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230"/>
  </p:handoutMasterIdLst>
  <p:sldIdLst>
    <p:sldId id="262" r:id="rId3"/>
    <p:sldId id="709" r:id="rId4"/>
    <p:sldId id="264" r:id="rId5"/>
    <p:sldId id="694" r:id="rId6"/>
    <p:sldId id="387" r:id="rId7"/>
    <p:sldId id="564" r:id="rId8"/>
    <p:sldId id="609" r:id="rId10"/>
    <p:sldId id="695" r:id="rId11"/>
    <p:sldId id="388" r:id="rId12"/>
    <p:sldId id="390" r:id="rId13"/>
    <p:sldId id="393" r:id="rId14"/>
    <p:sldId id="394" r:id="rId15"/>
    <p:sldId id="396" r:id="rId16"/>
    <p:sldId id="398" r:id="rId17"/>
    <p:sldId id="399" r:id="rId18"/>
    <p:sldId id="402" r:id="rId19"/>
    <p:sldId id="403" r:id="rId20"/>
    <p:sldId id="404" r:id="rId21"/>
    <p:sldId id="406" r:id="rId22"/>
    <p:sldId id="407" r:id="rId23"/>
    <p:sldId id="408" r:id="rId24"/>
    <p:sldId id="409" r:id="rId25"/>
    <p:sldId id="410" r:id="rId26"/>
    <p:sldId id="569" r:id="rId27"/>
    <p:sldId id="405" r:id="rId28"/>
    <p:sldId id="411" r:id="rId29"/>
    <p:sldId id="710" r:id="rId30"/>
    <p:sldId id="414" r:id="rId31"/>
    <p:sldId id="415" r:id="rId32"/>
    <p:sldId id="416" r:id="rId33"/>
    <p:sldId id="417" r:id="rId34"/>
    <p:sldId id="418" r:id="rId35"/>
    <p:sldId id="419" r:id="rId36"/>
    <p:sldId id="699" r:id="rId37"/>
    <p:sldId id="291" r:id="rId38"/>
    <p:sldId id="587" r:id="rId39"/>
    <p:sldId id="293" r:id="rId40"/>
    <p:sldId id="294" r:id="rId41"/>
    <p:sldId id="295" r:id="rId42"/>
    <p:sldId id="296" r:id="rId43"/>
    <p:sldId id="297" r:id="rId44"/>
    <p:sldId id="627" r:id="rId45"/>
    <p:sldId id="681" r:id="rId46"/>
    <p:sldId id="590" r:id="rId47"/>
    <p:sldId id="299" r:id="rId48"/>
    <p:sldId id="924" r:id="rId49"/>
    <p:sldId id="314" r:id="rId50"/>
    <p:sldId id="315" r:id="rId51"/>
    <p:sldId id="316" r:id="rId52"/>
    <p:sldId id="597" r:id="rId53"/>
    <p:sldId id="701" r:id="rId54"/>
    <p:sldId id="702" r:id="rId55"/>
    <p:sldId id="703" r:id="rId56"/>
    <p:sldId id="704" r:id="rId57"/>
    <p:sldId id="705" r:id="rId58"/>
    <p:sldId id="540" r:id="rId59"/>
    <p:sldId id="925" r:id="rId60"/>
    <p:sldId id="926" r:id="rId61"/>
    <p:sldId id="927" r:id="rId62"/>
    <p:sldId id="928" r:id="rId63"/>
    <p:sldId id="711" r:id="rId64"/>
    <p:sldId id="712" r:id="rId65"/>
    <p:sldId id="929" r:id="rId66"/>
    <p:sldId id="930" r:id="rId67"/>
    <p:sldId id="931" r:id="rId68"/>
    <p:sldId id="932" r:id="rId69"/>
    <p:sldId id="706" r:id="rId70"/>
    <p:sldId id="320" r:id="rId71"/>
    <p:sldId id="321" r:id="rId72"/>
    <p:sldId id="497" r:id="rId73"/>
    <p:sldId id="423" r:id="rId74"/>
    <p:sldId id="509" r:id="rId75"/>
    <p:sldId id="510" r:id="rId76"/>
    <p:sldId id="511" r:id="rId77"/>
    <p:sldId id="424" r:id="rId78"/>
    <p:sldId id="512" r:id="rId79"/>
    <p:sldId id="513" r:id="rId80"/>
    <p:sldId id="514" r:id="rId81"/>
    <p:sldId id="515" r:id="rId82"/>
    <p:sldId id="516" r:id="rId83"/>
    <p:sldId id="325" r:id="rId84"/>
    <p:sldId id="518" r:id="rId85"/>
    <p:sldId id="520" r:id="rId86"/>
    <p:sldId id="521" r:id="rId87"/>
    <p:sldId id="524" r:id="rId88"/>
    <p:sldId id="525" r:id="rId89"/>
    <p:sldId id="527" r:id="rId90"/>
    <p:sldId id="528" r:id="rId91"/>
    <p:sldId id="529" r:id="rId92"/>
    <p:sldId id="623" r:id="rId93"/>
    <p:sldId id="624" r:id="rId94"/>
    <p:sldId id="625" r:id="rId95"/>
    <p:sldId id="539" r:id="rId96"/>
    <p:sldId id="532" r:id="rId97"/>
    <p:sldId id="533" r:id="rId98"/>
    <p:sldId id="534" r:id="rId99"/>
    <p:sldId id="535" r:id="rId100"/>
    <p:sldId id="536" r:id="rId101"/>
    <p:sldId id="713" r:id="rId102"/>
    <p:sldId id="537" r:id="rId103"/>
    <p:sldId id="543" r:id="rId104"/>
    <p:sldId id="538" r:id="rId105"/>
    <p:sldId id="542" r:id="rId106"/>
    <p:sldId id="544" r:id="rId107"/>
    <p:sldId id="545" r:id="rId108"/>
    <p:sldId id="546" r:id="rId109"/>
    <p:sldId id="674" r:id="rId110"/>
    <p:sldId id="548" r:id="rId111"/>
    <p:sldId id="707" r:id="rId112"/>
    <p:sldId id="427" r:id="rId113"/>
    <p:sldId id="551" r:id="rId114"/>
    <p:sldId id="552" r:id="rId115"/>
    <p:sldId id="429" r:id="rId116"/>
    <p:sldId id="430" r:id="rId117"/>
    <p:sldId id="431" r:id="rId118"/>
    <p:sldId id="432" r:id="rId119"/>
    <p:sldId id="433" r:id="rId120"/>
    <p:sldId id="434" r:id="rId121"/>
    <p:sldId id="435" r:id="rId122"/>
    <p:sldId id="553" r:id="rId123"/>
    <p:sldId id="437" r:id="rId124"/>
    <p:sldId id="439" r:id="rId125"/>
    <p:sldId id="440" r:id="rId126"/>
    <p:sldId id="441" r:id="rId127"/>
    <p:sldId id="442" r:id="rId128"/>
    <p:sldId id="686" r:id="rId129"/>
    <p:sldId id="455" r:id="rId130"/>
    <p:sldId id="456" r:id="rId131"/>
    <p:sldId id="1103" r:id="rId132"/>
    <p:sldId id="1104" r:id="rId133"/>
    <p:sldId id="457" r:id="rId134"/>
    <p:sldId id="458" r:id="rId135"/>
    <p:sldId id="459" r:id="rId136"/>
    <p:sldId id="714" r:id="rId137"/>
    <p:sldId id="715" r:id="rId138"/>
    <p:sldId id="462" r:id="rId139"/>
    <p:sldId id="463" r:id="rId140"/>
    <p:sldId id="716" r:id="rId141"/>
    <p:sldId id="470" r:id="rId142"/>
    <p:sldId id="471" r:id="rId143"/>
    <p:sldId id="472" r:id="rId144"/>
    <p:sldId id="473" r:id="rId145"/>
    <p:sldId id="474" r:id="rId146"/>
    <p:sldId id="475" r:id="rId147"/>
    <p:sldId id="476" r:id="rId148"/>
    <p:sldId id="477" r:id="rId149"/>
    <p:sldId id="478" r:id="rId150"/>
    <p:sldId id="479" r:id="rId151"/>
    <p:sldId id="717" r:id="rId152"/>
    <p:sldId id="480" r:id="rId153"/>
    <p:sldId id="481" r:id="rId154"/>
    <p:sldId id="482" r:id="rId155"/>
    <p:sldId id="483" r:id="rId156"/>
    <p:sldId id="484" r:id="rId157"/>
    <p:sldId id="485" r:id="rId158"/>
    <p:sldId id="486" r:id="rId159"/>
    <p:sldId id="871" r:id="rId160"/>
    <p:sldId id="872" r:id="rId161"/>
    <p:sldId id="873" r:id="rId162"/>
    <p:sldId id="874" r:id="rId163"/>
    <p:sldId id="875" r:id="rId164"/>
    <p:sldId id="355" r:id="rId165"/>
    <p:sldId id="372" r:id="rId166"/>
    <p:sldId id="373" r:id="rId167"/>
    <p:sldId id="375" r:id="rId168"/>
    <p:sldId id="376" r:id="rId169"/>
    <p:sldId id="377" r:id="rId170"/>
    <p:sldId id="378" r:id="rId171"/>
    <p:sldId id="379" r:id="rId172"/>
    <p:sldId id="380" r:id="rId173"/>
    <p:sldId id="381" r:id="rId174"/>
    <p:sldId id="555" r:id="rId175"/>
    <p:sldId id="490" r:id="rId176"/>
    <p:sldId id="491" r:id="rId177"/>
    <p:sldId id="876" r:id="rId178"/>
    <p:sldId id="877" r:id="rId179"/>
    <p:sldId id="878" r:id="rId180"/>
    <p:sldId id="718" r:id="rId181"/>
    <p:sldId id="719" r:id="rId182"/>
    <p:sldId id="879" r:id="rId183"/>
    <p:sldId id="880" r:id="rId184"/>
    <p:sldId id="881" r:id="rId185"/>
    <p:sldId id="882" r:id="rId186"/>
    <p:sldId id="883" r:id="rId187"/>
    <p:sldId id="884" r:id="rId188"/>
    <p:sldId id="885" r:id="rId189"/>
    <p:sldId id="886" r:id="rId190"/>
    <p:sldId id="887" r:id="rId191"/>
    <p:sldId id="888" r:id="rId192"/>
    <p:sldId id="889" r:id="rId193"/>
    <p:sldId id="890" r:id="rId194"/>
    <p:sldId id="891" r:id="rId195"/>
    <p:sldId id="892" r:id="rId196"/>
    <p:sldId id="893" r:id="rId197"/>
    <p:sldId id="894" r:id="rId198"/>
    <p:sldId id="895" r:id="rId199"/>
    <p:sldId id="896" r:id="rId200"/>
    <p:sldId id="897" r:id="rId201"/>
    <p:sldId id="898" r:id="rId202"/>
    <p:sldId id="899" r:id="rId203"/>
    <p:sldId id="900" r:id="rId204"/>
    <p:sldId id="901" r:id="rId205"/>
    <p:sldId id="902" r:id="rId206"/>
    <p:sldId id="903" r:id="rId207"/>
    <p:sldId id="904" r:id="rId208"/>
    <p:sldId id="905" r:id="rId209"/>
    <p:sldId id="906" r:id="rId210"/>
    <p:sldId id="907" r:id="rId211"/>
    <p:sldId id="908" r:id="rId212"/>
    <p:sldId id="909" r:id="rId213"/>
    <p:sldId id="910" r:id="rId214"/>
    <p:sldId id="911" r:id="rId215"/>
    <p:sldId id="912" r:id="rId216"/>
    <p:sldId id="913" r:id="rId217"/>
    <p:sldId id="914" r:id="rId218"/>
    <p:sldId id="915" r:id="rId219"/>
    <p:sldId id="916" r:id="rId220"/>
    <p:sldId id="917" r:id="rId221"/>
    <p:sldId id="918" r:id="rId222"/>
    <p:sldId id="919" r:id="rId223"/>
    <p:sldId id="920" r:id="rId224"/>
    <p:sldId id="921" r:id="rId225"/>
    <p:sldId id="922" r:id="rId226"/>
    <p:sldId id="923" r:id="rId227"/>
    <p:sldId id="1200" r:id="rId228"/>
    <p:sldId id="1201" r:id="rId229"/>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A5832D"/>
    <a:srgbClr val="FFFFFF"/>
    <a:srgbClr val="0092CC"/>
    <a:srgbClr val="C7E6FD"/>
    <a:srgbClr val="02C4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9"/>
    <p:restoredTop sz="96638"/>
  </p:normalViewPr>
  <p:slideViewPr>
    <p:cSldViewPr snapToGrid="0" showGuides="1">
      <p:cViewPr varScale="1">
        <p:scale>
          <a:sx n="110" d="100"/>
          <a:sy n="110" d="100"/>
        </p:scale>
        <p:origin x="1824" y="96"/>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16524"/>
    </p:cViewPr>
  </p:sorter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notesMaster" Target="notesMasters/notesMaster1.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3" Type="http://schemas.openxmlformats.org/officeDocument/2006/relationships/tableStyles" Target="tableStyles.xml"/><Relationship Id="rId232" Type="http://schemas.openxmlformats.org/officeDocument/2006/relationships/viewProps" Target="viewProps.xml"/><Relationship Id="rId231" Type="http://schemas.openxmlformats.org/officeDocument/2006/relationships/presProps" Target="presProps.xml"/><Relationship Id="rId230" Type="http://schemas.openxmlformats.org/officeDocument/2006/relationships/handoutMaster" Target="handoutMasters/handoutMaster1.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14.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4" Type="http://schemas.openxmlformats.org/officeDocument/2006/relationships/image" Target="../media/image128.wmf"/><Relationship Id="rId3" Type="http://schemas.openxmlformats.org/officeDocument/2006/relationships/image" Target="../media/image116.wmf"/><Relationship Id="rId2" Type="http://schemas.openxmlformats.org/officeDocument/2006/relationships/image" Target="../media/image127.wmf"/><Relationship Id="rId1" Type="http://schemas.openxmlformats.org/officeDocument/2006/relationships/image" Target="../media/image110.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11.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01E6B7E-2CC8-4729-A9BA-305706FA3EF2}"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90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90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E6D4644-F880-4C92-A823-827A5DCFBC61}"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1267" name="Rectangle 2"/>
          <p:cNvSpPr>
            <a:spLocks noGrp="1" noRot="1" noChangeAspect="1" noTextEdit="1"/>
          </p:cNvSpPr>
          <p:nvPr>
            <p:ph type="sldImg"/>
          </p:nvPr>
        </p:nvSpPr>
        <p:spPr/>
      </p:sp>
      <p:sp>
        <p:nvSpPr>
          <p:cNvPr id="11268" name="Rectangle 3"/>
          <p:cNvSpPr>
            <a:spLocks noGrp="1"/>
          </p:cNvSpPr>
          <p:nvPr>
            <p:ph type="body" idx="1"/>
          </p:nvPr>
        </p:nvSpPr>
        <p:spPr/>
        <p:txBody>
          <a:bodyPr wrap="square" lIns="91440" tIns="45720" rIns="91440" bIns="45720" anchor="t" anchorCtr="0"/>
          <a:lstStyle/>
          <a:p>
            <a:pPr lvl="0" eaLnBrk="1" hangingPunct="1"/>
            <a:endParaRPr lang="zh-CN" altLang="en-US" dirty="0">
              <a:ea typeface="宋体" panose="02010600030101010101" pitchFamily="2" charset="-122"/>
            </a:endParaRPr>
          </a:p>
          <a:p>
            <a:pPr lvl="0" eaLnBrk="1" hangingPunct="1"/>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p:txBody>
          <a:bodyPr wrap="square" lIns="91440" tIns="45720" rIns="91440" bIns="45720" anchor="t" anchorCtr="0"/>
          <a:lstStyle/>
          <a:p>
            <a:pPr lvl="0" eaLnBrk="1" hangingPunct="1"/>
            <a:r>
              <a:rPr lang="zh-CN" altLang="en-US" dirty="0">
                <a:ea typeface="宋体" panose="02010600030101010101" pitchFamily="2" charset="-122"/>
              </a:rPr>
              <a:t>地址到存储体的映象方法 </a:t>
            </a:r>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579" name="Rectangle 2"/>
          <p:cNvSpPr>
            <a:spLocks noGrp="1" noRot="1" noChangeAspect="1" noTextEdit="1"/>
          </p:cNvSpPr>
          <p:nvPr>
            <p:ph type="sldImg"/>
          </p:nvPr>
        </p:nvSpPr>
        <p:spPr>
          <a:xfrm>
            <a:off x="1147763" y="687388"/>
            <a:ext cx="4567237" cy="3425825"/>
          </a:xfrm>
          <a:ln w="12700"/>
        </p:spPr>
      </p:sp>
      <p:sp>
        <p:nvSpPr>
          <p:cNvPr id="24580" name="Rectangle 3"/>
          <p:cNvSpPr>
            <a:spLocks noGrp="1"/>
          </p:cNvSpPr>
          <p:nvPr>
            <p:ph type="body" idx="1"/>
          </p:nvPr>
        </p:nvSpPr>
        <p:spPr>
          <a:xfrm>
            <a:off x="914400" y="4343400"/>
            <a:ext cx="5029200" cy="4114800"/>
          </a:xfrm>
        </p:spPr>
        <p:txBody>
          <a:bodyPr wrap="square" lIns="92060" tIns="46030" rIns="92060" bIns="4603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8675" name="Rectangle 2"/>
          <p:cNvSpPr>
            <a:spLocks noGrp="1" noRot="1" noChangeAspect="1" noTextEdit="1"/>
          </p:cNvSpPr>
          <p:nvPr>
            <p:ph type="sldImg"/>
          </p:nvPr>
        </p:nvSpPr>
        <p:spPr>
          <a:xfrm>
            <a:off x="1147763" y="687388"/>
            <a:ext cx="4567237" cy="3425825"/>
          </a:xfrm>
          <a:ln w="12700"/>
        </p:spPr>
      </p:sp>
      <p:sp>
        <p:nvSpPr>
          <p:cNvPr id="28676" name="Rectangle 3"/>
          <p:cNvSpPr>
            <a:spLocks noGrp="1"/>
          </p:cNvSpPr>
          <p:nvPr>
            <p:ph type="body" idx="1"/>
          </p:nvPr>
        </p:nvSpPr>
        <p:spPr>
          <a:xfrm>
            <a:off x="914400" y="4343400"/>
            <a:ext cx="5029200" cy="4114800"/>
          </a:xfrm>
        </p:spPr>
        <p:txBody>
          <a:bodyPr wrap="square" lIns="92060" tIns="46030" rIns="92060" bIns="46030" anchor="t" anchorCtr="0"/>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0659" name="Rectangle 2"/>
          <p:cNvSpPr>
            <a:spLocks noGrp="1" noRot="1" noChangeAspect="1" noTextEdit="1"/>
          </p:cNvSpPr>
          <p:nvPr>
            <p:ph type="sldImg"/>
          </p:nvPr>
        </p:nvSpPr>
        <p:spPr/>
      </p:sp>
      <p:sp>
        <p:nvSpPr>
          <p:cNvPr id="70660" name="Rectangle 3"/>
          <p:cNvSpPr>
            <a:spLocks noGrp="1"/>
          </p:cNvSpPr>
          <p:nvPr>
            <p:ph type="body" idx="1"/>
          </p:nvPr>
        </p:nvSpPr>
        <p:spPr/>
        <p:txBody>
          <a:bodyPr wrap="square" lIns="91440" tIns="45720" rIns="91440" bIns="45720" anchor="t" anchorCtr="0"/>
          <a:lstStyle/>
          <a:p>
            <a:pPr lvl="0" eaLnBrk="1" hangingPunct="1"/>
            <a:r>
              <a:rPr lang="zh-CN" altLang="en-US" dirty="0">
                <a:ea typeface="宋体" panose="02010600030101010101" pitchFamily="2" charset="-122"/>
              </a:rPr>
              <a:t>多个设备连接到总线上，一个设备发出的信号可以被其它所有连接到总线上的设备所接收。如果两个设备同时发送，它们的信号将重叠，这样会引起混淆。因此每次只能有一个设备成功地利用总线发送数据。</a:t>
            </a:r>
            <a:endParaRPr lang="zh-CN" altLang="en-US"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10" name="Rectangle 31"/>
          <p:cNvSpPr>
            <a:spLocks noChangeArrowheads="1"/>
          </p:cNvSpPr>
          <p:nvPr/>
        </p:nvSpPr>
        <p:spPr bwMode="gray">
          <a:xfrm>
            <a:off x="0" y="890588"/>
            <a:ext cx="9144000" cy="4565650"/>
          </a:xfrm>
          <a:prstGeom prst="rect">
            <a:avLst/>
          </a:prstGeom>
          <a:gradFill rotWithShape="1">
            <a:gsLst>
              <a:gs pos="0">
                <a:schemeClr val="hlink"/>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pic>
        <p:nvPicPr>
          <p:cNvPr id="2051" name="Picture 32" descr="light_white"/>
          <p:cNvPicPr>
            <a:picLocks noChangeAspect="1"/>
          </p:cNvPicPr>
          <p:nvPr/>
        </p:nvPicPr>
        <p:blipFill>
          <a:blip r:embed="rId2"/>
          <a:stretch>
            <a:fillRect/>
          </a:stretch>
        </p:blipFill>
        <p:spPr>
          <a:xfrm>
            <a:off x="230188" y="1411288"/>
            <a:ext cx="133350" cy="133350"/>
          </a:xfrm>
          <a:prstGeom prst="rect">
            <a:avLst/>
          </a:prstGeom>
          <a:noFill/>
          <a:ln w="9525">
            <a:noFill/>
          </a:ln>
        </p:spPr>
      </p:pic>
      <p:pic>
        <p:nvPicPr>
          <p:cNvPr id="2052" name="Picture 33" descr="light_white"/>
          <p:cNvPicPr>
            <a:picLocks noChangeAspect="1"/>
          </p:cNvPicPr>
          <p:nvPr/>
        </p:nvPicPr>
        <p:blipFill>
          <a:blip r:embed="rId2">
            <a:lum contrast="-24001"/>
          </a:blip>
          <a:stretch>
            <a:fillRect/>
          </a:stretch>
        </p:blipFill>
        <p:spPr>
          <a:xfrm>
            <a:off x="884238" y="1214438"/>
            <a:ext cx="220662" cy="220662"/>
          </a:xfrm>
          <a:prstGeom prst="rect">
            <a:avLst/>
          </a:prstGeom>
          <a:noFill/>
          <a:ln w="9525">
            <a:noFill/>
          </a:ln>
        </p:spPr>
      </p:pic>
      <p:pic>
        <p:nvPicPr>
          <p:cNvPr id="2053" name="Picture 34" descr="light_white"/>
          <p:cNvPicPr>
            <a:picLocks noChangeAspect="1"/>
          </p:cNvPicPr>
          <p:nvPr/>
        </p:nvPicPr>
        <p:blipFill>
          <a:blip r:embed="rId2"/>
          <a:stretch>
            <a:fillRect/>
          </a:stretch>
        </p:blipFill>
        <p:spPr>
          <a:xfrm>
            <a:off x="661988" y="1843088"/>
            <a:ext cx="133350" cy="133350"/>
          </a:xfrm>
          <a:prstGeom prst="rect">
            <a:avLst/>
          </a:prstGeom>
          <a:noFill/>
          <a:ln w="9525">
            <a:noFill/>
          </a:ln>
        </p:spPr>
      </p:pic>
      <p:pic>
        <p:nvPicPr>
          <p:cNvPr id="2054" name="Picture 35" descr="light_white"/>
          <p:cNvPicPr>
            <a:picLocks noChangeAspect="1"/>
          </p:cNvPicPr>
          <p:nvPr/>
        </p:nvPicPr>
        <p:blipFill>
          <a:blip r:embed="rId2"/>
          <a:stretch>
            <a:fillRect/>
          </a:stretch>
        </p:blipFill>
        <p:spPr>
          <a:xfrm>
            <a:off x="952500" y="1720850"/>
            <a:ext cx="115888" cy="115888"/>
          </a:xfrm>
          <a:prstGeom prst="rect">
            <a:avLst/>
          </a:prstGeom>
          <a:noFill/>
          <a:ln w="9525">
            <a:noFill/>
          </a:ln>
        </p:spPr>
      </p:pic>
      <p:pic>
        <p:nvPicPr>
          <p:cNvPr id="2055" name="Picture 36" descr="light_white"/>
          <p:cNvPicPr>
            <a:picLocks noChangeAspect="1"/>
          </p:cNvPicPr>
          <p:nvPr/>
        </p:nvPicPr>
        <p:blipFill>
          <a:blip r:embed="rId2">
            <a:grayscl/>
            <a:lum contrast="-48000"/>
          </a:blip>
          <a:stretch>
            <a:fillRect/>
          </a:stretch>
        </p:blipFill>
        <p:spPr>
          <a:xfrm>
            <a:off x="1908175" y="1647825"/>
            <a:ext cx="322263" cy="322263"/>
          </a:xfrm>
          <a:prstGeom prst="rect">
            <a:avLst/>
          </a:prstGeom>
          <a:noFill/>
          <a:ln w="9525">
            <a:noFill/>
          </a:ln>
        </p:spPr>
      </p:pic>
      <p:pic>
        <p:nvPicPr>
          <p:cNvPr id="2056" name="Picture 37" descr="light_white"/>
          <p:cNvPicPr>
            <a:picLocks noChangeAspect="1"/>
          </p:cNvPicPr>
          <p:nvPr/>
        </p:nvPicPr>
        <p:blipFill>
          <a:blip r:embed="rId2">
            <a:grayscl/>
          </a:blip>
          <a:stretch>
            <a:fillRect/>
          </a:stretch>
        </p:blipFill>
        <p:spPr>
          <a:xfrm>
            <a:off x="4187825" y="1247775"/>
            <a:ext cx="133350" cy="133350"/>
          </a:xfrm>
          <a:prstGeom prst="rect">
            <a:avLst/>
          </a:prstGeom>
          <a:noFill/>
          <a:ln w="9525">
            <a:noFill/>
          </a:ln>
        </p:spPr>
      </p:pic>
      <p:pic>
        <p:nvPicPr>
          <p:cNvPr id="2057" name="Picture 38" descr="light_white"/>
          <p:cNvPicPr>
            <a:picLocks noChangeAspect="1"/>
          </p:cNvPicPr>
          <p:nvPr/>
        </p:nvPicPr>
        <p:blipFill>
          <a:blip r:embed="rId2">
            <a:lum contrast="-30000"/>
          </a:blip>
          <a:stretch>
            <a:fillRect/>
          </a:stretch>
        </p:blipFill>
        <p:spPr>
          <a:xfrm>
            <a:off x="5172075" y="2011363"/>
            <a:ext cx="133350" cy="133350"/>
          </a:xfrm>
          <a:prstGeom prst="rect">
            <a:avLst/>
          </a:prstGeom>
          <a:noFill/>
          <a:ln w="9525">
            <a:noFill/>
          </a:ln>
        </p:spPr>
      </p:pic>
      <p:pic>
        <p:nvPicPr>
          <p:cNvPr id="2058" name="Picture 39" descr="light_white"/>
          <p:cNvPicPr>
            <a:picLocks noChangeAspect="1"/>
          </p:cNvPicPr>
          <p:nvPr/>
        </p:nvPicPr>
        <p:blipFill>
          <a:blip r:embed="rId2">
            <a:lum contrast="-53999"/>
          </a:blip>
          <a:stretch>
            <a:fillRect/>
          </a:stretch>
        </p:blipFill>
        <p:spPr>
          <a:xfrm>
            <a:off x="6319838" y="3008313"/>
            <a:ext cx="207962" cy="207962"/>
          </a:xfrm>
          <a:prstGeom prst="rect">
            <a:avLst/>
          </a:prstGeom>
          <a:noFill/>
          <a:ln w="9525">
            <a:noFill/>
          </a:ln>
        </p:spPr>
      </p:pic>
      <p:pic>
        <p:nvPicPr>
          <p:cNvPr id="2059" name="Picture 40" descr="light_white"/>
          <p:cNvPicPr>
            <a:picLocks noChangeAspect="1"/>
          </p:cNvPicPr>
          <p:nvPr/>
        </p:nvPicPr>
        <p:blipFill>
          <a:blip r:embed="rId2">
            <a:grayscl/>
            <a:lum contrast="-53999"/>
          </a:blip>
          <a:stretch>
            <a:fillRect/>
          </a:stretch>
        </p:blipFill>
        <p:spPr>
          <a:xfrm>
            <a:off x="7423150" y="1497013"/>
            <a:ext cx="182563" cy="182562"/>
          </a:xfrm>
          <a:prstGeom prst="rect">
            <a:avLst/>
          </a:prstGeom>
          <a:noFill/>
          <a:ln w="9525">
            <a:noFill/>
          </a:ln>
        </p:spPr>
      </p:pic>
      <p:pic>
        <p:nvPicPr>
          <p:cNvPr id="2060" name="Picture 41" descr="light_white"/>
          <p:cNvPicPr>
            <a:picLocks noChangeAspect="1"/>
          </p:cNvPicPr>
          <p:nvPr/>
        </p:nvPicPr>
        <p:blipFill>
          <a:blip r:embed="rId2">
            <a:lum contrast="-24001"/>
          </a:blip>
          <a:stretch>
            <a:fillRect/>
          </a:stretch>
        </p:blipFill>
        <p:spPr>
          <a:xfrm>
            <a:off x="8118475" y="1922463"/>
            <a:ext cx="133350" cy="133350"/>
          </a:xfrm>
          <a:prstGeom prst="rect">
            <a:avLst/>
          </a:prstGeom>
          <a:noFill/>
          <a:ln w="9525">
            <a:noFill/>
          </a:ln>
        </p:spPr>
      </p:pic>
      <p:pic>
        <p:nvPicPr>
          <p:cNvPr id="2061" name="Picture 42" descr="light_white"/>
          <p:cNvPicPr>
            <a:picLocks noChangeAspect="1"/>
          </p:cNvPicPr>
          <p:nvPr/>
        </p:nvPicPr>
        <p:blipFill>
          <a:blip r:embed="rId2">
            <a:lum contrast="-100000"/>
          </a:blip>
          <a:stretch>
            <a:fillRect/>
          </a:stretch>
        </p:blipFill>
        <p:spPr>
          <a:xfrm>
            <a:off x="6783388" y="1652588"/>
            <a:ext cx="133350" cy="133350"/>
          </a:xfrm>
          <a:prstGeom prst="rect">
            <a:avLst/>
          </a:prstGeom>
          <a:noFill/>
          <a:ln w="9525">
            <a:noFill/>
          </a:ln>
        </p:spPr>
      </p:pic>
      <p:pic>
        <p:nvPicPr>
          <p:cNvPr id="2062" name="Picture 43" descr="light_white"/>
          <p:cNvPicPr>
            <a:picLocks noChangeAspect="1"/>
          </p:cNvPicPr>
          <p:nvPr/>
        </p:nvPicPr>
        <p:blipFill>
          <a:blip r:embed="rId2">
            <a:lum contrast="-60001"/>
          </a:blip>
          <a:stretch>
            <a:fillRect/>
          </a:stretch>
        </p:blipFill>
        <p:spPr>
          <a:xfrm>
            <a:off x="7321550" y="1890713"/>
            <a:ext cx="133350" cy="133350"/>
          </a:xfrm>
          <a:prstGeom prst="rect">
            <a:avLst/>
          </a:prstGeom>
          <a:noFill/>
          <a:ln w="9525">
            <a:noFill/>
          </a:ln>
        </p:spPr>
      </p:pic>
      <p:pic>
        <p:nvPicPr>
          <p:cNvPr id="2063" name="Picture 44" descr="light_white"/>
          <p:cNvPicPr>
            <a:picLocks noChangeAspect="1"/>
          </p:cNvPicPr>
          <p:nvPr/>
        </p:nvPicPr>
        <p:blipFill>
          <a:blip r:embed="rId2">
            <a:lum contrast="-60001"/>
          </a:blip>
          <a:stretch>
            <a:fillRect/>
          </a:stretch>
        </p:blipFill>
        <p:spPr>
          <a:xfrm>
            <a:off x="8564563" y="1539875"/>
            <a:ext cx="133350" cy="133350"/>
          </a:xfrm>
          <a:prstGeom prst="rect">
            <a:avLst/>
          </a:prstGeom>
          <a:noFill/>
          <a:ln w="9525">
            <a:noFill/>
          </a:ln>
        </p:spPr>
      </p:pic>
      <p:sp>
        <p:nvSpPr>
          <p:cNvPr id="24" name="Freeform 45"/>
          <p:cNvSpPr/>
          <p:nvPr/>
        </p:nvSpPr>
        <p:spPr bwMode="auto">
          <a:xfrm>
            <a:off x="-3175" y="865188"/>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pic>
        <p:nvPicPr>
          <p:cNvPr id="2065" name="Picture 46" descr="light_white"/>
          <p:cNvPicPr>
            <a:picLocks noChangeAspect="1"/>
          </p:cNvPicPr>
          <p:nvPr/>
        </p:nvPicPr>
        <p:blipFill>
          <a:blip r:embed="rId2"/>
          <a:stretch>
            <a:fillRect/>
          </a:stretch>
        </p:blipFill>
        <p:spPr>
          <a:xfrm>
            <a:off x="1790700" y="1231900"/>
            <a:ext cx="133350" cy="133350"/>
          </a:xfrm>
          <a:prstGeom prst="rect">
            <a:avLst/>
          </a:prstGeom>
          <a:noFill/>
          <a:ln w="9525">
            <a:noFill/>
          </a:ln>
        </p:spPr>
      </p:pic>
      <p:pic>
        <p:nvPicPr>
          <p:cNvPr id="2066" name="Picture 47" descr="light_white"/>
          <p:cNvPicPr>
            <a:picLocks noChangeAspect="1"/>
          </p:cNvPicPr>
          <p:nvPr/>
        </p:nvPicPr>
        <p:blipFill>
          <a:blip r:embed="rId2">
            <a:lum contrast="-30000"/>
          </a:blip>
          <a:stretch>
            <a:fillRect/>
          </a:stretch>
        </p:blipFill>
        <p:spPr>
          <a:xfrm>
            <a:off x="5845175" y="1822450"/>
            <a:ext cx="106363" cy="106363"/>
          </a:xfrm>
          <a:prstGeom prst="rect">
            <a:avLst/>
          </a:prstGeom>
          <a:noFill/>
          <a:ln w="9525">
            <a:noFill/>
          </a:ln>
        </p:spPr>
      </p:pic>
      <p:pic>
        <p:nvPicPr>
          <p:cNvPr id="2067" name="Picture 48" descr="light_white"/>
          <p:cNvPicPr>
            <a:picLocks noChangeAspect="1"/>
          </p:cNvPicPr>
          <p:nvPr/>
        </p:nvPicPr>
        <p:blipFill>
          <a:blip r:embed="rId2"/>
          <a:stretch>
            <a:fillRect/>
          </a:stretch>
        </p:blipFill>
        <p:spPr>
          <a:xfrm>
            <a:off x="5446713" y="1454150"/>
            <a:ext cx="115887" cy="115888"/>
          </a:xfrm>
          <a:prstGeom prst="rect">
            <a:avLst/>
          </a:prstGeom>
          <a:noFill/>
          <a:ln w="9525">
            <a:noFill/>
          </a:ln>
        </p:spPr>
      </p:pic>
      <p:pic>
        <p:nvPicPr>
          <p:cNvPr id="2068" name="Picture 49" descr="light_white"/>
          <p:cNvPicPr>
            <a:picLocks noChangeAspect="1"/>
          </p:cNvPicPr>
          <p:nvPr/>
        </p:nvPicPr>
        <p:blipFill>
          <a:blip r:embed="rId2">
            <a:grayscl/>
            <a:lum contrast="-53999"/>
          </a:blip>
          <a:stretch>
            <a:fillRect/>
          </a:stretch>
        </p:blipFill>
        <p:spPr>
          <a:xfrm>
            <a:off x="4606925" y="990600"/>
            <a:ext cx="182563" cy="182563"/>
          </a:xfrm>
          <a:prstGeom prst="rect">
            <a:avLst/>
          </a:prstGeom>
          <a:noFill/>
          <a:ln w="9525">
            <a:noFill/>
          </a:ln>
        </p:spPr>
      </p:pic>
      <p:sp>
        <p:nvSpPr>
          <p:cNvPr id="29" name="Freeform 50"/>
          <p:cNvSpPr/>
          <p:nvPr/>
        </p:nvSpPr>
        <p:spPr bwMode="auto">
          <a:xfrm rot="10800000">
            <a:off x="-3175" y="5116513"/>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0" name="Oval 51"/>
          <p:cNvSpPr>
            <a:spLocks noChangeArrowheads="1"/>
          </p:cNvSpPr>
          <p:nvPr/>
        </p:nvSpPr>
        <p:spPr bwMode="auto">
          <a:xfrm rot="20480180">
            <a:off x="3527425" y="3873500"/>
            <a:ext cx="1135063" cy="1135063"/>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bg1"/>
              </a:solidFill>
              <a:effectLst/>
              <a:uLnTx/>
              <a:uFillTx/>
              <a:latin typeface="Times New Roman" panose="02020603050405020304" pitchFamily="18" charset="0"/>
              <a:ea typeface="Gulim" pitchFamily="34" charset="-127"/>
              <a:cs typeface="+mn-cs"/>
            </a:endParaRPr>
          </a:p>
        </p:txBody>
      </p:sp>
      <p:sp>
        <p:nvSpPr>
          <p:cNvPr id="2071" name="Line 52"/>
          <p:cNvSpPr/>
          <p:nvPr/>
        </p:nvSpPr>
        <p:spPr>
          <a:xfrm rot="-1119820" flipV="1">
            <a:off x="2560638" y="2509838"/>
            <a:ext cx="327025" cy="327025"/>
          </a:xfrm>
          <a:prstGeom prst="line">
            <a:avLst/>
          </a:prstGeom>
          <a:ln w="57150" cap="rnd" cmpd="sng">
            <a:solidFill>
              <a:schemeClr val="bg1">
                <a:alpha val="50195"/>
              </a:schemeClr>
            </a:solidFill>
            <a:prstDash val="sysDot"/>
            <a:headEnd type="none" w="med" len="med"/>
            <a:tailEnd type="none" w="med" len="med"/>
          </a:ln>
        </p:spPr>
      </p:sp>
      <p:sp>
        <p:nvSpPr>
          <p:cNvPr id="2072" name="Line 53"/>
          <p:cNvSpPr/>
          <p:nvPr/>
        </p:nvSpPr>
        <p:spPr>
          <a:xfrm rot="-1119820" flipH="1" flipV="1">
            <a:off x="2901950" y="3776663"/>
            <a:ext cx="554038" cy="554037"/>
          </a:xfrm>
          <a:prstGeom prst="line">
            <a:avLst/>
          </a:prstGeom>
          <a:ln w="57150" cap="rnd" cmpd="sng">
            <a:solidFill>
              <a:schemeClr val="bg1">
                <a:alpha val="50195"/>
              </a:schemeClr>
            </a:solidFill>
            <a:prstDash val="sysDot"/>
            <a:headEnd type="none" w="med" len="med"/>
            <a:tailEnd type="none" w="med" len="med"/>
          </a:ln>
        </p:spPr>
      </p:sp>
      <p:sp>
        <p:nvSpPr>
          <p:cNvPr id="2073" name="Line 54"/>
          <p:cNvSpPr/>
          <p:nvPr/>
        </p:nvSpPr>
        <p:spPr>
          <a:xfrm rot="-1119820" flipH="1" flipV="1">
            <a:off x="1219200" y="2965450"/>
            <a:ext cx="227013" cy="227013"/>
          </a:xfrm>
          <a:prstGeom prst="line">
            <a:avLst/>
          </a:prstGeom>
          <a:ln w="57150" cap="rnd" cmpd="sng">
            <a:solidFill>
              <a:schemeClr val="bg1">
                <a:alpha val="50195"/>
              </a:schemeClr>
            </a:solidFill>
            <a:prstDash val="sysDot"/>
            <a:headEnd type="none" w="med" len="med"/>
            <a:tailEnd type="none" w="med" len="med"/>
          </a:ln>
        </p:spPr>
      </p:sp>
      <p:sp>
        <p:nvSpPr>
          <p:cNvPr id="34" name="Oval 55"/>
          <p:cNvSpPr>
            <a:spLocks noChangeArrowheads="1"/>
          </p:cNvSpPr>
          <p:nvPr/>
        </p:nvSpPr>
        <p:spPr bwMode="auto">
          <a:xfrm rot="20480180">
            <a:off x="85725" y="2239963"/>
            <a:ext cx="1182688" cy="1184275"/>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5" name="Oval 56" descr="cloud2"/>
          <p:cNvSpPr>
            <a:spLocks noChangeArrowheads="1"/>
          </p:cNvSpPr>
          <p:nvPr/>
        </p:nvSpPr>
        <p:spPr bwMode="auto">
          <a:xfrm rot="20480180">
            <a:off x="1479550" y="2827338"/>
            <a:ext cx="1411288" cy="1411288"/>
          </a:xfrm>
          <a:prstGeom prst="ellipse">
            <a:avLst/>
          </a:prstGeom>
          <a:blipFill dpi="0" rotWithShape="1">
            <a:blip r:embed="rId3">
              <a:lum contrast="6000"/>
            </a:blip>
            <a:srcRect/>
            <a:stretch>
              <a:fillRect/>
            </a:stretch>
          </a:blipFill>
          <a:ln w="38100">
            <a:solidFill>
              <a:schemeClr val="bg1">
                <a:alpha val="50195"/>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pic>
        <p:nvPicPr>
          <p:cNvPr id="2076" name="Picture 57" descr="globe_white"/>
          <p:cNvPicPr>
            <a:picLocks noChangeAspect="1"/>
          </p:cNvPicPr>
          <p:nvPr/>
        </p:nvPicPr>
        <p:blipFill>
          <a:blip r:embed="rId4"/>
          <a:stretch>
            <a:fillRect/>
          </a:stretch>
        </p:blipFill>
        <p:spPr>
          <a:xfrm>
            <a:off x="1493838" y="2838450"/>
            <a:ext cx="1381125" cy="1381125"/>
          </a:xfrm>
          <a:prstGeom prst="rect">
            <a:avLst/>
          </a:prstGeom>
          <a:noFill/>
          <a:ln w="38100">
            <a:noFill/>
          </a:ln>
        </p:spPr>
      </p:pic>
      <p:sp>
        <p:nvSpPr>
          <p:cNvPr id="2077" name="Line 58"/>
          <p:cNvSpPr/>
          <p:nvPr/>
        </p:nvSpPr>
        <p:spPr>
          <a:xfrm rot="-1119820" flipV="1">
            <a:off x="1779588" y="4252913"/>
            <a:ext cx="146050" cy="146050"/>
          </a:xfrm>
          <a:prstGeom prst="line">
            <a:avLst/>
          </a:prstGeom>
          <a:ln w="57150" cap="rnd" cmpd="sng">
            <a:solidFill>
              <a:schemeClr val="bg1">
                <a:alpha val="50195"/>
              </a:schemeClr>
            </a:solidFill>
            <a:prstDash val="sysDot"/>
            <a:headEnd type="none" w="med" len="med"/>
            <a:tailEnd type="none" w="med" len="med"/>
          </a:ln>
        </p:spPr>
      </p:sp>
      <p:sp>
        <p:nvSpPr>
          <p:cNvPr id="38" name="Oval 59"/>
          <p:cNvSpPr>
            <a:spLocks noChangeArrowheads="1"/>
          </p:cNvSpPr>
          <p:nvPr/>
        </p:nvSpPr>
        <p:spPr bwMode="auto">
          <a:xfrm rot="20480180">
            <a:off x="1144588" y="4424363"/>
            <a:ext cx="831850" cy="831850"/>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9" name="Oval 60"/>
          <p:cNvSpPr>
            <a:spLocks noChangeArrowheads="1"/>
          </p:cNvSpPr>
          <p:nvPr/>
        </p:nvSpPr>
        <p:spPr bwMode="auto">
          <a:xfrm rot="20480180">
            <a:off x="2506663" y="1154113"/>
            <a:ext cx="1360488" cy="1360488"/>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pic>
        <p:nvPicPr>
          <p:cNvPr id="2080" name="Picture 61" descr="icon_conference"/>
          <p:cNvPicPr>
            <a:picLocks noChangeAspect="1"/>
          </p:cNvPicPr>
          <p:nvPr/>
        </p:nvPicPr>
        <p:blipFill>
          <a:blip r:embed="rId5"/>
          <a:stretch>
            <a:fillRect/>
          </a:stretch>
        </p:blipFill>
        <p:spPr>
          <a:xfrm>
            <a:off x="2546350" y="1189038"/>
            <a:ext cx="1298575" cy="1298575"/>
          </a:xfrm>
          <a:prstGeom prst="rect">
            <a:avLst/>
          </a:prstGeom>
          <a:noFill/>
          <a:ln w="9525">
            <a:noFill/>
          </a:ln>
        </p:spPr>
      </p:pic>
      <p:pic>
        <p:nvPicPr>
          <p:cNvPr id="2081" name="Picture 62" descr="icon_female"/>
          <p:cNvPicPr>
            <a:picLocks noChangeAspect="1"/>
          </p:cNvPicPr>
          <p:nvPr/>
        </p:nvPicPr>
        <p:blipFill>
          <a:blip r:embed="rId6"/>
          <a:stretch>
            <a:fillRect/>
          </a:stretch>
        </p:blipFill>
        <p:spPr>
          <a:xfrm>
            <a:off x="107950" y="2262188"/>
            <a:ext cx="1136650" cy="1136650"/>
          </a:xfrm>
          <a:prstGeom prst="rect">
            <a:avLst/>
          </a:prstGeom>
          <a:noFill/>
          <a:ln w="9525">
            <a:noFill/>
          </a:ln>
        </p:spPr>
      </p:pic>
      <p:pic>
        <p:nvPicPr>
          <p:cNvPr id="2082" name="Picture 63" descr="icon_men"/>
          <p:cNvPicPr>
            <a:picLocks noChangeAspect="1"/>
          </p:cNvPicPr>
          <p:nvPr/>
        </p:nvPicPr>
        <p:blipFill>
          <a:blip r:embed="rId7"/>
          <a:stretch>
            <a:fillRect/>
          </a:stretch>
        </p:blipFill>
        <p:spPr>
          <a:xfrm>
            <a:off x="3557588" y="3902075"/>
            <a:ext cx="1085850" cy="1085850"/>
          </a:xfrm>
          <a:prstGeom prst="rect">
            <a:avLst/>
          </a:prstGeom>
          <a:noFill/>
          <a:ln w="9525">
            <a:noFill/>
          </a:ln>
        </p:spPr>
      </p:pic>
      <p:pic>
        <p:nvPicPr>
          <p:cNvPr id="2083" name="Picture 64" descr="icon_bulding"/>
          <p:cNvPicPr>
            <a:picLocks noChangeAspect="1"/>
          </p:cNvPicPr>
          <p:nvPr/>
        </p:nvPicPr>
        <p:blipFill>
          <a:blip r:embed="rId8"/>
          <a:stretch>
            <a:fillRect/>
          </a:stretch>
        </p:blipFill>
        <p:spPr>
          <a:xfrm>
            <a:off x="1174750" y="4451350"/>
            <a:ext cx="782638" cy="782638"/>
          </a:xfrm>
          <a:prstGeom prst="rect">
            <a:avLst/>
          </a:prstGeom>
          <a:noFill/>
          <a:ln w="9525">
            <a:noFill/>
          </a:ln>
        </p:spPr>
      </p:pic>
      <p:sp>
        <p:nvSpPr>
          <p:cNvPr id="44" name="Text Box 65"/>
          <p:cNvSpPr txBox="1">
            <a:spLocks noChangeArrowheads="1"/>
          </p:cNvSpPr>
          <p:nvPr/>
        </p:nvSpPr>
        <p:spPr bwMode="white">
          <a:xfrm>
            <a:off x="2590800" y="5680075"/>
            <a:ext cx="511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a:ln>
                  <a:noFill/>
                </a:ln>
                <a:solidFill>
                  <a:schemeClr val="hlink"/>
                </a:solidFill>
                <a:effectLst/>
                <a:uLnTx/>
                <a:uFillTx/>
                <a:latin typeface="Lucida Sans Unicode" panose="020B0602030504020204" pitchFamily="34" charset="0"/>
                <a:ea typeface="Gulim" pitchFamily="34" charset="-127"/>
                <a:cs typeface="+mn-cs"/>
              </a:rPr>
              <a:t>哈尔滨工程大学</a:t>
            </a:r>
            <a:endParaRPr kumimoji="0" lang="zh-CN" altLang="en-US" sz="2400" b="1" i="0" u="none" strike="noStrike" kern="1200" cap="none" spc="0" normalizeH="0" baseline="0" noProof="0">
              <a:ln>
                <a:noFill/>
              </a:ln>
              <a:solidFill>
                <a:schemeClr val="hlink"/>
              </a:solidFill>
              <a:effectLst/>
              <a:uLnTx/>
              <a:uFillTx/>
              <a:latin typeface="Lucida Sans Unicode" panose="020B0602030504020204" pitchFamily="34" charset="0"/>
              <a:ea typeface="Gulim" pitchFamily="34" charset="-127"/>
              <a:cs typeface="+mn-cs"/>
            </a:endParaRPr>
          </a:p>
        </p:txBody>
      </p:sp>
      <p:sp>
        <p:nvSpPr>
          <p:cNvPr id="13333" name="Rectangle 21"/>
          <p:cNvSpPr>
            <a:spLocks noGrp="1" noChangeArrowheads="1"/>
          </p:cNvSpPr>
          <p:nvPr>
            <p:ph type="ctrTitle" sz="quarter"/>
          </p:nvPr>
        </p:nvSpPr>
        <p:spPr bwMode="black">
          <a:xfrm>
            <a:off x="533400" y="3048000"/>
            <a:ext cx="8153400" cy="669925"/>
          </a:xfrm>
        </p:spPr>
        <p:txBody>
          <a:bodyPr/>
          <a:lstStyle>
            <a:lvl1pPr algn="ctr">
              <a:defRPr sz="4000"/>
            </a:lvl1pPr>
          </a:lstStyle>
          <a:p>
            <a:pPr lvl="0"/>
            <a:r>
              <a:rPr lang="en-US" altLang="ko-KR" noProof="0"/>
              <a:t>Click to edit Master title style</a:t>
            </a:r>
            <a:endParaRPr lang="en-US" altLang="ko-KR" noProof="0"/>
          </a:p>
        </p:txBody>
      </p:sp>
      <p:sp>
        <p:nvSpPr>
          <p:cNvPr id="13334" name="Rectangle 22"/>
          <p:cNvSpPr>
            <a:spLocks noGrp="1" noChangeArrowheads="1"/>
          </p:cNvSpPr>
          <p:nvPr>
            <p:ph type="subTitle" sz="quarter" idx="1"/>
          </p:nvPr>
        </p:nvSpPr>
        <p:spPr>
          <a:xfrm>
            <a:off x="1447800" y="3810000"/>
            <a:ext cx="6400800" cy="533400"/>
          </a:xfrm>
        </p:spPr>
        <p:txBody>
          <a:bodyPr/>
          <a:lstStyle>
            <a:lvl1pPr marL="0" indent="0" algn="ctr">
              <a:buFont typeface="Wingdings" panose="05000000000000000000" pitchFamily="2" charset="2"/>
              <a:buNone/>
              <a:defRPr sz="2000" b="0">
                <a:solidFill>
                  <a:schemeClr val="tx1"/>
                </a:solidFill>
              </a:defRPr>
            </a:lvl1pPr>
          </a:lstStyle>
          <a:p>
            <a:pPr lvl="0"/>
            <a:r>
              <a:rPr lang="en-US" altLang="ko-KR" noProof="0"/>
              <a:t>Click to edit Master subtitle style</a:t>
            </a:r>
            <a:endParaRPr lang="en-US" altLang="ko-KR" noProof="0"/>
          </a:p>
        </p:txBody>
      </p:sp>
      <p:sp>
        <p:nvSpPr>
          <p:cNvPr id="45" name="Rectangle 23"/>
          <p:cNvSpPr>
            <a:spLocks noGrp="1" noChangeArrowheads="1"/>
          </p:cNvSpPr>
          <p:nvPr>
            <p:ph type="dt" sz="quarter" idx="2"/>
          </p:nvPr>
        </p:nvSpPr>
        <p:spPr bwMode="auto">
          <a:xfrm>
            <a:off x="457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6" name="Rectangle 24"/>
          <p:cNvSpPr>
            <a:spLocks noGrp="1" noChangeArrowheads="1"/>
          </p:cNvSpPr>
          <p:nvPr>
            <p:ph type="ftr" sz="quarter" idx="3"/>
          </p:nvPr>
        </p:nvSpPr>
        <p:spPr bwMode="auto">
          <a:xfrm>
            <a:off x="3124200" y="6553200"/>
            <a:ext cx="2895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
        <p:nvSpPr>
          <p:cNvPr id="47" name="Rectangle 25"/>
          <p:cNvSpPr>
            <a:spLocks noGrp="1" noChangeArrowheads="1"/>
          </p:cNvSpPr>
          <p:nvPr>
            <p:ph type="sldNum" sz="quarter" idx="4"/>
          </p:nvPr>
        </p:nvSpPr>
        <p:spPr bwMode="auto">
          <a:xfrm>
            <a:off x="6553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2B4C264-B65A-48EC-8EAD-34443C57ECDB}"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rPr>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itchFamily="34" charset="-127"/>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2100" y="69850"/>
            <a:ext cx="2057400" cy="59055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469900" y="69850"/>
            <a:ext cx="6019800" cy="5905500"/>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469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90550" y="69850"/>
            <a:ext cx="7848600" cy="6096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469900" y="1022350"/>
            <a:ext cx="8229600" cy="4953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a:ln>
                <a:noFill/>
              </a:ln>
              <a:solidFill>
                <a:srgbClr val="000000"/>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90550" y="69850"/>
            <a:ext cx="7848600" cy="609600"/>
          </a:xfrm>
        </p:spPr>
        <p:txBody>
          <a:bodyPr/>
          <a:lstStyle/>
          <a:p>
            <a:r>
              <a:rPr lang="zh-CN" altLang="en-US"/>
              <a:t>单击此处编辑母版标题样式</a:t>
            </a:r>
            <a:endParaRPr lang="zh-CN" altLang="en-US"/>
          </a:p>
        </p:txBody>
      </p:sp>
      <p:sp>
        <p:nvSpPr>
          <p:cNvPr id="3" name="内容占位符 2"/>
          <p:cNvSpPr>
            <a:spLocks noGrp="1"/>
          </p:cNvSpPr>
          <p:nvPr>
            <p:ph sz="quarter" idx="1" hasCustomPrompt="1"/>
          </p:nvPr>
        </p:nvSpPr>
        <p:spPr>
          <a:xfrm>
            <a:off x="469900" y="1022350"/>
            <a:ext cx="4038600" cy="2400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hasCustomPrompt="1"/>
          </p:nvPr>
        </p:nvSpPr>
        <p:spPr>
          <a:xfrm>
            <a:off x="4660900" y="1022350"/>
            <a:ext cx="4038600" cy="2400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hasCustomPrompt="1"/>
          </p:nvPr>
        </p:nvSpPr>
        <p:spPr>
          <a:xfrm>
            <a:off x="469900" y="3575050"/>
            <a:ext cx="4038600" cy="2400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hasCustomPrompt="1"/>
          </p:nvPr>
        </p:nvSpPr>
        <p:spPr>
          <a:xfrm>
            <a:off x="4660900" y="3575050"/>
            <a:ext cx="4038600" cy="24003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页脚占位符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页脚占位符 4"/>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灯片编号占位符 5"/>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469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8" name="页脚占位符 7"/>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9" name="灯片编号占位符 8"/>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4" name="页脚占位符 3"/>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5" name="灯片编号占位符 4"/>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3" name="页脚占位符 2"/>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4" name="灯片编号占位符 3"/>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1200" cap="none" spc="0" normalizeH="0" baseline="0" noProof="0">
              <a:ln>
                <a:noFill/>
              </a:ln>
              <a:solidFill>
                <a:srgbClr val="000000"/>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6" name="页脚占位符 5"/>
          <p:cNvSpPr>
            <a:spLocks noGrp="1"/>
          </p:cNvSpPr>
          <p:nvPr>
            <p:ph type="ftr"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7" name="灯片编号占位符 6"/>
          <p:cNvSpPr>
            <a:spLocks noGrp="1"/>
          </p:cNvSpPr>
          <p:nvPr>
            <p:ph type="sldNum" sz="quarter" idx="12"/>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1"/>
          <p:cNvSpPr>
            <a:spLocks noChangeArrowheads="1"/>
          </p:cNvSpPr>
          <p:nvPr/>
        </p:nvSpPr>
        <p:spPr bwMode="auto">
          <a:xfrm>
            <a:off x="12700" y="1588"/>
            <a:ext cx="9131300" cy="8366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027" name="Oval 34"/>
          <p:cNvSpPr>
            <a:spLocks noChangeArrowheads="1"/>
          </p:cNvSpPr>
          <p:nvPr/>
        </p:nvSpPr>
        <p:spPr bwMode="auto">
          <a:xfrm>
            <a:off x="8153400" y="6375400"/>
            <a:ext cx="596900" cy="423863"/>
          </a:xfrm>
          <a:prstGeom prst="ellipse">
            <a:avLst/>
          </a:prstGeom>
          <a:solidFill>
            <a:schemeClr val="hlink"/>
          </a:solidFill>
          <a:ln>
            <a:noFill/>
          </a:ln>
          <a:effectLst/>
          <a:extLst>
            <a:ext uri="{91240B29-F687-4F45-9708-019B960494DF}">
              <a14:hiddenLine xmlns:a14="http://schemas.microsoft.com/office/drawing/2010/main" w="9525">
                <a:solidFill>
                  <a:schemeClr val="bg2"/>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028" name="Rectangle 21"/>
          <p:cNvSpPr>
            <a:spLocks noGrp="1"/>
          </p:cNvSpPr>
          <p:nvPr>
            <p:ph type="title"/>
          </p:nvPr>
        </p:nvSpPr>
        <p:spPr>
          <a:xfrm>
            <a:off x="590550" y="69850"/>
            <a:ext cx="7848600" cy="609600"/>
          </a:xfrm>
          <a:prstGeom prst="rect">
            <a:avLst/>
          </a:prstGeom>
          <a:noFill/>
          <a:ln w="9525">
            <a:noFill/>
          </a:ln>
        </p:spPr>
        <p:txBody>
          <a:bodyPr anchor="ctr" anchorCtr="0"/>
          <a:lstStyle/>
          <a:p>
            <a:pPr lvl="0"/>
            <a:r>
              <a:rPr lang="en-US" altLang="ko-KR" dirty="0"/>
              <a:t>Click to edit Master title style</a:t>
            </a:r>
            <a:endParaRPr lang="en-US" altLang="ko-KR" dirty="0"/>
          </a:p>
        </p:txBody>
      </p:sp>
      <p:sp>
        <p:nvSpPr>
          <p:cNvPr id="1029" name="Rectangle 22"/>
          <p:cNvSpPr>
            <a:spLocks noGrp="1"/>
          </p:cNvSpPr>
          <p:nvPr>
            <p:ph type="body" idx="1"/>
          </p:nvPr>
        </p:nvSpPr>
        <p:spPr>
          <a:xfrm>
            <a:off x="469900" y="1022350"/>
            <a:ext cx="8229600" cy="4953000"/>
          </a:xfrm>
          <a:prstGeom prst="rect">
            <a:avLst/>
          </a:prstGeom>
          <a:noFill/>
          <a:ln w="9525">
            <a:noFill/>
          </a:ln>
        </p:spPr>
        <p:txBody>
          <a:bodyPr/>
          <a:lstStyle/>
          <a:p>
            <a:pPr lvl="0"/>
            <a:r>
              <a:rPr lang="en-US" altLang="ko-KR" dirty="0"/>
              <a:t>Click to edit Master text styles</a:t>
            </a:r>
            <a:endParaRPr lang="en-US" altLang="ko-KR" dirty="0"/>
          </a:p>
          <a:p>
            <a:pPr lvl="1"/>
            <a:r>
              <a:rPr lang="en-US" altLang="ko-KR" dirty="0"/>
              <a:t>Second level</a:t>
            </a:r>
            <a:endParaRPr lang="en-US" altLang="ko-KR" dirty="0"/>
          </a:p>
          <a:p>
            <a:pPr lvl="2"/>
            <a:r>
              <a:rPr lang="en-US" altLang="ko-KR" dirty="0"/>
              <a:t>Third level</a:t>
            </a:r>
            <a:endParaRPr lang="en-US" altLang="ko-KR" dirty="0"/>
          </a:p>
          <a:p>
            <a:pPr lvl="3"/>
            <a:r>
              <a:rPr lang="en-US" altLang="ko-KR" dirty="0"/>
              <a:t>Fourth level</a:t>
            </a:r>
            <a:endParaRPr lang="en-US" altLang="ko-KR" dirty="0"/>
          </a:p>
          <a:p>
            <a:pPr lvl="4"/>
            <a:r>
              <a:rPr lang="en-US" altLang="ko-KR" dirty="0"/>
              <a:t>Fifth level</a:t>
            </a:r>
            <a:endParaRPr lang="en-US" altLang="ko-KR" dirty="0"/>
          </a:p>
        </p:txBody>
      </p:sp>
      <p:sp>
        <p:nvSpPr>
          <p:cNvPr id="12311" name="Rectangle 23"/>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solidFill>
                  <a:schemeClr val="hlink"/>
                </a:solidFill>
                <a:latin typeface="Verdana" panose="020B0604030504040204" pitchFamily="34" charset="0"/>
                <a:ea typeface="Gulim"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2" name="Rectangle 24"/>
          <p:cNvSpPr>
            <a:spLocks noGrp="1" noChangeArrowheads="1"/>
          </p:cNvSpPr>
          <p:nvPr>
            <p:ph type="ftr" sz="quarter" idx="3"/>
          </p:nvPr>
        </p:nvSpPr>
        <p:spPr bwMode="auto">
          <a:xfrm>
            <a:off x="4229100" y="6477000"/>
            <a:ext cx="3962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solidFill>
                  <a:schemeClr val="hlink"/>
                </a:solidFill>
                <a:latin typeface="Verdana" panose="020B0604030504040204" pitchFamily="34" charset="0"/>
                <a:ea typeface="Gulim" pitchFamily="34" charset="-127"/>
              </a:defRPr>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rPr>
              <a:t>Harbin Engineering University</a:t>
            </a:r>
            <a:endParaRPr kumimoji="0" lang="en-US" altLang="zh-CN" sz="1000" b="0" i="0" u="none" strike="noStrike" kern="1200" cap="none" spc="0" normalizeH="0" baseline="0" noProof="0">
              <a:ln>
                <a:noFill/>
              </a:ln>
              <a:solidFill>
                <a:schemeClr val="hlink"/>
              </a:solidFill>
              <a:effectLst/>
              <a:uLnTx/>
              <a:uFillTx/>
              <a:latin typeface="Verdana" panose="020B0604030504040204" pitchFamily="34" charset="0"/>
              <a:ea typeface="Gulim" pitchFamily="34" charset="-127"/>
              <a:cs typeface="+mn-cs"/>
            </a:endParaRPr>
          </a:p>
        </p:txBody>
      </p:sp>
      <p:sp>
        <p:nvSpPr>
          <p:cNvPr id="12313" name="Rectangle 25"/>
          <p:cNvSpPr>
            <a:spLocks noGrp="1" noChangeArrowheads="1"/>
          </p:cNvSpPr>
          <p:nvPr>
            <p:ph type="sldNum" sz="quarter" idx="4"/>
          </p:nvPr>
        </p:nvSpPr>
        <p:spPr bwMode="auto">
          <a:xfrm>
            <a:off x="3670300" y="64516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200">
                <a:solidFill>
                  <a:schemeClr val="hlink"/>
                </a:solidFill>
                <a:effectLst>
                  <a:outerShdw blurRad="38100" dist="38100" dir="2700000" algn="tl">
                    <a:srgbClr val="C0C0C0"/>
                  </a:outerShdw>
                </a:effectLst>
                <a:latin typeface="Verdana" panose="020B0604030504040204" pitchFamily="34" charset="0"/>
                <a:ea typeface="Gulim"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9DA14289-DB5B-44FC-9CF7-E83550311065}"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itchFamily="34" charset="-127"/>
              <a:cs typeface="+mn-cs"/>
            </a:endParaRPr>
          </a:p>
        </p:txBody>
      </p:sp>
      <p:sp>
        <p:nvSpPr>
          <p:cNvPr id="1033" name="Rectangle 39"/>
          <p:cNvSpPr>
            <a:spLocks noChangeArrowheads="1"/>
          </p:cNvSpPr>
          <p:nvPr/>
        </p:nvSpPr>
        <p:spPr bwMode="auto">
          <a:xfrm>
            <a:off x="8039100" y="6451600"/>
            <a:ext cx="749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spc="0" normalizeH="0" baseline="0" noProof="0">
                <a:ln>
                  <a:noFill/>
                </a:ln>
                <a:solidFill>
                  <a:schemeClr val="bg1"/>
                </a:solidFill>
                <a:effectLst/>
                <a:uLnTx/>
                <a:uFillTx/>
                <a:latin typeface="Verdana" panose="020B0604030504040204" pitchFamily="34" charset="0"/>
                <a:ea typeface="Gulim" pitchFamily="34" charset="-127"/>
                <a:cs typeface="+mn-cs"/>
              </a:rPr>
              <a:t>CSTC</a:t>
            </a:r>
            <a:endParaRPr kumimoji="0" lang="en-US" altLang="ko-KR" sz="1200" b="1" i="0" u="none" strike="noStrike" kern="1200" cap="none" spc="0" normalizeH="0" baseline="0" noProof="0">
              <a:ln>
                <a:noFill/>
              </a:ln>
              <a:solidFill>
                <a:schemeClr val="bg1"/>
              </a:solidFill>
              <a:effectLst/>
              <a:uLnTx/>
              <a:uFillTx/>
              <a:latin typeface="Verdana" panose="020B0604030504040204" pitchFamily="34" charset="0"/>
              <a:ea typeface="Gulim" pitchFamily="34" charset="-127"/>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rtl="0" eaLnBrk="0" fontAlgn="base" hangingPunct="0">
        <a:spcBef>
          <a:spcPct val="0"/>
        </a:spcBef>
        <a:spcAft>
          <a:spcPct val="0"/>
        </a:spcAft>
        <a:defRPr sz="3600" b="1" kern="1200">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600" b="1">
          <a:solidFill>
            <a:srgbClr val="000000"/>
          </a:solidFill>
          <a:latin typeface="黑体" panose="02010609060101010101" pitchFamily="49" charset="-122"/>
          <a:ea typeface="黑体" panose="02010609060101010101" pitchFamily="49" charset="-122"/>
        </a:defRPr>
      </a:lvl5pPr>
      <a:lvl6pPr marL="4572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6pPr>
      <a:lvl7pPr marL="9144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7pPr>
      <a:lvl8pPr marL="13716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8pPr>
      <a:lvl9pPr marL="1828800" algn="l" rtl="0" fontAlgn="base">
        <a:spcBef>
          <a:spcPct val="0"/>
        </a:spcBef>
        <a:spcAft>
          <a:spcPct val="0"/>
        </a:spcAft>
        <a:defRPr sz="3600" b="1">
          <a:solidFill>
            <a:srgbClr val="000000"/>
          </a:solidFill>
          <a:latin typeface="黑体" panose="02010609060101010101" pitchFamily="49" charset="-122"/>
          <a:ea typeface="黑体" panose="02010609060101010101" pitchFamily="49"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8.bin"/></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9.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10.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127.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7.xml"/><Relationship Id="rId2" Type="http://schemas.openxmlformats.org/officeDocument/2006/relationships/image" Target="../media/image82.emf"/><Relationship Id="rId1" Type="http://schemas.openxmlformats.org/officeDocument/2006/relationships/oleObject" Target="../embeddings/oleObject26.bin"/></Relationships>
</file>

<file path=ppt/slides/_rels/slide128.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7.xml"/><Relationship Id="rId2" Type="http://schemas.openxmlformats.org/officeDocument/2006/relationships/image" Target="../media/image83.emf"/><Relationship Id="rId1" Type="http://schemas.openxmlformats.org/officeDocument/2006/relationships/oleObject" Target="../embeddings/oleObject27.bin"/></Relationships>
</file>

<file path=ppt/slides/_rels/slide129.xml.rels><?xml version="1.0" encoding="UTF-8" standalone="yes"?>
<Relationships xmlns="http://schemas.openxmlformats.org/package/2006/relationships"><Relationship Id="rId6" Type="http://schemas.openxmlformats.org/officeDocument/2006/relationships/vmlDrawing" Target="../drawings/vmlDrawing21.vml"/><Relationship Id="rId5" Type="http://schemas.openxmlformats.org/officeDocument/2006/relationships/slideLayout" Target="../slideLayouts/slideLayout7.xml"/><Relationship Id="rId4" Type="http://schemas.openxmlformats.org/officeDocument/2006/relationships/image" Target="../media/image85.wmf"/><Relationship Id="rId3" Type="http://schemas.openxmlformats.org/officeDocument/2006/relationships/oleObject" Target="../embeddings/oleObject29.bin"/><Relationship Id="rId2" Type="http://schemas.openxmlformats.org/officeDocument/2006/relationships/image" Target="../media/image84.wmf"/><Relationship Id="rId1" Type="http://schemas.openxmlformats.org/officeDocument/2006/relationships/oleObject" Target="../embeddings/oleObject28.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0.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86.wmf"/><Relationship Id="rId1" Type="http://schemas.openxmlformats.org/officeDocument/2006/relationships/oleObject" Target="../embeddings/oleObject30.bin"/></Relationships>
</file>

<file path=ppt/slides/_rels/slide131.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87.emf"/><Relationship Id="rId1" Type="http://schemas.openxmlformats.org/officeDocument/2006/relationships/oleObject" Target="../embeddings/oleObject31.bin"/></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88.emf"/><Relationship Id="rId1" Type="http://schemas.openxmlformats.org/officeDocument/2006/relationships/oleObject" Target="../embeddings/oleObject32.bin"/></Relationships>
</file>

<file path=ppt/slides/_rels/slide133.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89.emf"/><Relationship Id="rId1" Type="http://schemas.openxmlformats.org/officeDocument/2006/relationships/oleObject" Target="../embeddings/oleObject33.bin"/></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139.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7.xml"/><Relationship Id="rId2" Type="http://schemas.openxmlformats.org/officeDocument/2006/relationships/image" Target="../media/image100.wmf"/><Relationship Id="rId1" Type="http://schemas.openxmlformats.org/officeDocument/2006/relationships/oleObject" Target="../embeddings/oleObject34.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1.bin"/></Relationships>
</file>

<file path=ppt/slides/_rels/slide140.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35.bin"/></Relationships>
</file>

<file path=ppt/slides/_rels/slide141.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7.xml"/><Relationship Id="rId2" Type="http://schemas.openxmlformats.org/officeDocument/2006/relationships/image" Target="../media/image102.emf"/><Relationship Id="rId1" Type="http://schemas.openxmlformats.org/officeDocument/2006/relationships/oleObject" Target="../embeddings/oleObject36.bin"/></Relationships>
</file>

<file path=ppt/slides/_rels/slide142.xml.rels><?xml version="1.0" encoding="UTF-8" standalone="yes"?>
<Relationships xmlns="http://schemas.openxmlformats.org/package/2006/relationships"><Relationship Id="rId6" Type="http://schemas.openxmlformats.org/officeDocument/2006/relationships/vmlDrawing" Target="../drawings/vmlDrawing29.vml"/><Relationship Id="rId5" Type="http://schemas.openxmlformats.org/officeDocument/2006/relationships/slideLayout" Target="../slideLayouts/slideLayout7.xml"/><Relationship Id="rId4" Type="http://schemas.openxmlformats.org/officeDocument/2006/relationships/image" Target="../media/image104.wmf"/><Relationship Id="rId3" Type="http://schemas.openxmlformats.org/officeDocument/2006/relationships/oleObject" Target="../embeddings/oleObject38.bin"/><Relationship Id="rId2" Type="http://schemas.openxmlformats.org/officeDocument/2006/relationships/image" Target="../media/image103.wmf"/><Relationship Id="rId1" Type="http://schemas.openxmlformats.org/officeDocument/2006/relationships/oleObject" Target="../embeddings/oleObject37.bin"/></Relationships>
</file>

<file path=ppt/slides/_rels/slide143.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7.xml"/><Relationship Id="rId2" Type="http://schemas.openxmlformats.org/officeDocument/2006/relationships/image" Target="../media/image105.wmf"/><Relationship Id="rId1" Type="http://schemas.openxmlformats.org/officeDocument/2006/relationships/oleObject" Target="../embeddings/oleObject39.bin"/></Relationships>
</file>

<file path=ppt/slides/_rels/slide144.xml.rels><?xml version="1.0" encoding="UTF-8" standalone="yes"?>
<Relationships xmlns="http://schemas.openxmlformats.org/package/2006/relationships"><Relationship Id="rId6" Type="http://schemas.openxmlformats.org/officeDocument/2006/relationships/vmlDrawing" Target="../drawings/vmlDrawing31.vml"/><Relationship Id="rId5" Type="http://schemas.openxmlformats.org/officeDocument/2006/relationships/slideLayout" Target="../slideLayouts/slideLayout7.xml"/><Relationship Id="rId4" Type="http://schemas.openxmlformats.org/officeDocument/2006/relationships/image" Target="../media/image105.wmf"/><Relationship Id="rId3" Type="http://schemas.openxmlformats.org/officeDocument/2006/relationships/oleObject" Target="../embeddings/oleObject41.bin"/><Relationship Id="rId2" Type="http://schemas.openxmlformats.org/officeDocument/2006/relationships/image" Target="../media/image106.wmf"/><Relationship Id="rId1" Type="http://schemas.openxmlformats.org/officeDocument/2006/relationships/oleObject" Target="../embeddings/oleObject40.bin"/></Relationships>
</file>

<file path=ppt/slides/_rels/slide145.xml.rels><?xml version="1.0" encoding="UTF-8" standalone="yes"?>
<Relationships xmlns="http://schemas.openxmlformats.org/package/2006/relationships"><Relationship Id="rId8" Type="http://schemas.openxmlformats.org/officeDocument/2006/relationships/vmlDrawing" Target="../drawings/vmlDrawing32.vml"/><Relationship Id="rId7" Type="http://schemas.openxmlformats.org/officeDocument/2006/relationships/slideLayout" Target="../slideLayouts/slideLayout14.xml"/><Relationship Id="rId6" Type="http://schemas.openxmlformats.org/officeDocument/2006/relationships/image" Target="../media/image109.wmf"/><Relationship Id="rId5" Type="http://schemas.openxmlformats.org/officeDocument/2006/relationships/oleObject" Target="../embeddings/oleObject44.bin"/><Relationship Id="rId4" Type="http://schemas.openxmlformats.org/officeDocument/2006/relationships/image" Target="../media/image108.wmf"/><Relationship Id="rId3" Type="http://schemas.openxmlformats.org/officeDocument/2006/relationships/oleObject" Target="../embeddings/oleObject43.bin"/><Relationship Id="rId2" Type="http://schemas.openxmlformats.org/officeDocument/2006/relationships/image" Target="../media/image107.wmf"/><Relationship Id="rId1" Type="http://schemas.openxmlformats.org/officeDocument/2006/relationships/oleObject" Target="../embeddings/oleObject42.bin"/></Relationships>
</file>

<file path=ppt/slides/_rels/slide146.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wmf"/><Relationship Id="rId5" Type="http://schemas.openxmlformats.org/officeDocument/2006/relationships/oleObject" Target="../embeddings/oleObject47.bin"/><Relationship Id="rId4" Type="http://schemas.openxmlformats.org/officeDocument/2006/relationships/image" Target="../media/image111.wmf"/><Relationship Id="rId3" Type="http://schemas.openxmlformats.org/officeDocument/2006/relationships/oleObject" Target="../embeddings/oleObject46.bin"/><Relationship Id="rId2" Type="http://schemas.openxmlformats.org/officeDocument/2006/relationships/image" Target="../media/image110.wmf"/><Relationship Id="rId11" Type="http://schemas.openxmlformats.org/officeDocument/2006/relationships/vmlDrawing" Target="../drawings/vmlDrawing33.vml"/><Relationship Id="rId10" Type="http://schemas.openxmlformats.org/officeDocument/2006/relationships/slideLayout" Target="../slideLayouts/slideLayout7.xml"/><Relationship Id="rId1" Type="http://schemas.openxmlformats.org/officeDocument/2006/relationships/oleObject" Target="../embeddings/oleObject45.bin"/></Relationships>
</file>

<file path=ppt/slides/_rels/slide147.xml.rels><?xml version="1.0" encoding="UTF-8" standalone="yes"?>
<Relationships xmlns="http://schemas.openxmlformats.org/package/2006/relationships"><Relationship Id="rId8" Type="http://schemas.openxmlformats.org/officeDocument/2006/relationships/vmlDrawing" Target="../drawings/vmlDrawing34.vml"/><Relationship Id="rId7" Type="http://schemas.openxmlformats.org/officeDocument/2006/relationships/slideLayout" Target="../slideLayouts/slideLayout7.xml"/><Relationship Id="rId6" Type="http://schemas.openxmlformats.org/officeDocument/2006/relationships/image" Target="../media/image118.wmf"/><Relationship Id="rId5" Type="http://schemas.openxmlformats.org/officeDocument/2006/relationships/oleObject" Target="../embeddings/oleObject50.bin"/><Relationship Id="rId4" Type="http://schemas.openxmlformats.org/officeDocument/2006/relationships/image" Target="../media/image117.wmf"/><Relationship Id="rId3" Type="http://schemas.openxmlformats.org/officeDocument/2006/relationships/oleObject" Target="../embeddings/oleObject49.bin"/><Relationship Id="rId2" Type="http://schemas.openxmlformats.org/officeDocument/2006/relationships/image" Target="../media/image116.wmf"/><Relationship Id="rId1" Type="http://schemas.openxmlformats.org/officeDocument/2006/relationships/oleObject" Target="../embeddings/oleObject48.bin"/></Relationships>
</file>

<file path=ppt/slides/_rels/slide148.xml.rels><?xml version="1.0" encoding="UTF-8" standalone="yes"?>
<Relationships xmlns="http://schemas.openxmlformats.org/package/2006/relationships"><Relationship Id="rId8" Type="http://schemas.openxmlformats.org/officeDocument/2006/relationships/vmlDrawing" Target="../drawings/vmlDrawing35.vml"/><Relationship Id="rId7" Type="http://schemas.openxmlformats.org/officeDocument/2006/relationships/slideLayout" Target="../slideLayouts/slideLayout7.xml"/><Relationship Id="rId6" Type="http://schemas.openxmlformats.org/officeDocument/2006/relationships/image" Target="../media/image121.wmf"/><Relationship Id="rId5" Type="http://schemas.openxmlformats.org/officeDocument/2006/relationships/oleObject" Target="../embeddings/oleObject53.bin"/><Relationship Id="rId4" Type="http://schemas.openxmlformats.org/officeDocument/2006/relationships/image" Target="../media/image120.wmf"/><Relationship Id="rId3" Type="http://schemas.openxmlformats.org/officeDocument/2006/relationships/oleObject" Target="../embeddings/oleObject52.bin"/><Relationship Id="rId2" Type="http://schemas.openxmlformats.org/officeDocument/2006/relationships/image" Target="../media/image119.wmf"/><Relationship Id="rId1" Type="http://schemas.openxmlformats.org/officeDocument/2006/relationships/oleObject" Target="../embeddings/oleObject51.bin"/></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7.xml"/><Relationship Id="rId4" Type="http://schemas.openxmlformats.org/officeDocument/2006/relationships/image" Target="../media/image124.wmf"/><Relationship Id="rId3" Type="http://schemas.openxmlformats.org/officeDocument/2006/relationships/oleObject" Target="../embeddings/oleObject55.bin"/><Relationship Id="rId2" Type="http://schemas.openxmlformats.org/officeDocument/2006/relationships/image" Target="../media/image123.wmf"/><Relationship Id="rId1" Type="http://schemas.openxmlformats.org/officeDocument/2006/relationships/oleObject" Target="../embeddings/oleObject54.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7.xml"/><Relationship Id="rId2" Type="http://schemas.openxmlformats.org/officeDocument/2006/relationships/image" Target="../media/image125.wmf"/><Relationship Id="rId1" Type="http://schemas.openxmlformats.org/officeDocument/2006/relationships/oleObject" Target="../embeddings/oleObject56.bin"/></Relationships>
</file>

<file path=ppt/slides/_rels/slide155.xml.rels><?xml version="1.0" encoding="UTF-8" standalone="yes"?>
<Relationships xmlns="http://schemas.openxmlformats.org/package/2006/relationships"><Relationship Id="rId4" Type="http://schemas.openxmlformats.org/officeDocument/2006/relationships/vmlDrawing" Target="../drawings/vmlDrawing38.vml"/><Relationship Id="rId3" Type="http://schemas.openxmlformats.org/officeDocument/2006/relationships/slideLayout" Target="../slideLayouts/slideLayout7.xml"/><Relationship Id="rId2" Type="http://schemas.openxmlformats.org/officeDocument/2006/relationships/image" Target="../media/image125.wmf"/><Relationship Id="rId1" Type="http://schemas.openxmlformats.org/officeDocument/2006/relationships/oleObject" Target="../embeddings/oleObject57.bin"/></Relationships>
</file>

<file path=ppt/slides/_rels/slide156.xml.rels><?xml version="1.0" encoding="UTF-8" standalone="yes"?>
<Relationships xmlns="http://schemas.openxmlformats.org/package/2006/relationships"><Relationship Id="rId6" Type="http://schemas.openxmlformats.org/officeDocument/2006/relationships/vmlDrawing" Target="../drawings/vmlDrawing39.vml"/><Relationship Id="rId5" Type="http://schemas.openxmlformats.org/officeDocument/2006/relationships/slideLayout" Target="../slideLayouts/slideLayout7.xml"/><Relationship Id="rId4" Type="http://schemas.openxmlformats.org/officeDocument/2006/relationships/image" Target="../media/image125.wmf"/><Relationship Id="rId3" Type="http://schemas.openxmlformats.org/officeDocument/2006/relationships/oleObject" Target="../embeddings/oleObject59.bin"/><Relationship Id="rId2" Type="http://schemas.openxmlformats.org/officeDocument/2006/relationships/image" Target="../media/image126.wmf"/><Relationship Id="rId1" Type="http://schemas.openxmlformats.org/officeDocument/2006/relationships/oleObject" Target="../embeddings/oleObject58.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8.wmf"/><Relationship Id="rId7" Type="http://schemas.openxmlformats.org/officeDocument/2006/relationships/oleObject" Target="../embeddings/oleObject63.bin"/><Relationship Id="rId6" Type="http://schemas.openxmlformats.org/officeDocument/2006/relationships/image" Target="../media/image116.wmf"/><Relationship Id="rId5" Type="http://schemas.openxmlformats.org/officeDocument/2006/relationships/oleObject" Target="../embeddings/oleObject62.bin"/><Relationship Id="rId4" Type="http://schemas.openxmlformats.org/officeDocument/2006/relationships/image" Target="../media/image127.wmf"/><Relationship Id="rId3" Type="http://schemas.openxmlformats.org/officeDocument/2006/relationships/oleObject" Target="../embeddings/oleObject61.bin"/><Relationship Id="rId2" Type="http://schemas.openxmlformats.org/officeDocument/2006/relationships/image" Target="../media/image110.wmf"/><Relationship Id="rId10" Type="http://schemas.openxmlformats.org/officeDocument/2006/relationships/vmlDrawing" Target="../drawings/vmlDrawing40.vml"/><Relationship Id="rId1" Type="http://schemas.openxmlformats.org/officeDocument/2006/relationships/oleObject" Target="../embeddings/oleObject60.bin"/></Relationships>
</file>

<file path=ppt/slides/_rels/slide159.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7.xml"/><Relationship Id="rId2" Type="http://schemas.openxmlformats.org/officeDocument/2006/relationships/image" Target="../media/image129.wmf"/><Relationship Id="rId1" Type="http://schemas.openxmlformats.org/officeDocument/2006/relationships/oleObject" Target="../embeddings/oleObject64.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6" Type="http://schemas.openxmlformats.org/officeDocument/2006/relationships/vmlDrawing" Target="../drawings/vmlDrawing42.vml"/><Relationship Id="rId5" Type="http://schemas.openxmlformats.org/officeDocument/2006/relationships/slideLayout" Target="../slideLayouts/slideLayout7.xml"/><Relationship Id="rId4" Type="http://schemas.openxmlformats.org/officeDocument/2006/relationships/image" Target="../media/image130.wmf"/><Relationship Id="rId3" Type="http://schemas.openxmlformats.org/officeDocument/2006/relationships/oleObject" Target="../embeddings/oleObject66.bin"/><Relationship Id="rId2" Type="http://schemas.openxmlformats.org/officeDocument/2006/relationships/image" Target="../media/image111.wmf"/><Relationship Id="rId1" Type="http://schemas.openxmlformats.org/officeDocument/2006/relationships/oleObject" Target="../embeddings/oleObject65.bin"/></Relationships>
</file>

<file path=ppt/slides/_rels/slide161.xml.rels><?xml version="1.0" encoding="UTF-8" standalone="yes"?>
<Relationships xmlns="http://schemas.openxmlformats.org/package/2006/relationships"><Relationship Id="rId6" Type="http://schemas.openxmlformats.org/officeDocument/2006/relationships/vmlDrawing" Target="../drawings/vmlDrawing43.vml"/><Relationship Id="rId5" Type="http://schemas.openxmlformats.org/officeDocument/2006/relationships/slideLayout" Target="../slideLayouts/slideLayout7.xml"/><Relationship Id="rId4" Type="http://schemas.openxmlformats.org/officeDocument/2006/relationships/image" Target="../media/image132.wmf"/><Relationship Id="rId3" Type="http://schemas.openxmlformats.org/officeDocument/2006/relationships/oleObject" Target="../embeddings/oleObject68.bin"/><Relationship Id="rId2" Type="http://schemas.openxmlformats.org/officeDocument/2006/relationships/image" Target="../media/image131.wmf"/><Relationship Id="rId1" Type="http://schemas.openxmlformats.org/officeDocument/2006/relationships/oleObject" Target="../embeddings/oleObject67.bin"/></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image" Target="../media/image134.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3.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36.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8.png"/></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40.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4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3.png"/><Relationship Id="rId1" Type="http://schemas.openxmlformats.org/officeDocument/2006/relationships/image" Target="../media/image14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7.xml"/><Relationship Id="rId2" Type="http://schemas.openxmlformats.org/officeDocument/2006/relationships/image" Target="../media/image146.wmf"/><Relationship Id="rId1" Type="http://schemas.openxmlformats.org/officeDocument/2006/relationships/oleObject" Target="../embeddings/oleObject69.bin"/></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4" Type="http://schemas.openxmlformats.org/officeDocument/2006/relationships/vmlDrawing" Target="../drawings/vmlDrawing45.vml"/><Relationship Id="rId3" Type="http://schemas.openxmlformats.org/officeDocument/2006/relationships/slideLayout" Target="../slideLayouts/slideLayout2.xml"/><Relationship Id="rId2" Type="http://schemas.openxmlformats.org/officeDocument/2006/relationships/image" Target="../media/image148.wmf"/><Relationship Id="rId1" Type="http://schemas.openxmlformats.org/officeDocument/2006/relationships/oleObject" Target="../embeddings/oleObject70.bin"/></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2.xml"/><Relationship Id="rId2" Type="http://schemas.openxmlformats.org/officeDocument/2006/relationships/image" Target="../media/image149.wmf"/><Relationship Id="rId1" Type="http://schemas.openxmlformats.org/officeDocument/2006/relationships/oleObject" Target="../embeddings/oleObject71.bin"/></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2.xml"/><Relationship Id="rId2" Type="http://schemas.openxmlformats.org/officeDocument/2006/relationships/image" Target="../media/image150.wmf"/><Relationship Id="rId1" Type="http://schemas.openxmlformats.org/officeDocument/2006/relationships/oleObject" Target="../embeddings/oleObject72.bin"/></Relationships>
</file>

<file path=ppt/slides/_rels/slide19.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21.wmf"/><Relationship Id="rId3" Type="http://schemas.openxmlformats.org/officeDocument/2006/relationships/oleObject" Target="../embeddings/oleObject13.bin"/><Relationship Id="rId2" Type="http://schemas.openxmlformats.org/officeDocument/2006/relationships/image" Target="../media/image20.wmf"/><Relationship Id="rId1" Type="http://schemas.openxmlformats.org/officeDocument/2006/relationships/oleObject" Target="../embeddings/oleObject12.bin"/></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2.xml"/><Relationship Id="rId2" Type="http://schemas.openxmlformats.org/officeDocument/2006/relationships/image" Target="../media/image152.wmf"/><Relationship Id="rId1" Type="http://schemas.openxmlformats.org/officeDocument/2006/relationships/oleObject" Target="../embeddings/oleObject73.bin"/></Relationships>
</file>

<file path=ppt/slides/_rels/slide194.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7.xml"/><Relationship Id="rId2" Type="http://schemas.openxmlformats.org/officeDocument/2006/relationships/image" Target="../media/image153.png"/><Relationship Id="rId1" Type="http://schemas.openxmlformats.org/officeDocument/2006/relationships/oleObject" Target="../embeddings/oleObject74.bin"/></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154.wmf"/><Relationship Id="rId1" Type="http://schemas.openxmlformats.org/officeDocument/2006/relationships/oleObject" Target="../embeddings/oleObject75.bin"/></Relationships>
</file>

<file path=ppt/slides/_rels/slide197.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2.xml"/><Relationship Id="rId2" Type="http://schemas.openxmlformats.org/officeDocument/2006/relationships/image" Target="../media/image155.wmf"/><Relationship Id="rId1" Type="http://schemas.openxmlformats.org/officeDocument/2006/relationships/oleObject" Target="../embeddings/oleObject76.bin"/></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9.png"/><Relationship Id="rId1" Type="http://schemas.openxmlformats.org/officeDocument/2006/relationships/image" Target="../media/image15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2.png"/><Relationship Id="rId1" Type="http://schemas.openxmlformats.org/officeDocument/2006/relationships/image" Target="../media/image161.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4.png"/><Relationship Id="rId1" Type="http://schemas.openxmlformats.org/officeDocument/2006/relationships/image" Target="../media/image163.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6.png"/><Relationship Id="rId1" Type="http://schemas.openxmlformats.org/officeDocument/2006/relationships/image" Target="../media/image16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8.png"/><Relationship Id="rId1" Type="http://schemas.openxmlformats.org/officeDocument/2006/relationships/image" Target="../media/image167.png"/></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0.png"/><Relationship Id="rId1" Type="http://schemas.openxmlformats.org/officeDocument/2006/relationships/image" Target="../media/image1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2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215.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7.xml"/><Relationship Id="rId2" Type="http://schemas.openxmlformats.org/officeDocument/2006/relationships/image" Target="../media/image180.wmf"/><Relationship Id="rId1" Type="http://schemas.openxmlformats.org/officeDocument/2006/relationships/oleObject" Target="../embeddings/oleObject77.bin"/></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tags" Target="../tags/tag4.xml"/></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6.png"/><Relationship Id="rId1" Type="http://schemas.openxmlformats.org/officeDocument/2006/relationships/image" Target="../media/image1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22.wmf"/><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2.xml"/><Relationship Id="rId5" Type="http://schemas.openxmlformats.org/officeDocument/2006/relationships/oleObject" Target="../embeddings/oleObject17.bin"/><Relationship Id="rId4" Type="http://schemas.openxmlformats.org/officeDocument/2006/relationships/image" Target="../media/image25.wmf"/><Relationship Id="rId3" Type="http://schemas.openxmlformats.org/officeDocument/2006/relationships/oleObject" Target="../embeddings/oleObject16.bin"/><Relationship Id="rId2" Type="http://schemas.openxmlformats.org/officeDocument/2006/relationships/image" Target="../media/image24.wmf"/><Relationship Id="rId1"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2.xml"/><Relationship Id="rId2" Type="http://schemas.openxmlformats.org/officeDocument/2006/relationships/image" Target="../media/image26.wmf"/><Relationship Id="rId1"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wmf"/><Relationship Id="rId3" Type="http://schemas.openxmlformats.org/officeDocument/2006/relationships/oleObject" Target="../embeddings/oleObject21.bin"/><Relationship Id="rId2" Type="http://schemas.openxmlformats.org/officeDocument/2006/relationships/image" Target="../media/image28.wmf"/><Relationship Id="rId1"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2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35.wmf"/><Relationship Id="rId1" Type="http://schemas.openxmlformats.org/officeDocument/2006/relationships/oleObject" Target="../embeddings/Document1.doc"/></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6.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12.xml"/><Relationship Id="rId2" Type="http://schemas.openxmlformats.org/officeDocument/2006/relationships/image" Target="../media/image52.wmf"/><Relationship Id="rId1" Type="http://schemas.openxmlformats.org/officeDocument/2006/relationships/oleObject" Target="../embeddings/oleObject25.bin"/></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13.wmf"/><Relationship Id="rId7" Type="http://schemas.openxmlformats.org/officeDocument/2006/relationships/oleObject" Target="../embeddings/oleObject6.bin"/><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11.wmf"/><Relationship Id="rId3" Type="http://schemas.openxmlformats.org/officeDocument/2006/relationships/oleObject" Target="../embeddings/oleObject4.bin"/><Relationship Id="rId2" Type="http://schemas.openxmlformats.org/officeDocument/2006/relationships/image" Target="../media/image10.wmf"/><Relationship Id="rId12" Type="http://schemas.openxmlformats.org/officeDocument/2006/relationships/vmlDrawing" Target="../drawings/vmlDrawing3.vml"/><Relationship Id="rId11" Type="http://schemas.openxmlformats.org/officeDocument/2006/relationships/slideLayout" Target="../slideLayouts/slideLayout2.xml"/><Relationship Id="rId10" Type="http://schemas.openxmlformats.org/officeDocument/2006/relationships/image" Target="../media/image14.wmf"/><Relationship Id="rId1"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p:cNvSpPr>
          <p:nvPr>
            <p:ph type="ctrTitle" sz="quarter"/>
          </p:nvPr>
        </p:nvSpPr>
        <p:spPr>
          <a:xfrm>
            <a:off x="4051300" y="2347913"/>
            <a:ext cx="4510088" cy="669925"/>
          </a:xfrm>
        </p:spPr>
        <p:txBody>
          <a:bodyPr vert="horz" wrap="square" lIns="91440" tIns="45720" rIns="91440" bIns="45720" anchor="ctr" anchorCtr="0"/>
          <a:lstStyle/>
          <a:p>
            <a:pPr algn="l" eaLnBrk="1" hangingPunct="1">
              <a:buClrTx/>
              <a:buSzTx/>
              <a:buFontTx/>
            </a:pPr>
            <a:r>
              <a:rPr lang="zh-CN" altLang="en-US" sz="4800" kern="1200" dirty="0">
                <a:solidFill>
                  <a:schemeClr val="bg1"/>
                </a:solidFill>
                <a:latin typeface="+mj-lt"/>
                <a:ea typeface="+mj-ea"/>
                <a:cs typeface="+mj-cs"/>
              </a:rPr>
              <a:t>计算机系统结构</a:t>
            </a:r>
            <a:endParaRPr lang="en-US" altLang="zh-CN" sz="4800" kern="1200" dirty="0">
              <a:solidFill>
                <a:schemeClr val="bg1"/>
              </a:solidFill>
              <a:latin typeface="+mj-lt"/>
              <a:ea typeface="+mj-ea"/>
              <a:cs typeface="+mj-cs"/>
            </a:endParaRPr>
          </a:p>
        </p:txBody>
      </p:sp>
      <p:sp>
        <p:nvSpPr>
          <p:cNvPr id="5123" name="Rectangle 8"/>
          <p:cNvSpPr>
            <a:spLocks noGrp="1"/>
          </p:cNvSpPr>
          <p:nvPr>
            <p:ph type="subTitle" sz="quarter" idx="1"/>
          </p:nvPr>
        </p:nvSpPr>
        <p:spPr>
          <a:xfrm>
            <a:off x="4068763" y="3806825"/>
            <a:ext cx="5322887" cy="533400"/>
          </a:xfrm>
        </p:spPr>
        <p:txBody>
          <a:bodyPr vert="horz" wrap="square" lIns="91440" tIns="45720" rIns="91440" bIns="45720" anchor="ctr" anchorCtr="0"/>
          <a:lstStyle/>
          <a:p>
            <a:pPr eaLnBrk="1" hangingPunct="1">
              <a:buSzTx/>
            </a:pPr>
            <a:r>
              <a:rPr lang="zh-CN" altLang="en-US" sz="2800" kern="1200" dirty="0">
                <a:solidFill>
                  <a:schemeClr val="bg1"/>
                </a:solidFill>
                <a:latin typeface="+mn-lt"/>
                <a:ea typeface="华文新魏" panose="02010800040101010101" pitchFamily="2" charset="-122"/>
                <a:cs typeface="+mn-cs"/>
              </a:rPr>
              <a:t>申林山</a:t>
            </a:r>
            <a:endParaRPr lang="en-US" altLang="zh-CN" sz="2800" kern="1200" dirty="0">
              <a:solidFill>
                <a:schemeClr val="bg1"/>
              </a:solidFill>
              <a:latin typeface="+mn-lt"/>
              <a:ea typeface="华文新魏" panose="02010800040101010101" pitchFamily="2" charset="-122"/>
              <a:cs typeface="+mn-cs"/>
            </a:endParaRPr>
          </a:p>
          <a:p>
            <a:pPr eaLnBrk="1" hangingPunct="1">
              <a:buSzTx/>
            </a:pPr>
            <a:r>
              <a:rPr lang="en-US" altLang="zh-CN" sz="2800" kern="1200" dirty="0">
                <a:solidFill>
                  <a:schemeClr val="bg1"/>
                </a:solidFill>
                <a:latin typeface="+mn-lt"/>
                <a:ea typeface="华文新魏" panose="02010800040101010101" pitchFamily="2" charset="-122"/>
                <a:cs typeface="+mn-cs"/>
              </a:rPr>
              <a:t>shenlinshan</a:t>
            </a:r>
            <a:r>
              <a:rPr lang="en-US" altLang="zh-CN" sz="2800" kern="1200" dirty="0">
                <a:solidFill>
                  <a:schemeClr val="bg1"/>
                </a:solidFill>
                <a:latin typeface="+mn-lt"/>
                <a:ea typeface="宋体" panose="02010600030101010101" pitchFamily="2" charset="-122"/>
                <a:cs typeface="+mn-cs"/>
              </a:rPr>
              <a:t>@hrbeu.edu.cn</a:t>
            </a:r>
            <a:endParaRPr lang="en-US" altLang="zh-CN" sz="2800" kern="1200" dirty="0">
              <a:solidFill>
                <a:schemeClr val="bg1"/>
              </a:solidFill>
              <a:latin typeface="+mn-lt"/>
              <a:ea typeface="宋体" panose="02010600030101010101" pitchFamily="2" charset="-122"/>
              <a:cs typeface="+mn-cs"/>
            </a:endParaRPr>
          </a:p>
          <a:p>
            <a:pPr eaLnBrk="1" hangingPunct="1">
              <a:buSzTx/>
            </a:pPr>
            <a:r>
              <a:rPr lang="zh-CN" altLang="en-US" sz="2800" kern="1200" dirty="0">
                <a:solidFill>
                  <a:schemeClr val="bg1"/>
                </a:solidFill>
                <a:latin typeface="+mn-lt"/>
                <a:ea typeface="华文新魏" panose="02010800040101010101" pitchFamily="2" charset="-122"/>
                <a:cs typeface="+mn-cs"/>
              </a:rPr>
              <a:t>哈尔滨工程大学计算机学院</a:t>
            </a:r>
            <a:endParaRPr lang="zh-CN" altLang="en-US" sz="2800" kern="1200" dirty="0">
              <a:solidFill>
                <a:schemeClr val="bg1"/>
              </a:solidFill>
              <a:latin typeface="+mn-lt"/>
              <a:ea typeface="华文新魏" panose="020108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363"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Times New Roman" panose="02020603050405020304" pitchFamily="18" charset="0"/>
              </a:rPr>
              <a:t>3.1.1 </a:t>
            </a:r>
            <a:r>
              <a:rPr lang="zh-CN" altLang="en-US" dirty="0">
                <a:latin typeface="Times New Roman" panose="02020603050405020304" pitchFamily="18" charset="0"/>
              </a:rPr>
              <a:t>存储系统的基本要求</a:t>
            </a:r>
            <a:r>
              <a:rPr lang="zh-CN" altLang="en-US" dirty="0"/>
              <a:t> </a:t>
            </a:r>
            <a:endParaRPr lang="zh-CN" altLang="en-US" dirty="0">
              <a:latin typeface="Times New Roman" panose="02020603050405020304" pitchFamily="18" charset="0"/>
            </a:endParaRPr>
          </a:p>
        </p:txBody>
      </p:sp>
      <p:sp>
        <p:nvSpPr>
          <p:cNvPr id="15364" name="Rectangle 3"/>
          <p:cNvSpPr>
            <a:spLocks noGrp="1"/>
          </p:cNvSpPr>
          <p:nvPr>
            <p:ph idx="1" hasCustomPrompt="1"/>
          </p:nvPr>
        </p:nvSpPr>
        <p:spPr/>
        <p:txBody>
          <a:bodyPr vert="horz" wrap="square" lIns="91440" tIns="45720" rIns="91440" bIns="45720" anchor="t" anchorCtr="0"/>
          <a:lstStyle/>
          <a:p>
            <a:pPr eaLnBrk="1" hangingPunct="1"/>
            <a:r>
              <a:rPr lang="zh-CN" altLang="en-US" dirty="0"/>
              <a:t>存储器的价格 </a:t>
            </a:r>
            <a:endParaRPr lang="zh-CN" altLang="en-US" dirty="0"/>
          </a:p>
          <a:p>
            <a:pPr eaLnBrk="1" hangingPunct="1"/>
            <a:endParaRPr lang="zh-CN" altLang="en-US" dirty="0"/>
          </a:p>
          <a:p>
            <a:pPr lvl="1" eaLnBrk="1" hangingPunct="1"/>
            <a:r>
              <a:rPr lang="zh-CN" altLang="en-US" dirty="0">
                <a:solidFill>
                  <a:srgbClr val="000000"/>
                </a:solidFill>
                <a:latin typeface="楷体_GB2312" pitchFamily="49" charset="-122"/>
                <a:ea typeface="楷体_GB2312" pitchFamily="49" charset="-122"/>
              </a:rPr>
              <a:t>总价格 </a:t>
            </a:r>
            <a:r>
              <a:rPr lang="en-US" altLang="zh-CN" dirty="0">
                <a:solidFill>
                  <a:srgbClr val="000000"/>
                </a:solidFill>
                <a:latin typeface="楷体_GB2312" pitchFamily="49" charset="-122"/>
                <a:ea typeface="楷体_GB2312" pitchFamily="49" charset="-122"/>
              </a:rPr>
              <a:t>C</a:t>
            </a:r>
            <a:endParaRPr lang="en-US" altLang="zh-CN" dirty="0">
              <a:solidFill>
                <a:srgbClr val="000000"/>
              </a:solidFill>
              <a:latin typeface="楷体_GB2312" pitchFamily="49" charset="-122"/>
              <a:ea typeface="楷体_GB2312" pitchFamily="49" charset="-122"/>
            </a:endParaRPr>
          </a:p>
          <a:p>
            <a:pPr lvl="1" eaLnBrk="1" hangingPunct="1"/>
            <a:r>
              <a:rPr lang="zh-CN" altLang="en-US" dirty="0">
                <a:solidFill>
                  <a:srgbClr val="000000"/>
                </a:solidFill>
                <a:latin typeface="楷体_GB2312" pitchFamily="49" charset="-122"/>
                <a:ea typeface="楷体_GB2312" pitchFamily="49" charset="-122"/>
              </a:rPr>
              <a:t>每位价格 </a:t>
            </a:r>
            <a:r>
              <a:rPr lang="en-US" altLang="zh-CN" dirty="0">
                <a:solidFill>
                  <a:srgbClr val="000000"/>
                </a:solidFill>
                <a:latin typeface="楷体_GB2312" pitchFamily="49" charset="-122"/>
                <a:ea typeface="楷体_GB2312" pitchFamily="49" charset="-122"/>
              </a:rPr>
              <a:t>c</a:t>
            </a:r>
            <a:endParaRPr lang="en-US" altLang="zh-CN" dirty="0">
              <a:solidFill>
                <a:srgbClr val="000000"/>
              </a:solidFill>
              <a:latin typeface="楷体_GB2312" pitchFamily="49" charset="-122"/>
              <a:ea typeface="楷体_GB2312" pitchFamily="49" charset="-122"/>
            </a:endParaRPr>
          </a:p>
          <a:p>
            <a:pPr eaLnBrk="1" hangingPunct="1"/>
            <a:r>
              <a:rPr lang="zh-CN" altLang="en-US" dirty="0"/>
              <a:t>存储器的价格、速度和容量是互相冲突的</a:t>
            </a:r>
            <a:endParaRPr lang="en-US" altLang="zh-CN" dirty="0"/>
          </a:p>
          <a:p>
            <a:pPr lvl="1" eaLnBrk="1" hangingPunct="1"/>
            <a:r>
              <a:rPr lang="en-US" altLang="zh-CN" dirty="0"/>
              <a:t> </a:t>
            </a:r>
            <a:r>
              <a:rPr lang="zh-CN" altLang="en-US" dirty="0"/>
              <a:t>在存储器所用器件一定的情况下，容量越大，会因延迟增大而使速度越低；</a:t>
            </a:r>
            <a:endParaRPr lang="en-US" altLang="zh-CN" dirty="0"/>
          </a:p>
          <a:p>
            <a:pPr lvl="1" eaLnBrk="1" hangingPunct="1"/>
            <a:r>
              <a:rPr lang="en-US" altLang="zh-CN" dirty="0"/>
              <a:t> </a:t>
            </a:r>
            <a:r>
              <a:rPr lang="zh-CN" altLang="en-US" dirty="0"/>
              <a:t>容量越大，存储器的价格会越高；</a:t>
            </a:r>
            <a:endParaRPr lang="en-US" altLang="zh-CN" dirty="0"/>
          </a:p>
          <a:p>
            <a:pPr lvl="1" eaLnBrk="1" hangingPunct="1"/>
            <a:r>
              <a:rPr lang="zh-CN" altLang="en-US" dirty="0"/>
              <a:t>存储器速度越高，价格也越高。</a:t>
            </a:r>
            <a:endParaRPr lang="zh-CN" altLang="en-US" dirty="0"/>
          </a:p>
          <a:p>
            <a:pPr eaLnBrk="1" hangingPunct="1"/>
            <a:r>
              <a:rPr lang="en-US" altLang="zh-CN" dirty="0"/>
              <a:t> </a:t>
            </a:r>
            <a:r>
              <a:rPr lang="zh-CN" altLang="en-US" dirty="0"/>
              <a:t>主存速度与</a:t>
            </a:r>
            <a:r>
              <a:rPr lang="en-US" altLang="zh-CN" dirty="0"/>
              <a:t>CPU</a:t>
            </a:r>
            <a:r>
              <a:rPr lang="zh-CN" altLang="en-US" dirty="0"/>
              <a:t>的速度不匹配，一条途径是在组成上引入并行和重叠技术，构成并行主存系统，在保持每位价格不变的情况下，提高主存的频宽</a:t>
            </a:r>
            <a:endParaRPr lang="zh-CN" altLang="en-US" dirty="0"/>
          </a:p>
        </p:txBody>
      </p:sp>
      <p:graphicFrame>
        <p:nvGraphicFramePr>
          <p:cNvPr id="15365" name="Object 4"/>
          <p:cNvGraphicFramePr>
            <a:graphicFrameLocks noChangeAspect="1"/>
          </p:cNvGraphicFramePr>
          <p:nvPr/>
        </p:nvGraphicFramePr>
        <p:xfrm>
          <a:off x="1325563" y="1616075"/>
          <a:ext cx="2362200" cy="565150"/>
        </p:xfrm>
        <a:graphic>
          <a:graphicData uri="http://schemas.openxmlformats.org/presentationml/2006/ole">
            <mc:AlternateContent xmlns:mc="http://schemas.openxmlformats.org/markup-compatibility/2006">
              <mc:Choice xmlns:v="urn:schemas-microsoft-com:vml" Requires="v">
                <p:oleObj spid="_x0000_s4102" name="" r:id="rId1" imgW="647700" imgH="215900" progId="Equation.3">
                  <p:embed/>
                </p:oleObj>
              </mc:Choice>
              <mc:Fallback>
                <p:oleObj name="" r:id="rId1" imgW="647700" imgH="215900" progId="Equation.3">
                  <p:embed/>
                  <p:pic>
                    <p:nvPicPr>
                      <p:cNvPr id="0" name="图片 3081"/>
                      <p:cNvPicPr/>
                      <p:nvPr/>
                    </p:nvPicPr>
                    <p:blipFill>
                      <a:blip r:embed="rId2"/>
                      <a:stretch>
                        <a:fillRect/>
                      </a:stretch>
                    </p:blipFill>
                    <p:spPr>
                      <a:xfrm>
                        <a:off x="1325563" y="1616075"/>
                        <a:ext cx="2362200" cy="565150"/>
                      </a:xfrm>
                      <a:prstGeom prst="rect">
                        <a:avLst/>
                      </a:prstGeom>
                      <a:noFill/>
                      <a:ln w="38100">
                        <a:noFill/>
                        <a:miter/>
                      </a:ln>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3427"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sp>
        <p:nvSpPr>
          <p:cNvPr id="103428" name="Rectangle 3"/>
          <p:cNvSpPr>
            <a:spLocks noGrp="1"/>
          </p:cNvSpPr>
          <p:nvPr>
            <p:ph idx="1" hasCustomPrompt="1"/>
          </p:nvPr>
        </p:nvSpPr>
        <p:spPr/>
        <p:txBody>
          <a:bodyPr vert="horz" wrap="square" lIns="91440" tIns="45720" rIns="91440" bIns="45720" anchor="t" anchorCtr="0"/>
          <a:lstStyle/>
          <a:p>
            <a:pPr eaLnBrk="1" hangingPunct="1"/>
            <a:r>
              <a:rPr lang="zh-CN" altLang="en-US" dirty="0"/>
              <a:t>双向源控互锁</a:t>
            </a:r>
            <a:endParaRPr lang="zh-CN" altLang="en-US" dirty="0"/>
          </a:p>
          <a:p>
            <a:pPr lvl="1" eaLnBrk="1" hangingPunct="1"/>
            <a:r>
              <a:rPr lang="zh-CN" altLang="en-US" b="1" dirty="0">
                <a:solidFill>
                  <a:srgbClr val="FF0000"/>
                </a:solidFill>
                <a:ea typeface="楷体_GB2312" pitchFamily="49" charset="-122"/>
              </a:rPr>
              <a:t>下一个</a:t>
            </a:r>
            <a:r>
              <a:rPr lang="zh-CN" altLang="en-US" b="1" dirty="0">
                <a:solidFill>
                  <a:srgbClr val="FF0000"/>
                </a:solidFill>
                <a:latin typeface="Arial" panose="020B0604020202020204" pitchFamily="34" charset="0"/>
                <a:ea typeface="楷体_GB2312" pitchFamily="49" charset="-122"/>
              </a:rPr>
              <a:t>“</a:t>
            </a:r>
            <a:r>
              <a:rPr lang="zh-CN" altLang="en-US" b="1" dirty="0">
                <a:solidFill>
                  <a:srgbClr val="FF0000"/>
                </a:solidFill>
                <a:ea typeface="楷体_GB2312" pitchFamily="49" charset="-122"/>
              </a:rPr>
              <a:t>数据准备</a:t>
            </a:r>
            <a:r>
              <a:rPr lang="zh-CN" altLang="en-US" b="1" dirty="0">
                <a:solidFill>
                  <a:srgbClr val="FF0000"/>
                </a:solidFill>
                <a:latin typeface="Arial" panose="020B0604020202020204" pitchFamily="34" charset="0"/>
                <a:ea typeface="楷体_GB2312" pitchFamily="49" charset="-122"/>
              </a:rPr>
              <a:t>”</a:t>
            </a:r>
            <a:r>
              <a:rPr lang="zh-CN" altLang="en-US" b="1" dirty="0">
                <a:solidFill>
                  <a:srgbClr val="FF0000"/>
                </a:solidFill>
                <a:ea typeface="楷体_GB2312" pitchFamily="49" charset="-122"/>
              </a:rPr>
              <a:t>信号在上一个</a:t>
            </a:r>
            <a:r>
              <a:rPr lang="zh-CN" altLang="en-US" b="1" dirty="0">
                <a:solidFill>
                  <a:srgbClr val="FF0000"/>
                </a:solidFill>
                <a:latin typeface="Arial" panose="020B0604020202020204" pitchFamily="34" charset="0"/>
                <a:ea typeface="楷体_GB2312" pitchFamily="49" charset="-122"/>
              </a:rPr>
              <a:t>“</a:t>
            </a:r>
            <a:r>
              <a:rPr lang="zh-CN" altLang="en-US" b="1" dirty="0">
                <a:solidFill>
                  <a:srgbClr val="FF0000"/>
                </a:solidFill>
                <a:ea typeface="楷体_GB2312" pitchFamily="49" charset="-122"/>
              </a:rPr>
              <a:t>数据接受</a:t>
            </a:r>
            <a:r>
              <a:rPr lang="zh-CN" altLang="en-US" b="1" dirty="0">
                <a:solidFill>
                  <a:srgbClr val="FF0000"/>
                </a:solidFill>
                <a:latin typeface="Arial" panose="020B0604020202020204" pitchFamily="34" charset="0"/>
                <a:ea typeface="楷体_GB2312" pitchFamily="49" charset="-122"/>
              </a:rPr>
              <a:t>”</a:t>
            </a:r>
            <a:r>
              <a:rPr lang="zh-CN" altLang="en-US" b="1" dirty="0">
                <a:solidFill>
                  <a:srgbClr val="FF0000"/>
                </a:solidFill>
                <a:ea typeface="楷体_GB2312" pitchFamily="49" charset="-122"/>
              </a:rPr>
              <a:t>信号结束后再发生</a:t>
            </a:r>
            <a:r>
              <a:rPr lang="zh-CN" altLang="en-US" b="1" dirty="0">
                <a:ea typeface="楷体_GB2312" pitchFamily="49" charset="-122"/>
              </a:rPr>
              <a:t>，只有当</a:t>
            </a:r>
            <a:r>
              <a:rPr lang="zh-CN" altLang="en-US" b="1" dirty="0">
                <a:latin typeface="Arial" panose="020B0604020202020204" pitchFamily="34" charset="0"/>
                <a:ea typeface="楷体_GB2312" pitchFamily="49" charset="-122"/>
              </a:rPr>
              <a:t>“</a:t>
            </a:r>
            <a:r>
              <a:rPr lang="zh-CN" altLang="en-US" b="1" dirty="0">
                <a:ea typeface="楷体_GB2312" pitchFamily="49" charset="-122"/>
              </a:rPr>
              <a:t>数据接受</a:t>
            </a:r>
            <a:r>
              <a:rPr lang="zh-CN" altLang="en-US" b="1" dirty="0">
                <a:latin typeface="Arial" panose="020B0604020202020204" pitchFamily="34" charset="0"/>
                <a:ea typeface="楷体_GB2312" pitchFamily="49" charset="-122"/>
              </a:rPr>
              <a:t>”</a:t>
            </a:r>
            <a:r>
              <a:rPr lang="zh-CN" altLang="en-US" b="1" dirty="0">
                <a:ea typeface="楷体_GB2312" pitchFamily="49" charset="-122"/>
              </a:rPr>
              <a:t>的后沿返回到源端后，下一个</a:t>
            </a:r>
            <a:r>
              <a:rPr lang="zh-CN" altLang="en-US" b="1" dirty="0">
                <a:latin typeface="Arial" panose="020B0604020202020204" pitchFamily="34" charset="0"/>
                <a:ea typeface="楷体_GB2312" pitchFamily="49" charset="-122"/>
              </a:rPr>
              <a:t>“</a:t>
            </a:r>
            <a:r>
              <a:rPr lang="zh-CN" altLang="en-US" b="1" dirty="0">
                <a:ea typeface="楷体_GB2312" pitchFamily="49" charset="-122"/>
              </a:rPr>
              <a:t>数据准备</a:t>
            </a:r>
            <a:r>
              <a:rPr lang="zh-CN" altLang="en-US" b="1" dirty="0">
                <a:latin typeface="Arial" panose="020B0604020202020204" pitchFamily="34" charset="0"/>
                <a:ea typeface="楷体_GB2312" pitchFamily="49" charset="-122"/>
              </a:rPr>
              <a:t>”</a:t>
            </a:r>
            <a:r>
              <a:rPr lang="zh-CN" altLang="en-US" b="1" dirty="0">
                <a:ea typeface="楷体_GB2312" pitchFamily="49" charset="-122"/>
              </a:rPr>
              <a:t>信号才可以发出。</a:t>
            </a:r>
            <a:endParaRPr lang="zh-CN" altLang="en-US" b="1" dirty="0">
              <a:ea typeface="楷体_GB2312" pitchFamily="49" charset="-122"/>
            </a:endParaRPr>
          </a:p>
        </p:txBody>
      </p:sp>
      <p:pic>
        <p:nvPicPr>
          <p:cNvPr id="103429" name="Picture 4"/>
          <p:cNvPicPr>
            <a:picLocks noChangeAspect="1"/>
          </p:cNvPicPr>
          <p:nvPr/>
        </p:nvPicPr>
        <p:blipFill>
          <a:blip r:embed="rId1"/>
          <a:stretch>
            <a:fillRect/>
          </a:stretch>
        </p:blipFill>
        <p:spPr>
          <a:xfrm>
            <a:off x="1179513" y="2789238"/>
            <a:ext cx="6670675" cy="2533650"/>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4451"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pic>
        <p:nvPicPr>
          <p:cNvPr id="104453" name="Picture 4"/>
          <p:cNvPicPr>
            <a:picLocks noChangeAspect="1"/>
          </p:cNvPicPr>
          <p:nvPr/>
        </p:nvPicPr>
        <p:blipFill>
          <a:blip r:embed="rId1"/>
          <a:stretch>
            <a:fillRect/>
          </a:stretch>
        </p:blipFill>
        <p:spPr>
          <a:xfrm>
            <a:off x="928688" y="1471613"/>
            <a:ext cx="7286625" cy="3914775"/>
          </a:xfrm>
          <a:prstGeom prst="rect">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5475" name="Rectangle 2"/>
          <p:cNvSpPr>
            <a:spLocks noGrp="1"/>
          </p:cNvSpPr>
          <p:nvPr>
            <p:ph type="title"/>
          </p:nvPr>
        </p:nvSpPr>
        <p:spPr/>
        <p:txBody>
          <a:bodyPr vert="horz" wrap="square" lIns="91440" tIns="45720" rIns="91440" bIns="45720" anchor="ctr" anchorCtr="0"/>
          <a:lstStyle/>
          <a:p>
            <a:pPr eaLnBrk="1" hangingPunct="1"/>
            <a:r>
              <a:rPr lang="en-US" altLang="zh-CN" sz="3200" dirty="0"/>
              <a:t>3.3.4 </a:t>
            </a:r>
            <a:r>
              <a:rPr lang="zh-CN" altLang="en-US" sz="3200" dirty="0"/>
              <a:t>数据宽度与总线线数</a:t>
            </a:r>
            <a:endParaRPr lang="zh-CN" altLang="en-US" sz="3200" dirty="0"/>
          </a:p>
        </p:txBody>
      </p:sp>
      <p:sp>
        <p:nvSpPr>
          <p:cNvPr id="105476"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05477" name="图片 1"/>
          <p:cNvPicPr>
            <a:picLocks noChangeAspect="1"/>
          </p:cNvPicPr>
          <p:nvPr/>
        </p:nvPicPr>
        <p:blipFill>
          <a:blip r:embed="rId1"/>
          <a:stretch>
            <a:fillRect/>
          </a:stretch>
        </p:blipFill>
        <p:spPr>
          <a:xfrm>
            <a:off x="314325" y="882650"/>
            <a:ext cx="8239125" cy="5492750"/>
          </a:xfrm>
          <a:prstGeom prst="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6499" name="Rectangle 2"/>
          <p:cNvSpPr>
            <a:spLocks noGrp="1"/>
          </p:cNvSpPr>
          <p:nvPr>
            <p:ph type="title"/>
          </p:nvPr>
        </p:nvSpPr>
        <p:spPr/>
        <p:txBody>
          <a:bodyPr vert="horz" wrap="square" lIns="91440" tIns="45720" rIns="91440" bIns="45720" anchor="ctr" anchorCtr="0"/>
          <a:lstStyle/>
          <a:p>
            <a:pPr eaLnBrk="1" hangingPunct="1"/>
            <a:r>
              <a:rPr lang="en-US" altLang="zh-CN" sz="3200" dirty="0"/>
              <a:t>3.3.4 </a:t>
            </a:r>
            <a:r>
              <a:rPr lang="zh-CN" altLang="en-US" sz="3200" dirty="0"/>
              <a:t>数据宽度与总线线数</a:t>
            </a:r>
            <a:endParaRPr lang="zh-CN" altLang="en-US" sz="3200" dirty="0"/>
          </a:p>
        </p:txBody>
      </p:sp>
      <p:sp>
        <p:nvSpPr>
          <p:cNvPr id="106500"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06501" name="Picture 4"/>
          <p:cNvPicPr>
            <a:picLocks noChangeAspect="1"/>
          </p:cNvPicPr>
          <p:nvPr/>
        </p:nvPicPr>
        <p:blipFill>
          <a:blip r:embed="rId1"/>
          <a:stretch>
            <a:fillRect/>
          </a:stretch>
        </p:blipFill>
        <p:spPr>
          <a:xfrm>
            <a:off x="885825" y="866775"/>
            <a:ext cx="7373938" cy="5124450"/>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7523" name="Rectangle 2"/>
          <p:cNvSpPr>
            <a:spLocks noGrp="1"/>
          </p:cNvSpPr>
          <p:nvPr>
            <p:ph type="title"/>
          </p:nvPr>
        </p:nvSpPr>
        <p:spPr/>
        <p:txBody>
          <a:bodyPr vert="horz" wrap="square" lIns="91440" tIns="45720" rIns="91440" bIns="45720" anchor="ctr" anchorCtr="0"/>
          <a:lstStyle/>
          <a:p>
            <a:pPr eaLnBrk="1" hangingPunct="1"/>
            <a:r>
              <a:rPr lang="en-US" altLang="zh-CN" sz="3200" dirty="0"/>
              <a:t>3.3.4 </a:t>
            </a:r>
            <a:r>
              <a:rPr lang="zh-CN" altLang="en-US" sz="3200" dirty="0"/>
              <a:t>数据宽度与总线线数</a:t>
            </a:r>
            <a:endParaRPr lang="zh-CN" altLang="en-US" sz="3200" dirty="0"/>
          </a:p>
        </p:txBody>
      </p:sp>
      <p:sp>
        <p:nvSpPr>
          <p:cNvPr id="107524" name="Rectangle 3"/>
          <p:cNvSpPr>
            <a:spLocks noGrp="1"/>
          </p:cNvSpPr>
          <p:nvPr>
            <p:ph idx="1" hasCustomPrompt="1"/>
          </p:nvPr>
        </p:nvSpPr>
        <p:spPr/>
        <p:txBody>
          <a:bodyPr vert="horz" wrap="square" lIns="91440" tIns="45720" rIns="91440" bIns="45720" anchor="t" anchorCtr="0"/>
          <a:lstStyle/>
          <a:p>
            <a:pPr marL="0" indent="0" eaLnBrk="1" hangingPunct="1">
              <a:buNone/>
            </a:pPr>
            <a:endParaRPr lang="zh-CN" altLang="en-US" dirty="0"/>
          </a:p>
        </p:txBody>
      </p:sp>
      <p:pic>
        <p:nvPicPr>
          <p:cNvPr id="107525" name="Picture 4"/>
          <p:cNvPicPr>
            <a:picLocks noChangeAspect="1"/>
          </p:cNvPicPr>
          <p:nvPr/>
        </p:nvPicPr>
        <p:blipFill>
          <a:blip r:embed="rId1"/>
          <a:stretch>
            <a:fillRect/>
          </a:stretch>
        </p:blipFill>
        <p:spPr>
          <a:xfrm>
            <a:off x="469900" y="882650"/>
            <a:ext cx="7361238" cy="5572125"/>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8547" name="Rectangle 2"/>
          <p:cNvSpPr>
            <a:spLocks noGrp="1"/>
          </p:cNvSpPr>
          <p:nvPr>
            <p:ph type="title"/>
          </p:nvPr>
        </p:nvSpPr>
        <p:spPr/>
        <p:txBody>
          <a:bodyPr vert="horz" wrap="square" lIns="91440" tIns="45720" rIns="91440" bIns="45720" anchor="ctr" anchorCtr="0"/>
          <a:lstStyle/>
          <a:p>
            <a:pPr eaLnBrk="1" hangingPunct="1"/>
            <a:r>
              <a:rPr lang="en-US" altLang="zh-CN" sz="3200" dirty="0"/>
              <a:t>3.3.4 </a:t>
            </a:r>
            <a:r>
              <a:rPr lang="zh-CN" altLang="en-US" sz="3200" dirty="0"/>
              <a:t>数据宽度与总线线数</a:t>
            </a:r>
            <a:endParaRPr lang="zh-CN" altLang="en-US" sz="3200" dirty="0"/>
          </a:p>
        </p:txBody>
      </p:sp>
      <p:sp>
        <p:nvSpPr>
          <p:cNvPr id="108548"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08549" name="Picture 4"/>
          <p:cNvPicPr>
            <a:picLocks noChangeAspect="1"/>
          </p:cNvPicPr>
          <p:nvPr/>
        </p:nvPicPr>
        <p:blipFill>
          <a:blip r:embed="rId1"/>
          <a:stretch>
            <a:fillRect/>
          </a:stretch>
        </p:blipFill>
        <p:spPr>
          <a:xfrm>
            <a:off x="615950" y="1076325"/>
            <a:ext cx="7850188" cy="4419600"/>
          </a:xfrm>
          <a:prstGeom prst="rect">
            <a:avLst/>
          </a:prstGeom>
          <a:noFill/>
          <a:ln w="9525">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9571" name="Rectangle 2"/>
          <p:cNvSpPr>
            <a:spLocks noGrp="1"/>
          </p:cNvSpPr>
          <p:nvPr>
            <p:ph type="title"/>
          </p:nvPr>
        </p:nvSpPr>
        <p:spPr/>
        <p:txBody>
          <a:bodyPr vert="horz" wrap="square" lIns="91440" tIns="45720" rIns="91440" bIns="45720" anchor="ctr" anchorCtr="0"/>
          <a:lstStyle/>
          <a:p>
            <a:pPr eaLnBrk="1" hangingPunct="1"/>
            <a:r>
              <a:rPr lang="en-US" altLang="zh-CN" sz="3200" dirty="0"/>
              <a:t>3.3.4 </a:t>
            </a:r>
            <a:r>
              <a:rPr lang="zh-CN" altLang="en-US" sz="3200" dirty="0"/>
              <a:t>数据宽度与总线线数</a:t>
            </a:r>
            <a:endParaRPr lang="zh-CN" altLang="en-US" sz="3200" dirty="0"/>
          </a:p>
        </p:txBody>
      </p:sp>
      <p:sp>
        <p:nvSpPr>
          <p:cNvPr id="109572" name="Rectangle 3"/>
          <p:cNvSpPr>
            <a:spLocks noGrp="1"/>
          </p:cNvSpPr>
          <p:nvPr>
            <p:ph idx="1" hasCustomPrompt="1"/>
          </p:nvPr>
        </p:nvSpPr>
        <p:spPr/>
        <p:txBody>
          <a:bodyPr vert="horz" wrap="square" lIns="91440" tIns="45720" rIns="91440" bIns="45720" anchor="t" anchorCtr="0"/>
          <a:lstStyle/>
          <a:p>
            <a:pPr eaLnBrk="1" hangingPunct="1"/>
            <a:r>
              <a:rPr lang="zh-CN" altLang="en-US" dirty="0"/>
              <a:t>介绍几种在满足性能要求的前提下减少总线线数的常用方法</a:t>
            </a:r>
            <a:endParaRPr lang="zh-CN" altLang="en-US" dirty="0"/>
          </a:p>
          <a:p>
            <a:pPr eaLnBrk="1" hangingPunct="1"/>
            <a:endParaRPr lang="zh-CN" altLang="en-US" dirty="0"/>
          </a:p>
          <a:p>
            <a:pPr eaLnBrk="1" hangingPunct="1"/>
            <a:endParaRPr lang="zh-CN" altLang="en-US" dirty="0"/>
          </a:p>
        </p:txBody>
      </p:sp>
      <p:pic>
        <p:nvPicPr>
          <p:cNvPr id="109573" name="Picture 4"/>
          <p:cNvPicPr>
            <a:picLocks noChangeAspect="1"/>
          </p:cNvPicPr>
          <p:nvPr/>
        </p:nvPicPr>
        <p:blipFill>
          <a:blip r:embed="rId1"/>
          <a:stretch>
            <a:fillRect/>
          </a:stretch>
        </p:blipFill>
        <p:spPr>
          <a:xfrm>
            <a:off x="755650" y="1990725"/>
            <a:ext cx="7516813" cy="2362200"/>
          </a:xfrm>
          <a:prstGeom prst="rect">
            <a:avLst/>
          </a:prstGeom>
          <a:noFill/>
          <a:ln w="9525">
            <a:noFill/>
          </a:ln>
        </p:spPr>
      </p:pic>
      <p:pic>
        <p:nvPicPr>
          <p:cNvPr id="109574" name="图片 1"/>
          <p:cNvPicPr>
            <a:picLocks noChangeAspect="1"/>
          </p:cNvPicPr>
          <p:nvPr/>
        </p:nvPicPr>
        <p:blipFill>
          <a:blip r:embed="rId2"/>
          <a:stretch>
            <a:fillRect/>
          </a:stretch>
        </p:blipFill>
        <p:spPr>
          <a:xfrm>
            <a:off x="1006475" y="4316413"/>
            <a:ext cx="7265988" cy="2051050"/>
          </a:xfrm>
          <a:prstGeom prst="rect">
            <a:avLst/>
          </a:prstGeom>
          <a:noFill/>
          <a:ln w="9525">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0595" name="Rectangle 2"/>
          <p:cNvSpPr>
            <a:spLocks noGrp="1"/>
          </p:cNvSpPr>
          <p:nvPr>
            <p:ph type="title"/>
          </p:nvPr>
        </p:nvSpPr>
        <p:spPr/>
        <p:txBody>
          <a:bodyPr vert="horz" wrap="square" lIns="91440" tIns="45720" rIns="91440" bIns="45720" anchor="ctr" anchorCtr="0"/>
          <a:lstStyle/>
          <a:p>
            <a:pPr eaLnBrk="1" hangingPunct="1"/>
            <a:r>
              <a:rPr lang="zh-CN" altLang="en-US" sz="3200" dirty="0"/>
              <a:t>总线系统需要掌握的内容（</a:t>
            </a:r>
            <a:r>
              <a:rPr lang="en-US" altLang="zh-CN" sz="3200" dirty="0"/>
              <a:t>1</a:t>
            </a:r>
            <a:r>
              <a:rPr lang="zh-CN" altLang="en-US" sz="3200" dirty="0"/>
              <a:t>）</a:t>
            </a:r>
            <a:endParaRPr lang="zh-CN" altLang="en-US" sz="3200" dirty="0"/>
          </a:p>
        </p:txBody>
      </p:sp>
      <p:sp>
        <p:nvSpPr>
          <p:cNvPr id="110596" name="Rectangle 3"/>
          <p:cNvSpPr>
            <a:spLocks noGrp="1"/>
          </p:cNvSpPr>
          <p:nvPr>
            <p:ph idx="1" hasCustomPrompt="1"/>
          </p:nvPr>
        </p:nvSpPr>
        <p:spPr/>
        <p:txBody>
          <a:bodyPr vert="horz" wrap="square" lIns="91440" tIns="45720" rIns="91440" bIns="45720" anchor="t" anchorCtr="0"/>
          <a:lstStyle/>
          <a:p>
            <a:pPr eaLnBrk="1" hangingPunct="1"/>
            <a:r>
              <a:rPr lang="zh-CN" altLang="en-US" dirty="0"/>
              <a:t>总线按用途分为专用总线和非专用总线，各自的优缺点</a:t>
            </a:r>
            <a:endParaRPr lang="zh-CN" altLang="en-US" dirty="0"/>
          </a:p>
          <a:p>
            <a:pPr eaLnBrk="1" hangingPunct="1"/>
            <a:r>
              <a:rPr lang="zh-CN" altLang="en-US" dirty="0"/>
              <a:t>非专用总线的控制方式，串行链接方式、定时查询方式及独立请求方式，各自优缺点</a:t>
            </a:r>
            <a:endParaRPr lang="zh-CN" altLang="en-US" dirty="0"/>
          </a:p>
          <a:p>
            <a:pPr eaLnBrk="1" hangingPunct="1"/>
            <a:r>
              <a:rPr lang="zh-CN" altLang="en-US" dirty="0"/>
              <a:t>总线的通信技术，同步、异步，各自优缺点和使用范围</a:t>
            </a:r>
            <a:endParaRPr lang="zh-CN" altLang="en-US" dirty="0"/>
          </a:p>
          <a:p>
            <a:pPr eaLnBrk="1" hangingPunct="1"/>
            <a:r>
              <a:rPr lang="zh-CN" altLang="en-US" dirty="0"/>
              <a:t>总线的数据宽度、数据线数。。。</a:t>
            </a:r>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1619" name="Rectangle 2"/>
          <p:cNvSpPr>
            <a:spLocks noGrp="1"/>
          </p:cNvSpPr>
          <p:nvPr>
            <p:ph type="title"/>
          </p:nvPr>
        </p:nvSpPr>
        <p:spPr/>
        <p:txBody>
          <a:bodyPr vert="horz" wrap="square" lIns="91440" tIns="45720" rIns="91440" bIns="45720" anchor="ctr" anchorCtr="0"/>
          <a:lstStyle/>
          <a:p>
            <a:pPr eaLnBrk="1" hangingPunct="1"/>
            <a:r>
              <a:rPr lang="zh-CN" altLang="en-US" sz="3200" dirty="0"/>
              <a:t>总线系统需要掌握的内容（</a:t>
            </a:r>
            <a:r>
              <a:rPr lang="en-US" altLang="zh-CN" sz="3200" dirty="0"/>
              <a:t>2</a:t>
            </a:r>
            <a:r>
              <a:rPr lang="zh-CN" altLang="en-US" sz="3200" dirty="0"/>
              <a:t>）</a:t>
            </a:r>
            <a:endParaRPr lang="zh-CN" altLang="en-US" sz="3200" dirty="0"/>
          </a:p>
        </p:txBody>
      </p:sp>
      <p:sp>
        <p:nvSpPr>
          <p:cNvPr id="111620"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111621" name="Picture 4"/>
          <p:cNvPicPr>
            <a:picLocks noChangeAspect="1"/>
          </p:cNvPicPr>
          <p:nvPr/>
        </p:nvPicPr>
        <p:blipFill>
          <a:blip r:embed="rId1"/>
          <a:stretch>
            <a:fillRect/>
          </a:stretch>
        </p:blipFill>
        <p:spPr>
          <a:xfrm>
            <a:off x="627063" y="1112838"/>
            <a:ext cx="7751762" cy="620712"/>
          </a:xfrm>
          <a:prstGeom prst="rect">
            <a:avLst/>
          </a:prstGeom>
          <a:noFill/>
          <a:ln w="9525">
            <a:noFill/>
          </a:ln>
        </p:spPr>
      </p:pic>
      <p:sp>
        <p:nvSpPr>
          <p:cNvPr id="551941" name="AutoShape 5"/>
          <p:cNvSpPr/>
          <p:nvPr/>
        </p:nvSpPr>
        <p:spPr>
          <a:xfrm>
            <a:off x="5230813" y="1344613"/>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pic>
        <p:nvPicPr>
          <p:cNvPr id="111623" name="Picture 6"/>
          <p:cNvPicPr>
            <a:picLocks noChangeAspect="1"/>
          </p:cNvPicPr>
          <p:nvPr/>
        </p:nvPicPr>
        <p:blipFill>
          <a:blip r:embed="rId2"/>
          <a:stretch>
            <a:fillRect/>
          </a:stretch>
        </p:blipFill>
        <p:spPr>
          <a:xfrm>
            <a:off x="611188" y="2038350"/>
            <a:ext cx="7870825" cy="3402013"/>
          </a:xfrm>
          <a:prstGeom prst="rect">
            <a:avLst/>
          </a:prstGeom>
          <a:noFill/>
          <a:ln w="9525">
            <a:noFill/>
          </a:ln>
        </p:spPr>
      </p:pic>
      <p:sp>
        <p:nvSpPr>
          <p:cNvPr id="551943" name="Freeform 7"/>
          <p:cNvSpPr/>
          <p:nvPr/>
        </p:nvSpPr>
        <p:spPr>
          <a:xfrm>
            <a:off x="1812925" y="2293938"/>
            <a:ext cx="481013" cy="228600"/>
          </a:xfrm>
          <a:custGeom>
            <a:avLst/>
            <a:gdLst/>
            <a:ahLst/>
            <a:cxnLst>
              <a:cxn ang="0">
                <a:pos x="0" y="2147483646"/>
              </a:cxn>
              <a:cxn ang="0">
                <a:pos x="2147483646" y="2147483646"/>
              </a:cxn>
              <a:cxn ang="0">
                <a:pos x="2147483646" y="0"/>
              </a:cxn>
            </a:cxnLst>
            <a:rect l="0" t="0" r="0" b="0"/>
            <a:pathLst>
              <a:path w="303" h="144">
                <a:moveTo>
                  <a:pt x="0" y="10"/>
                </a:moveTo>
                <a:cubicBezTo>
                  <a:pt x="15" y="77"/>
                  <a:pt x="31" y="144"/>
                  <a:pt x="81" y="142"/>
                </a:cubicBezTo>
                <a:cubicBezTo>
                  <a:pt x="131" y="140"/>
                  <a:pt x="269" y="25"/>
                  <a:pt x="303" y="0"/>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grpSp>
        <p:nvGrpSpPr>
          <p:cNvPr id="551946" name="Group 10"/>
          <p:cNvGrpSpPr/>
          <p:nvPr/>
        </p:nvGrpSpPr>
        <p:grpSpPr>
          <a:xfrm>
            <a:off x="7251700" y="2551113"/>
            <a:ext cx="223838" cy="239712"/>
            <a:chOff x="4568" y="1607"/>
            <a:chExt cx="141" cy="151"/>
          </a:xfrm>
        </p:grpSpPr>
        <p:sp>
          <p:nvSpPr>
            <p:cNvPr id="111644" name="Line 8"/>
            <p:cNvSpPr/>
            <p:nvPr/>
          </p:nvSpPr>
          <p:spPr>
            <a:xfrm>
              <a:off x="4568" y="1607"/>
              <a:ext cx="141" cy="141"/>
            </a:xfrm>
            <a:prstGeom prst="line">
              <a:avLst/>
            </a:prstGeom>
            <a:ln w="38100" cap="flat" cmpd="sng">
              <a:solidFill>
                <a:srgbClr val="FF0000"/>
              </a:solidFill>
              <a:prstDash val="solid"/>
              <a:headEnd type="none" w="med" len="med"/>
              <a:tailEnd type="none" w="med" len="med"/>
            </a:ln>
          </p:spPr>
        </p:sp>
        <p:sp>
          <p:nvSpPr>
            <p:cNvPr id="111645" name="Line 9"/>
            <p:cNvSpPr/>
            <p:nvPr/>
          </p:nvSpPr>
          <p:spPr>
            <a:xfrm flipH="1">
              <a:off x="4568" y="1607"/>
              <a:ext cx="141" cy="151"/>
            </a:xfrm>
            <a:prstGeom prst="line">
              <a:avLst/>
            </a:prstGeom>
            <a:ln w="38100" cap="flat" cmpd="sng">
              <a:solidFill>
                <a:srgbClr val="FF0000"/>
              </a:solidFill>
              <a:prstDash val="solid"/>
              <a:headEnd type="none" w="med" len="med"/>
              <a:tailEnd type="none" w="med" len="med"/>
            </a:ln>
          </p:spPr>
        </p:sp>
      </p:grpSp>
      <p:grpSp>
        <p:nvGrpSpPr>
          <p:cNvPr id="551947" name="Group 11"/>
          <p:cNvGrpSpPr/>
          <p:nvPr/>
        </p:nvGrpSpPr>
        <p:grpSpPr>
          <a:xfrm>
            <a:off x="5478463" y="2863850"/>
            <a:ext cx="223837" cy="239713"/>
            <a:chOff x="4568" y="1607"/>
            <a:chExt cx="141" cy="151"/>
          </a:xfrm>
        </p:grpSpPr>
        <p:sp>
          <p:nvSpPr>
            <p:cNvPr id="111642" name="Line 12"/>
            <p:cNvSpPr/>
            <p:nvPr/>
          </p:nvSpPr>
          <p:spPr>
            <a:xfrm>
              <a:off x="4568" y="1607"/>
              <a:ext cx="141" cy="141"/>
            </a:xfrm>
            <a:prstGeom prst="line">
              <a:avLst/>
            </a:prstGeom>
            <a:ln w="38100" cap="flat" cmpd="sng">
              <a:solidFill>
                <a:srgbClr val="FF0000"/>
              </a:solidFill>
              <a:prstDash val="solid"/>
              <a:headEnd type="none" w="med" len="med"/>
              <a:tailEnd type="none" w="med" len="med"/>
            </a:ln>
          </p:spPr>
        </p:sp>
        <p:sp>
          <p:nvSpPr>
            <p:cNvPr id="111643" name="Line 13"/>
            <p:cNvSpPr/>
            <p:nvPr/>
          </p:nvSpPr>
          <p:spPr>
            <a:xfrm flipH="1">
              <a:off x="4568" y="1607"/>
              <a:ext cx="141" cy="151"/>
            </a:xfrm>
            <a:prstGeom prst="line">
              <a:avLst/>
            </a:prstGeom>
            <a:ln w="38100" cap="flat" cmpd="sng">
              <a:solidFill>
                <a:srgbClr val="FF0000"/>
              </a:solidFill>
              <a:prstDash val="solid"/>
              <a:headEnd type="none" w="med" len="med"/>
              <a:tailEnd type="none" w="med" len="med"/>
            </a:ln>
          </p:spPr>
        </p:sp>
      </p:grpSp>
      <p:sp>
        <p:nvSpPr>
          <p:cNvPr id="551950" name="Freeform 14"/>
          <p:cNvSpPr/>
          <p:nvPr/>
        </p:nvSpPr>
        <p:spPr>
          <a:xfrm>
            <a:off x="5351463" y="3135313"/>
            <a:ext cx="481012" cy="228600"/>
          </a:xfrm>
          <a:custGeom>
            <a:avLst/>
            <a:gdLst/>
            <a:ahLst/>
            <a:cxnLst>
              <a:cxn ang="0">
                <a:pos x="0" y="2147483646"/>
              </a:cxn>
              <a:cxn ang="0">
                <a:pos x="2147483646" y="2147483646"/>
              </a:cxn>
              <a:cxn ang="0">
                <a:pos x="2147483646" y="0"/>
              </a:cxn>
            </a:cxnLst>
            <a:rect l="0" t="0" r="0" b="0"/>
            <a:pathLst>
              <a:path w="303" h="144">
                <a:moveTo>
                  <a:pt x="0" y="10"/>
                </a:moveTo>
                <a:cubicBezTo>
                  <a:pt x="15" y="77"/>
                  <a:pt x="31" y="144"/>
                  <a:pt x="81" y="142"/>
                </a:cubicBezTo>
                <a:cubicBezTo>
                  <a:pt x="131" y="140"/>
                  <a:pt x="269" y="25"/>
                  <a:pt x="303" y="0"/>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551951" name="Freeform 15"/>
          <p:cNvSpPr/>
          <p:nvPr/>
        </p:nvSpPr>
        <p:spPr>
          <a:xfrm>
            <a:off x="5991225" y="3313113"/>
            <a:ext cx="481013" cy="228600"/>
          </a:xfrm>
          <a:custGeom>
            <a:avLst/>
            <a:gdLst/>
            <a:ahLst/>
            <a:cxnLst>
              <a:cxn ang="0">
                <a:pos x="0" y="2147483646"/>
              </a:cxn>
              <a:cxn ang="0">
                <a:pos x="2147483646" y="2147483646"/>
              </a:cxn>
              <a:cxn ang="0">
                <a:pos x="2147483646" y="0"/>
              </a:cxn>
            </a:cxnLst>
            <a:rect l="0" t="0" r="0" b="0"/>
            <a:pathLst>
              <a:path w="303" h="144">
                <a:moveTo>
                  <a:pt x="0" y="10"/>
                </a:moveTo>
                <a:cubicBezTo>
                  <a:pt x="15" y="77"/>
                  <a:pt x="31" y="144"/>
                  <a:pt x="81" y="142"/>
                </a:cubicBezTo>
                <a:cubicBezTo>
                  <a:pt x="131" y="140"/>
                  <a:pt x="269" y="25"/>
                  <a:pt x="303" y="0"/>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sp>
        <p:nvSpPr>
          <p:cNvPr id="551952" name="Freeform 16"/>
          <p:cNvSpPr/>
          <p:nvPr/>
        </p:nvSpPr>
        <p:spPr>
          <a:xfrm>
            <a:off x="762000" y="3825875"/>
            <a:ext cx="481013" cy="228600"/>
          </a:xfrm>
          <a:custGeom>
            <a:avLst/>
            <a:gdLst/>
            <a:ahLst/>
            <a:cxnLst>
              <a:cxn ang="0">
                <a:pos x="0" y="2147483646"/>
              </a:cxn>
              <a:cxn ang="0">
                <a:pos x="2147483646" y="2147483646"/>
              </a:cxn>
              <a:cxn ang="0">
                <a:pos x="2147483646" y="0"/>
              </a:cxn>
            </a:cxnLst>
            <a:rect l="0" t="0" r="0" b="0"/>
            <a:pathLst>
              <a:path w="303" h="144">
                <a:moveTo>
                  <a:pt x="0" y="10"/>
                </a:moveTo>
                <a:cubicBezTo>
                  <a:pt x="15" y="77"/>
                  <a:pt x="31" y="144"/>
                  <a:pt x="81" y="142"/>
                </a:cubicBezTo>
                <a:cubicBezTo>
                  <a:pt x="131" y="140"/>
                  <a:pt x="269" y="25"/>
                  <a:pt x="303" y="0"/>
                </a:cubicBezTo>
              </a:path>
            </a:pathLst>
          </a:custGeom>
          <a:noFill/>
          <a:ln w="38100" cap="flat" cmpd="sng">
            <a:solidFill>
              <a:srgbClr val="FF0000">
                <a:alpha val="100000"/>
              </a:srgbClr>
            </a:solidFill>
            <a:prstDash val="solid"/>
            <a:round/>
            <a:headEnd type="none" w="med" len="med"/>
            <a:tailEnd type="none" w="med" len="med"/>
          </a:ln>
        </p:spPr>
        <p:txBody>
          <a:bodyPr/>
          <a:lstStyle/>
          <a:p>
            <a:endParaRPr lang="zh-CN" altLang="en-US"/>
          </a:p>
        </p:txBody>
      </p:sp>
      <p:grpSp>
        <p:nvGrpSpPr>
          <p:cNvPr id="551953" name="Group 17"/>
          <p:cNvGrpSpPr/>
          <p:nvPr/>
        </p:nvGrpSpPr>
        <p:grpSpPr>
          <a:xfrm>
            <a:off x="6191250" y="4057650"/>
            <a:ext cx="223838" cy="239713"/>
            <a:chOff x="4568" y="1607"/>
            <a:chExt cx="141" cy="151"/>
          </a:xfrm>
        </p:grpSpPr>
        <p:sp>
          <p:nvSpPr>
            <p:cNvPr id="111640" name="Line 18"/>
            <p:cNvSpPr/>
            <p:nvPr/>
          </p:nvSpPr>
          <p:spPr>
            <a:xfrm>
              <a:off x="4568" y="1607"/>
              <a:ext cx="141" cy="141"/>
            </a:xfrm>
            <a:prstGeom prst="line">
              <a:avLst/>
            </a:prstGeom>
            <a:ln w="38100" cap="flat" cmpd="sng">
              <a:solidFill>
                <a:srgbClr val="FF0000"/>
              </a:solidFill>
              <a:prstDash val="solid"/>
              <a:headEnd type="none" w="med" len="med"/>
              <a:tailEnd type="none" w="med" len="med"/>
            </a:ln>
          </p:spPr>
        </p:sp>
        <p:sp>
          <p:nvSpPr>
            <p:cNvPr id="111641" name="Line 19"/>
            <p:cNvSpPr/>
            <p:nvPr/>
          </p:nvSpPr>
          <p:spPr>
            <a:xfrm flipH="1">
              <a:off x="4568" y="1607"/>
              <a:ext cx="141" cy="151"/>
            </a:xfrm>
            <a:prstGeom prst="line">
              <a:avLst/>
            </a:prstGeom>
            <a:ln w="38100" cap="flat" cmpd="sng">
              <a:solidFill>
                <a:srgbClr val="FF0000"/>
              </a:solidFill>
              <a:prstDash val="solid"/>
              <a:headEnd type="none" w="med" len="med"/>
              <a:tailEnd type="none" w="med" len="med"/>
            </a:ln>
          </p:spPr>
        </p:sp>
      </p:grpSp>
      <p:grpSp>
        <p:nvGrpSpPr>
          <p:cNvPr id="551956" name="Group 20"/>
          <p:cNvGrpSpPr/>
          <p:nvPr/>
        </p:nvGrpSpPr>
        <p:grpSpPr>
          <a:xfrm>
            <a:off x="7707313" y="4354513"/>
            <a:ext cx="223837" cy="239712"/>
            <a:chOff x="4568" y="1607"/>
            <a:chExt cx="141" cy="151"/>
          </a:xfrm>
        </p:grpSpPr>
        <p:sp>
          <p:nvSpPr>
            <p:cNvPr id="111638" name="Line 21"/>
            <p:cNvSpPr/>
            <p:nvPr/>
          </p:nvSpPr>
          <p:spPr>
            <a:xfrm>
              <a:off x="4568" y="1607"/>
              <a:ext cx="141" cy="141"/>
            </a:xfrm>
            <a:prstGeom prst="line">
              <a:avLst/>
            </a:prstGeom>
            <a:ln w="38100" cap="flat" cmpd="sng">
              <a:solidFill>
                <a:srgbClr val="FF0000"/>
              </a:solidFill>
              <a:prstDash val="solid"/>
              <a:headEnd type="none" w="med" len="med"/>
              <a:tailEnd type="none" w="med" len="med"/>
            </a:ln>
          </p:spPr>
        </p:sp>
        <p:sp>
          <p:nvSpPr>
            <p:cNvPr id="111639" name="Line 22"/>
            <p:cNvSpPr/>
            <p:nvPr/>
          </p:nvSpPr>
          <p:spPr>
            <a:xfrm flipH="1">
              <a:off x="4568" y="1607"/>
              <a:ext cx="141" cy="151"/>
            </a:xfrm>
            <a:prstGeom prst="line">
              <a:avLst/>
            </a:prstGeom>
            <a:ln w="38100" cap="flat" cmpd="sng">
              <a:solidFill>
                <a:srgbClr val="FF0000"/>
              </a:solidFill>
              <a:prstDash val="solid"/>
              <a:headEnd type="none" w="med" len="med"/>
              <a:tailEnd type="none" w="med" len="med"/>
            </a:ln>
          </p:spPr>
        </p:sp>
      </p:grpSp>
      <p:grpSp>
        <p:nvGrpSpPr>
          <p:cNvPr id="551959" name="Group 23"/>
          <p:cNvGrpSpPr/>
          <p:nvPr/>
        </p:nvGrpSpPr>
        <p:grpSpPr>
          <a:xfrm>
            <a:off x="2341563" y="4892675"/>
            <a:ext cx="223837" cy="239713"/>
            <a:chOff x="4568" y="1607"/>
            <a:chExt cx="141" cy="151"/>
          </a:xfrm>
        </p:grpSpPr>
        <p:sp>
          <p:nvSpPr>
            <p:cNvPr id="111636" name="Line 24"/>
            <p:cNvSpPr/>
            <p:nvPr/>
          </p:nvSpPr>
          <p:spPr>
            <a:xfrm>
              <a:off x="4568" y="1607"/>
              <a:ext cx="141" cy="141"/>
            </a:xfrm>
            <a:prstGeom prst="line">
              <a:avLst/>
            </a:prstGeom>
            <a:ln w="38100" cap="flat" cmpd="sng">
              <a:solidFill>
                <a:srgbClr val="FF0000"/>
              </a:solidFill>
              <a:prstDash val="solid"/>
              <a:headEnd type="none" w="med" len="med"/>
              <a:tailEnd type="none" w="med" len="med"/>
            </a:ln>
          </p:spPr>
        </p:sp>
        <p:sp>
          <p:nvSpPr>
            <p:cNvPr id="111637" name="Line 25"/>
            <p:cNvSpPr/>
            <p:nvPr/>
          </p:nvSpPr>
          <p:spPr>
            <a:xfrm flipH="1">
              <a:off x="4568" y="1607"/>
              <a:ext cx="141" cy="151"/>
            </a:xfrm>
            <a:prstGeom prst="line">
              <a:avLst/>
            </a:prstGeom>
            <a:ln w="38100" cap="flat" cmpd="sng">
              <a:solidFill>
                <a:srgbClr val="FF0000"/>
              </a:solidFill>
              <a:prstDash val="solid"/>
              <a:headEnd type="none" w="med" len="med"/>
              <a:tailEnd type="none" w="med" len="med"/>
            </a:ln>
          </p:spPr>
        </p:sp>
      </p:grpSp>
      <p:grpSp>
        <p:nvGrpSpPr>
          <p:cNvPr id="551962" name="Group 26"/>
          <p:cNvGrpSpPr/>
          <p:nvPr/>
        </p:nvGrpSpPr>
        <p:grpSpPr>
          <a:xfrm>
            <a:off x="6103938" y="5141913"/>
            <a:ext cx="223837" cy="239712"/>
            <a:chOff x="4568" y="1607"/>
            <a:chExt cx="141" cy="151"/>
          </a:xfrm>
        </p:grpSpPr>
        <p:sp>
          <p:nvSpPr>
            <p:cNvPr id="111634" name="Line 27"/>
            <p:cNvSpPr/>
            <p:nvPr/>
          </p:nvSpPr>
          <p:spPr>
            <a:xfrm>
              <a:off x="4568" y="1607"/>
              <a:ext cx="141" cy="141"/>
            </a:xfrm>
            <a:prstGeom prst="line">
              <a:avLst/>
            </a:prstGeom>
            <a:ln w="38100" cap="flat" cmpd="sng">
              <a:solidFill>
                <a:srgbClr val="FF0000"/>
              </a:solidFill>
              <a:prstDash val="solid"/>
              <a:headEnd type="none" w="med" len="med"/>
              <a:tailEnd type="none" w="med" len="med"/>
            </a:ln>
          </p:spPr>
        </p:sp>
        <p:sp>
          <p:nvSpPr>
            <p:cNvPr id="111635" name="Line 28"/>
            <p:cNvSpPr/>
            <p:nvPr/>
          </p:nvSpPr>
          <p:spPr>
            <a:xfrm flipH="1">
              <a:off x="4568" y="1607"/>
              <a:ext cx="141" cy="151"/>
            </a:xfrm>
            <a:prstGeom prst="line">
              <a:avLst/>
            </a:prstGeom>
            <a:ln w="38100" cap="flat" cmpd="sng">
              <a:solidFill>
                <a:srgbClr val="FF0000"/>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1941"/>
                                        </p:tgtEl>
                                        <p:attrNameLst>
                                          <p:attrName>style.visibility</p:attrName>
                                        </p:attrNameLst>
                                      </p:cBhvr>
                                      <p:to>
                                        <p:strVal val="visible"/>
                                      </p:to>
                                    </p:set>
                                    <p:animEffect transition="in" filter="blinds(horizontal)">
                                      <p:cBhvr>
                                        <p:cTn id="7" dur="1000"/>
                                        <p:tgtEl>
                                          <p:spTgt spid="5519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1943"/>
                                        </p:tgtEl>
                                        <p:attrNameLst>
                                          <p:attrName>style.visibility</p:attrName>
                                        </p:attrNameLst>
                                      </p:cBhvr>
                                      <p:to>
                                        <p:strVal val="visible"/>
                                      </p:to>
                                    </p:set>
                                    <p:animEffect transition="in" filter="blinds(horizontal)">
                                      <p:cBhvr>
                                        <p:cTn id="12" dur="500"/>
                                        <p:tgtEl>
                                          <p:spTgt spid="5519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1946"/>
                                        </p:tgtEl>
                                        <p:attrNameLst>
                                          <p:attrName>style.visibility</p:attrName>
                                        </p:attrNameLst>
                                      </p:cBhvr>
                                      <p:to>
                                        <p:strVal val="visible"/>
                                      </p:to>
                                    </p:set>
                                    <p:animEffect transition="in" filter="blinds(horizontal)">
                                      <p:cBhvr>
                                        <p:cTn id="17" dur="500"/>
                                        <p:tgtEl>
                                          <p:spTgt spid="5519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1947"/>
                                        </p:tgtEl>
                                        <p:attrNameLst>
                                          <p:attrName>style.visibility</p:attrName>
                                        </p:attrNameLst>
                                      </p:cBhvr>
                                      <p:to>
                                        <p:strVal val="visible"/>
                                      </p:to>
                                    </p:set>
                                    <p:animEffect transition="in" filter="blinds(horizontal)">
                                      <p:cBhvr>
                                        <p:cTn id="22" dur="500"/>
                                        <p:tgtEl>
                                          <p:spTgt spid="5519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51950"/>
                                        </p:tgtEl>
                                        <p:attrNameLst>
                                          <p:attrName>style.visibility</p:attrName>
                                        </p:attrNameLst>
                                      </p:cBhvr>
                                      <p:to>
                                        <p:strVal val="visible"/>
                                      </p:to>
                                    </p:set>
                                    <p:animEffect transition="in" filter="blinds(horizontal)">
                                      <p:cBhvr>
                                        <p:cTn id="27" dur="500"/>
                                        <p:tgtEl>
                                          <p:spTgt spid="55195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51951"/>
                                        </p:tgtEl>
                                        <p:attrNameLst>
                                          <p:attrName>style.visibility</p:attrName>
                                        </p:attrNameLst>
                                      </p:cBhvr>
                                      <p:to>
                                        <p:strVal val="visible"/>
                                      </p:to>
                                    </p:set>
                                    <p:animEffect transition="in" filter="blinds(horizontal)">
                                      <p:cBhvr>
                                        <p:cTn id="32" dur="500"/>
                                        <p:tgtEl>
                                          <p:spTgt spid="55195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1952"/>
                                        </p:tgtEl>
                                        <p:attrNameLst>
                                          <p:attrName>style.visibility</p:attrName>
                                        </p:attrNameLst>
                                      </p:cBhvr>
                                      <p:to>
                                        <p:strVal val="visible"/>
                                      </p:to>
                                    </p:set>
                                    <p:animEffect transition="in" filter="blinds(horizontal)">
                                      <p:cBhvr>
                                        <p:cTn id="37" dur="500"/>
                                        <p:tgtEl>
                                          <p:spTgt spid="55195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1953"/>
                                        </p:tgtEl>
                                        <p:attrNameLst>
                                          <p:attrName>style.visibility</p:attrName>
                                        </p:attrNameLst>
                                      </p:cBhvr>
                                      <p:to>
                                        <p:strVal val="visible"/>
                                      </p:to>
                                    </p:set>
                                    <p:animEffect transition="in" filter="blinds(horizontal)">
                                      <p:cBhvr>
                                        <p:cTn id="42" dur="500"/>
                                        <p:tgtEl>
                                          <p:spTgt spid="5519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51956"/>
                                        </p:tgtEl>
                                        <p:attrNameLst>
                                          <p:attrName>style.visibility</p:attrName>
                                        </p:attrNameLst>
                                      </p:cBhvr>
                                      <p:to>
                                        <p:strVal val="visible"/>
                                      </p:to>
                                    </p:set>
                                    <p:animEffect transition="in" filter="blinds(horizontal)">
                                      <p:cBhvr>
                                        <p:cTn id="47" dur="500"/>
                                        <p:tgtEl>
                                          <p:spTgt spid="55195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1959"/>
                                        </p:tgtEl>
                                        <p:attrNameLst>
                                          <p:attrName>style.visibility</p:attrName>
                                        </p:attrNameLst>
                                      </p:cBhvr>
                                      <p:to>
                                        <p:strVal val="visible"/>
                                      </p:to>
                                    </p:set>
                                    <p:animEffect transition="in" filter="blinds(horizontal)">
                                      <p:cBhvr>
                                        <p:cTn id="52" dur="500"/>
                                        <p:tgtEl>
                                          <p:spTgt spid="55195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51962"/>
                                        </p:tgtEl>
                                        <p:attrNameLst>
                                          <p:attrName>style.visibility</p:attrName>
                                        </p:attrNameLst>
                                      </p:cBhvr>
                                      <p:to>
                                        <p:strVal val="visible"/>
                                      </p:to>
                                    </p:set>
                                    <p:animEffect transition="in" filter="blinds(horizontal)">
                                      <p:cBhvr>
                                        <p:cTn id="57" dur="500"/>
                                        <p:tgtEl>
                                          <p:spTgt spid="551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2643" name="Rectangle 2"/>
          <p:cNvSpPr>
            <a:spLocks noGrp="1"/>
          </p:cNvSpPr>
          <p:nvPr>
            <p:ph type="title"/>
          </p:nvPr>
        </p:nvSpPr>
        <p:spPr/>
        <p:txBody>
          <a:bodyPr vert="horz" wrap="square" lIns="91440" tIns="45720" rIns="91440" bIns="45720" anchor="ctr" anchorCtr="0"/>
          <a:lstStyle/>
          <a:p>
            <a:pPr eaLnBrk="1" hangingPunct="1"/>
            <a:r>
              <a:rPr lang="zh-CN" altLang="en-US" dirty="0"/>
              <a:t>主要内容</a:t>
            </a:r>
            <a:endParaRPr lang="zh-CN" altLang="en-US" dirty="0"/>
          </a:p>
        </p:txBody>
      </p:sp>
      <p:sp>
        <p:nvSpPr>
          <p:cNvPr id="237571"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ts val="60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存储系统的基本要求和并行主存系统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中断系统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总线系统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3.4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输入</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输出系统 </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3.4.1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输入</a:t>
            </a: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输出系统概述</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3.4.2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通道处理机的工作原理和流量设计</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3.4.3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外围处理机</a:t>
            </a: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6387" name="Rectangle 2"/>
          <p:cNvSpPr>
            <a:spLocks noGrp="1"/>
          </p:cNvSpPr>
          <p:nvPr>
            <p:ph type="title"/>
          </p:nvPr>
        </p:nvSpPr>
        <p:spPr>
          <a:xfrm>
            <a:off x="163513" y="822325"/>
            <a:ext cx="3711575" cy="609600"/>
          </a:xfrm>
        </p:spPr>
        <p:txBody>
          <a:bodyPr vert="horz" wrap="square" lIns="91440" tIns="45720" rIns="91440" bIns="45720" anchor="ctr" anchorCtr="0"/>
          <a:lstStyle/>
          <a:p>
            <a:pPr eaLnBrk="1" hangingPunct="1"/>
            <a:r>
              <a:rPr lang="zh-CN" altLang="en-US" dirty="0">
                <a:latin typeface="Times New Roman" panose="02020603050405020304" pitchFamily="18" charset="0"/>
              </a:rPr>
              <a:t>单体单字存储器</a:t>
            </a:r>
            <a:endParaRPr lang="zh-CN" altLang="en-US" dirty="0"/>
          </a:p>
        </p:txBody>
      </p:sp>
      <p:graphicFrame>
        <p:nvGraphicFramePr>
          <p:cNvPr id="16388" name="Object 3"/>
          <p:cNvGraphicFramePr>
            <a:graphicFrameLocks noGrp="1" noChangeAspect="1"/>
          </p:cNvGraphicFramePr>
          <p:nvPr>
            <p:ph idx="1" hasCustomPrompt="1"/>
          </p:nvPr>
        </p:nvGraphicFramePr>
        <p:xfrm>
          <a:off x="896938" y="2530475"/>
          <a:ext cx="2667000" cy="800100"/>
        </p:xfrm>
        <a:graphic>
          <a:graphicData uri="http://schemas.openxmlformats.org/presentationml/2006/ole">
            <mc:AlternateContent xmlns:mc="http://schemas.openxmlformats.org/markup-compatibility/2006">
              <mc:Choice xmlns:v="urn:schemas-microsoft-com:vml" Requires="v">
                <p:oleObj spid="_x0000_s5126" name="" r:id="rId1" imgW="761365" imgH="228600" progId="Equation.3">
                  <p:embed/>
                </p:oleObj>
              </mc:Choice>
              <mc:Fallback>
                <p:oleObj name="" r:id="rId1" imgW="761365" imgH="228600" progId="Equation.3">
                  <p:embed/>
                  <p:pic>
                    <p:nvPicPr>
                      <p:cNvPr id="0" name="图片 3075"/>
                      <p:cNvPicPr/>
                      <p:nvPr/>
                    </p:nvPicPr>
                    <p:blipFill>
                      <a:blip r:embed="rId2"/>
                      <a:srcRect/>
                      <a:stretch>
                        <a:fillRect/>
                      </a:stretch>
                    </p:blipFill>
                    <p:spPr>
                      <a:xfrm>
                        <a:off x="896938" y="2530475"/>
                        <a:ext cx="2667000" cy="800100"/>
                      </a:xfrm>
                      <a:prstGeom prst="rect">
                        <a:avLst/>
                      </a:prstGeom>
                      <a:noFill/>
                      <a:ln w="38100">
                        <a:miter/>
                      </a:ln>
                    </p:spPr>
                  </p:pic>
                </p:oleObj>
              </mc:Fallback>
            </mc:AlternateContent>
          </a:graphicData>
        </a:graphic>
      </p:graphicFrame>
      <p:sp>
        <p:nvSpPr>
          <p:cNvPr id="16389" name="Rectangle 4"/>
          <p:cNvSpPr/>
          <p:nvPr/>
        </p:nvSpPr>
        <p:spPr>
          <a:xfrm>
            <a:off x="5867400" y="5165725"/>
            <a:ext cx="17526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地址寄存器</a:t>
            </a:r>
            <a:endParaRPr lang="zh-CN" altLang="en-US" sz="2400" b="0" dirty="0">
              <a:latin typeface="Tahoma" panose="020B0604030504040204" pitchFamily="34" charset="0"/>
              <a:ea typeface="宋体" panose="02010600030101010101" pitchFamily="2" charset="-122"/>
            </a:endParaRPr>
          </a:p>
        </p:txBody>
      </p:sp>
      <p:sp>
        <p:nvSpPr>
          <p:cNvPr id="16390" name="Rectangle 5"/>
          <p:cNvSpPr/>
          <p:nvPr/>
        </p:nvSpPr>
        <p:spPr>
          <a:xfrm>
            <a:off x="5867400" y="2498725"/>
            <a:ext cx="1752600" cy="2133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endParaRPr lang="zh-CN" altLang="en-US" sz="2400" b="0" dirty="0">
              <a:latin typeface="Tahoma" panose="020B0604030504040204" pitchFamily="34" charset="0"/>
              <a:ea typeface="宋体" panose="02010600030101010101" pitchFamily="2" charset="-122"/>
            </a:endParaRPr>
          </a:p>
        </p:txBody>
      </p:sp>
      <p:sp>
        <p:nvSpPr>
          <p:cNvPr id="16391" name="Rectangle 6"/>
          <p:cNvSpPr/>
          <p:nvPr/>
        </p:nvSpPr>
        <p:spPr>
          <a:xfrm>
            <a:off x="5867400" y="1660525"/>
            <a:ext cx="1752600" cy="457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400" b="0" dirty="0">
                <a:latin typeface="Tahoma" panose="020B0604030504040204" pitchFamily="34" charset="0"/>
                <a:ea typeface="宋体" panose="02010600030101010101" pitchFamily="2" charset="-122"/>
              </a:rPr>
              <a:t>W</a:t>
            </a:r>
            <a:r>
              <a:rPr lang="zh-CN" altLang="en-US" sz="2400" b="0" dirty="0">
                <a:latin typeface="Tahoma" panose="020B0604030504040204" pitchFamily="34" charset="0"/>
                <a:ea typeface="宋体" panose="02010600030101010101" pitchFamily="2" charset="-122"/>
              </a:rPr>
              <a:t>位</a:t>
            </a:r>
            <a:endParaRPr lang="zh-CN" altLang="en-US" sz="2400" b="0" dirty="0">
              <a:latin typeface="Tahoma" panose="020B0604030504040204" pitchFamily="34" charset="0"/>
              <a:ea typeface="宋体" panose="02010600030101010101" pitchFamily="2" charset="-122"/>
            </a:endParaRPr>
          </a:p>
        </p:txBody>
      </p:sp>
      <p:sp>
        <p:nvSpPr>
          <p:cNvPr id="16392" name="Text Box 7"/>
          <p:cNvSpPr txBox="1"/>
          <p:nvPr/>
        </p:nvSpPr>
        <p:spPr>
          <a:xfrm>
            <a:off x="5791200" y="1127125"/>
            <a:ext cx="17081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读出寄存器</a:t>
            </a:r>
            <a:endParaRPr lang="zh-CN" altLang="en-US" sz="2400" b="0" dirty="0">
              <a:latin typeface="Tahoma" panose="020B0604030504040204" pitchFamily="34" charset="0"/>
              <a:ea typeface="宋体" panose="02010600030101010101" pitchFamily="2" charset="-122"/>
            </a:endParaRPr>
          </a:p>
        </p:txBody>
      </p:sp>
      <p:sp>
        <p:nvSpPr>
          <p:cNvPr id="16393" name="Line 8"/>
          <p:cNvSpPr/>
          <p:nvPr/>
        </p:nvSpPr>
        <p:spPr>
          <a:xfrm flipV="1">
            <a:off x="6324600" y="4632325"/>
            <a:ext cx="0" cy="533400"/>
          </a:xfrm>
          <a:prstGeom prst="line">
            <a:avLst/>
          </a:prstGeom>
          <a:ln w="9525" cap="flat" cmpd="sng">
            <a:solidFill>
              <a:schemeClr val="tx1"/>
            </a:solidFill>
            <a:prstDash val="solid"/>
            <a:miter/>
            <a:headEnd type="none" w="med" len="med"/>
            <a:tailEnd type="triangle" w="med" len="med"/>
          </a:ln>
        </p:spPr>
      </p:sp>
      <p:sp>
        <p:nvSpPr>
          <p:cNvPr id="16394" name="Line 9"/>
          <p:cNvSpPr/>
          <p:nvPr/>
        </p:nvSpPr>
        <p:spPr>
          <a:xfrm flipV="1">
            <a:off x="7086600" y="4632325"/>
            <a:ext cx="0" cy="533400"/>
          </a:xfrm>
          <a:prstGeom prst="line">
            <a:avLst/>
          </a:prstGeom>
          <a:ln w="9525" cap="flat" cmpd="sng">
            <a:solidFill>
              <a:schemeClr val="tx1"/>
            </a:solidFill>
            <a:prstDash val="solid"/>
            <a:miter/>
            <a:headEnd type="none" w="med" len="med"/>
            <a:tailEnd type="triangle" w="med" len="med"/>
          </a:ln>
        </p:spPr>
      </p:sp>
      <p:sp>
        <p:nvSpPr>
          <p:cNvPr id="16395" name="Line 10"/>
          <p:cNvSpPr/>
          <p:nvPr/>
        </p:nvSpPr>
        <p:spPr>
          <a:xfrm flipV="1">
            <a:off x="6324600" y="2117725"/>
            <a:ext cx="0" cy="381000"/>
          </a:xfrm>
          <a:prstGeom prst="line">
            <a:avLst/>
          </a:prstGeom>
          <a:ln w="9525" cap="flat" cmpd="sng">
            <a:solidFill>
              <a:schemeClr val="tx1"/>
            </a:solidFill>
            <a:prstDash val="solid"/>
            <a:miter/>
            <a:headEnd type="none" w="med" len="med"/>
            <a:tailEnd type="triangle" w="med" len="med"/>
          </a:ln>
        </p:spPr>
      </p:sp>
      <p:sp>
        <p:nvSpPr>
          <p:cNvPr id="16396" name="Line 11"/>
          <p:cNvSpPr/>
          <p:nvPr/>
        </p:nvSpPr>
        <p:spPr>
          <a:xfrm flipV="1">
            <a:off x="7086600" y="2117725"/>
            <a:ext cx="0" cy="381000"/>
          </a:xfrm>
          <a:prstGeom prst="line">
            <a:avLst/>
          </a:prstGeom>
          <a:ln w="9525" cap="flat" cmpd="sng">
            <a:solidFill>
              <a:schemeClr val="tx1"/>
            </a:solidFill>
            <a:prstDash val="solid"/>
            <a:miter/>
            <a:headEnd type="none" w="med" len="med"/>
            <a:tailEnd type="triangle" w="med" len="med"/>
          </a:ln>
        </p:spPr>
      </p:sp>
      <p:sp>
        <p:nvSpPr>
          <p:cNvPr id="16397" name="Line 12"/>
          <p:cNvSpPr/>
          <p:nvPr/>
        </p:nvSpPr>
        <p:spPr>
          <a:xfrm>
            <a:off x="5867400" y="3565525"/>
            <a:ext cx="1752600" cy="0"/>
          </a:xfrm>
          <a:prstGeom prst="line">
            <a:avLst/>
          </a:prstGeom>
          <a:ln w="9525" cap="flat" cmpd="sng">
            <a:solidFill>
              <a:schemeClr val="tx1"/>
            </a:solidFill>
            <a:prstDash val="dash"/>
            <a:miter/>
            <a:headEnd type="none" w="med" len="med"/>
            <a:tailEnd type="none" w="med" len="med"/>
          </a:ln>
        </p:spPr>
      </p:sp>
      <p:sp>
        <p:nvSpPr>
          <p:cNvPr id="16398" name="Line 13"/>
          <p:cNvSpPr/>
          <p:nvPr/>
        </p:nvSpPr>
        <p:spPr>
          <a:xfrm>
            <a:off x="5867400" y="4098925"/>
            <a:ext cx="1752600" cy="0"/>
          </a:xfrm>
          <a:prstGeom prst="line">
            <a:avLst/>
          </a:prstGeom>
          <a:ln w="9525" cap="flat" cmpd="sng">
            <a:solidFill>
              <a:schemeClr val="tx1"/>
            </a:solidFill>
            <a:prstDash val="dash"/>
            <a:miter/>
            <a:headEnd type="none" w="med" len="med"/>
            <a:tailEnd type="none" w="med" len="med"/>
          </a:ln>
        </p:spPr>
      </p:sp>
      <p:sp>
        <p:nvSpPr>
          <p:cNvPr id="16399" name="Line 14"/>
          <p:cNvSpPr/>
          <p:nvPr/>
        </p:nvSpPr>
        <p:spPr>
          <a:xfrm>
            <a:off x="5867400" y="3032125"/>
            <a:ext cx="1752600" cy="0"/>
          </a:xfrm>
          <a:prstGeom prst="line">
            <a:avLst/>
          </a:prstGeom>
          <a:ln w="9525" cap="flat" cmpd="sng">
            <a:solidFill>
              <a:schemeClr val="tx1"/>
            </a:solidFill>
            <a:prstDash val="dash"/>
            <a:miter/>
            <a:headEnd type="none" w="med" len="med"/>
            <a:tailEnd type="none" w="med" len="med"/>
          </a:ln>
        </p:spPr>
      </p:sp>
      <p:sp>
        <p:nvSpPr>
          <p:cNvPr id="16400" name="Text Box 15"/>
          <p:cNvSpPr txBox="1"/>
          <p:nvPr/>
        </p:nvSpPr>
        <p:spPr>
          <a:xfrm>
            <a:off x="719138" y="1450975"/>
            <a:ext cx="3155950" cy="9159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一个字长为</a:t>
            </a:r>
            <a:r>
              <a:rPr lang="en-US" altLang="zh-CN" sz="1800" b="0" dirty="0">
                <a:latin typeface="Times New Roman" panose="02020603050405020304" pitchFamily="18" charset="0"/>
                <a:ea typeface="宋体" panose="02010600030101010101" pitchFamily="2" charset="-122"/>
              </a:rPr>
              <a:t>W</a:t>
            </a:r>
            <a:r>
              <a:rPr lang="zh-CN" altLang="en-US" sz="1800" b="0" dirty="0">
                <a:latin typeface="Times New Roman" panose="02020603050405020304" pitchFamily="18" charset="0"/>
                <a:ea typeface="宋体" panose="02010600030101010101" pitchFamily="2" charset="-122"/>
              </a:rPr>
              <a:t>位的单体主存，</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一次可以访问一个存储器字，</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所以主存最大频宽为：</a:t>
            </a:r>
            <a:endParaRPr lang="zh-CN" altLang="en-US" sz="1800" b="0" dirty="0">
              <a:latin typeface="Times New Roman" panose="02020603050405020304" pitchFamily="18" charset="0"/>
              <a:ea typeface="宋体" panose="02010600030101010101" pitchFamily="2" charset="-122"/>
            </a:endParaRPr>
          </a:p>
        </p:txBody>
      </p:sp>
      <p:sp>
        <p:nvSpPr>
          <p:cNvPr id="16401" name="Text Box 16"/>
          <p:cNvSpPr txBox="1"/>
          <p:nvPr/>
        </p:nvSpPr>
        <p:spPr>
          <a:xfrm>
            <a:off x="725488" y="3414713"/>
            <a:ext cx="4273550" cy="20145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假设，存储器字长</a:t>
            </a:r>
            <a:r>
              <a:rPr lang="en-US" altLang="zh-CN" sz="1800" b="0" dirty="0">
                <a:latin typeface="Times New Roman" panose="02020603050405020304" pitchFamily="18" charset="0"/>
                <a:ea typeface="宋体" panose="02010600030101010101" pitchFamily="2" charset="-122"/>
              </a:rPr>
              <a:t>W</a:t>
            </a:r>
            <a:r>
              <a:rPr lang="zh-CN" altLang="en-US" sz="1800" b="0" dirty="0">
                <a:latin typeface="Times New Roman" panose="02020603050405020304" pitchFamily="18" charset="0"/>
                <a:ea typeface="宋体" panose="02010600030101010101" pitchFamily="2" charset="-122"/>
              </a:rPr>
              <a:t>与</a:t>
            </a:r>
            <a:r>
              <a:rPr lang="en-US" altLang="zh-CN" sz="1800" b="0" dirty="0">
                <a:latin typeface="Times New Roman" panose="02020603050405020304" pitchFamily="18" charset="0"/>
                <a:ea typeface="宋体" panose="02010600030101010101" pitchFamily="2" charset="-122"/>
              </a:rPr>
              <a:t>CPU</a:t>
            </a:r>
            <a:r>
              <a:rPr lang="zh-CN" altLang="en-US" sz="1800" b="0" dirty="0">
                <a:latin typeface="Times New Roman" panose="02020603050405020304" pitchFamily="18" charset="0"/>
                <a:ea typeface="宋体" panose="02010600030101010101" pitchFamily="2" charset="-122"/>
              </a:rPr>
              <a:t>所要访问的字</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（数据或指令）的字长</a:t>
            </a:r>
            <a:r>
              <a:rPr lang="en-US" altLang="zh-CN" sz="1800" b="0" dirty="0">
                <a:latin typeface="Times New Roman" panose="02020603050405020304" pitchFamily="18" charset="0"/>
                <a:ea typeface="宋体" panose="02010600030101010101" pitchFamily="2" charset="-122"/>
              </a:rPr>
              <a:t>W</a:t>
            </a:r>
            <a:r>
              <a:rPr lang="zh-CN" altLang="en-US" sz="1800" b="0" dirty="0">
                <a:latin typeface="Times New Roman" panose="02020603050405020304" pitchFamily="18" charset="0"/>
                <a:ea typeface="宋体" panose="02010600030101010101" pitchFamily="2" charset="-122"/>
              </a:rPr>
              <a:t>相同，</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则</a:t>
            </a:r>
            <a:r>
              <a:rPr lang="en-US" altLang="zh-CN" sz="1800" b="0" dirty="0">
                <a:latin typeface="Times New Roman" panose="02020603050405020304" pitchFamily="18" charset="0"/>
                <a:ea typeface="宋体" panose="02010600030101010101" pitchFamily="2" charset="-122"/>
              </a:rPr>
              <a:t>CPU</a:t>
            </a:r>
            <a:r>
              <a:rPr lang="zh-CN" altLang="en-US" sz="1800" b="0" dirty="0">
                <a:latin typeface="Times New Roman" panose="02020603050405020304" pitchFamily="18" charset="0"/>
                <a:ea typeface="宋体" panose="02010600030101010101" pitchFamily="2" charset="-122"/>
              </a:rPr>
              <a:t>从主存获得信息的速度为</a:t>
            </a:r>
            <a:r>
              <a:rPr lang="en-US" altLang="zh-CN" sz="1800" b="0" dirty="0">
                <a:latin typeface="Times New Roman" panose="02020603050405020304" pitchFamily="18" charset="0"/>
                <a:ea typeface="宋体" panose="02010600030101010101" pitchFamily="2" charset="-122"/>
              </a:rPr>
              <a:t>W/T</a:t>
            </a:r>
            <a:r>
              <a:rPr lang="en-US" altLang="zh-CN" sz="1800" b="0" baseline="-25000" dirty="0">
                <a:latin typeface="Times New Roman" panose="02020603050405020304" pitchFamily="18" charset="0"/>
                <a:ea typeface="宋体" panose="02010600030101010101" pitchFamily="2" charset="-122"/>
              </a:rPr>
              <a:t>M</a:t>
            </a:r>
            <a:r>
              <a:rPr lang="zh-CN" altLang="en-US" sz="1800" b="0" dirty="0">
                <a:latin typeface="Times New Roman" panose="02020603050405020304" pitchFamily="18" charset="0"/>
                <a:ea typeface="宋体" panose="02010600030101010101" pitchFamily="2" charset="-122"/>
              </a:rPr>
              <a:t>，</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我们称这种主存是单体单字存储器</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endParaRPr lang="zh-CN" altLang="en-US" sz="1800" b="0" dirty="0">
              <a:latin typeface="Times New Roman" panose="02020603050405020304" pitchFamily="18" charset="0"/>
              <a:ea typeface="宋体" panose="02010600030101010101" pitchFamily="2" charset="-122"/>
            </a:endParaRPr>
          </a:p>
        </p:txBody>
      </p:sp>
      <p:sp>
        <p:nvSpPr>
          <p:cNvPr id="16402" name="Rectangle 2"/>
          <p:cNvSpPr txBox="1"/>
          <p:nvPr/>
        </p:nvSpPr>
        <p:spPr>
          <a:xfrm>
            <a:off x="2141538" y="120650"/>
            <a:ext cx="5026025"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spcBef>
                <a:spcPct val="0"/>
              </a:spcBef>
              <a:buClrTx/>
              <a:buSzTx/>
              <a:buFontTx/>
              <a:buNone/>
            </a:pPr>
            <a:r>
              <a:rPr lang="en-US" altLang="zh-CN" sz="3600" b="1" dirty="0">
                <a:solidFill>
                  <a:srgbClr val="000000"/>
                </a:solidFill>
                <a:latin typeface="Times New Roman" panose="02020603050405020304" pitchFamily="18" charset="0"/>
                <a:ea typeface="黑体" panose="02010609060101010101" pitchFamily="49" charset="-122"/>
              </a:rPr>
              <a:t>3.1.2 </a:t>
            </a:r>
            <a:r>
              <a:rPr lang="zh-CN" altLang="en-US" sz="3600" b="1" dirty="0">
                <a:solidFill>
                  <a:srgbClr val="000000"/>
                </a:solidFill>
                <a:latin typeface="Times New Roman" panose="02020603050405020304" pitchFamily="18" charset="0"/>
                <a:ea typeface="黑体" panose="02010609060101010101" pitchFamily="49" charset="-122"/>
              </a:rPr>
              <a:t>并行主存系统</a:t>
            </a:r>
            <a:endParaRPr lang="en-US" altLang="zh-CN" sz="3600"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3667" name="Rectangle 2"/>
          <p:cNvSpPr>
            <a:spLocks noGrp="1"/>
          </p:cNvSpPr>
          <p:nvPr>
            <p:ph idx="1" hasCustomPrompt="1"/>
          </p:nvPr>
        </p:nvSpPr>
        <p:spPr>
          <a:xfrm>
            <a:off x="685800" y="1268413"/>
            <a:ext cx="7772400" cy="4681537"/>
          </a:xfrm>
        </p:spPr>
        <p:txBody>
          <a:bodyPr vert="horz" wrap="square" lIns="91440" tIns="45720" rIns="91440" bIns="45720" anchor="t" anchorCtr="0"/>
          <a:lstStyle/>
          <a:p>
            <a:pPr eaLnBrk="1" hangingPunct="1">
              <a:buNone/>
            </a:pPr>
            <a:r>
              <a:rPr lang="zh-CN" altLang="en-US" b="0" dirty="0"/>
              <a:t>为什么要关心</a:t>
            </a:r>
            <a:r>
              <a:rPr lang="en-US" altLang="zh-CN" b="0" dirty="0"/>
              <a:t>I/O</a:t>
            </a:r>
            <a:r>
              <a:rPr lang="zh-CN" altLang="en-US" b="0" dirty="0"/>
              <a:t>系统？</a:t>
            </a:r>
            <a:endParaRPr lang="zh-CN" altLang="en-US" b="0" dirty="0"/>
          </a:p>
          <a:p>
            <a:pPr eaLnBrk="1" hangingPunct="1"/>
            <a:endParaRPr lang="zh-CN" altLang="en-US" sz="900" dirty="0">
              <a:solidFill>
                <a:schemeClr val="accent2"/>
              </a:solidFill>
              <a:latin typeface="华文隶书" panose="02010800040101010101" pitchFamily="2" charset="-122"/>
              <a:ea typeface="华文隶书" panose="02010800040101010101" pitchFamily="2" charset="-122"/>
            </a:endParaRPr>
          </a:p>
          <a:p>
            <a:pPr eaLnBrk="1" hangingPunct="1"/>
            <a:r>
              <a:rPr lang="en-US" altLang="zh-CN" sz="2000" dirty="0">
                <a:latin typeface="Arial" panose="020B0604020202020204" pitchFamily="34" charset="0"/>
                <a:ea typeface="黑体" panose="02010609060101010101" pitchFamily="49" charset="-122"/>
              </a:rPr>
              <a:t>CPU</a:t>
            </a:r>
            <a:r>
              <a:rPr lang="zh-CN" altLang="en-US" sz="2000" dirty="0">
                <a:latin typeface="Arial" panose="020B0604020202020204" pitchFamily="34" charset="0"/>
                <a:ea typeface="黑体" panose="02010609060101010101" pitchFamily="49" charset="-122"/>
              </a:rPr>
              <a:t>性能：每年增长 </a:t>
            </a:r>
            <a:r>
              <a:rPr lang="en-US" altLang="zh-CN" sz="2000" dirty="0">
                <a:latin typeface="Arial" panose="020B0604020202020204" pitchFamily="34" charset="0"/>
                <a:ea typeface="黑体" panose="02010609060101010101" pitchFamily="49" charset="-122"/>
              </a:rPr>
              <a:t>&gt; 60%</a:t>
            </a:r>
            <a:endParaRPr lang="en-US" altLang="zh-CN" sz="2000" dirty="0">
              <a:latin typeface="Arial" panose="020B0604020202020204" pitchFamily="34" charset="0"/>
              <a:ea typeface="黑体" panose="02010609060101010101" pitchFamily="49" charset="-122"/>
            </a:endParaRPr>
          </a:p>
          <a:p>
            <a:pPr eaLnBrk="1" hangingPunct="1"/>
            <a:r>
              <a:rPr lang="en-US" altLang="zh-CN" sz="2000" dirty="0">
                <a:latin typeface="Arial" panose="020B0604020202020204" pitchFamily="34" charset="0"/>
                <a:ea typeface="黑体" panose="02010609060101010101" pitchFamily="49" charset="-122"/>
              </a:rPr>
              <a:t> </a:t>
            </a:r>
            <a:r>
              <a:rPr lang="en-US" altLang="zh-CN" sz="2000" dirty="0">
                <a:solidFill>
                  <a:srgbClr val="FF0000"/>
                </a:solidFill>
                <a:latin typeface="Arial" panose="020B0604020202020204" pitchFamily="34" charset="0"/>
                <a:ea typeface="黑体" panose="02010609060101010101" pitchFamily="49" charset="-122"/>
              </a:rPr>
              <a:t>I/O</a:t>
            </a:r>
            <a:r>
              <a:rPr lang="zh-CN" altLang="en-US" sz="2000" dirty="0">
                <a:solidFill>
                  <a:srgbClr val="FF0000"/>
                </a:solidFill>
                <a:latin typeface="Arial" panose="020B0604020202020204" pitchFamily="34" charset="0"/>
                <a:ea typeface="黑体" panose="02010609060101010101" pitchFamily="49" charset="-122"/>
              </a:rPr>
              <a:t>系统的性能受到机械延迟的限制</a:t>
            </a:r>
            <a:r>
              <a:rPr lang="en-US" altLang="zh-CN" sz="2000" dirty="0">
                <a:solidFill>
                  <a:srgbClr val="FF0000"/>
                </a:solidFill>
                <a:latin typeface="Arial" panose="020B0604020202020204" pitchFamily="34" charset="0"/>
                <a:ea typeface="黑体" panose="02010609060101010101" pitchFamily="49" charset="-122"/>
              </a:rPr>
              <a:t>(</a:t>
            </a:r>
            <a:r>
              <a:rPr lang="zh-CN" altLang="en-US" sz="2000" dirty="0">
                <a:solidFill>
                  <a:srgbClr val="FF0000"/>
                </a:solidFill>
                <a:latin typeface="Arial" panose="020B0604020202020204" pitchFamily="34" charset="0"/>
                <a:ea typeface="黑体" panose="02010609060101010101" pitchFamily="49" charset="-122"/>
              </a:rPr>
              <a:t>磁盘</a:t>
            </a:r>
            <a:r>
              <a:rPr lang="en-US" altLang="zh-CN" sz="2000" dirty="0">
                <a:solidFill>
                  <a:srgbClr val="FF0000"/>
                </a:solidFill>
                <a:latin typeface="Arial" panose="020B0604020202020204" pitchFamily="34" charset="0"/>
                <a:ea typeface="黑体" panose="02010609060101010101" pitchFamily="49" charset="-122"/>
              </a:rPr>
              <a:t>I/O)</a:t>
            </a:r>
            <a:r>
              <a:rPr lang="zh-CN" altLang="en-US" sz="2000" dirty="0">
                <a:solidFill>
                  <a:srgbClr val="FF0000"/>
                </a:solidFill>
                <a:latin typeface="Arial" panose="020B0604020202020204" pitchFamily="34" charset="0"/>
                <a:ea typeface="黑体" panose="02010609060101010101" pitchFamily="49" charset="-122"/>
              </a:rPr>
              <a:t>，每年的性能的增长 </a:t>
            </a:r>
            <a:r>
              <a:rPr lang="en-US" altLang="zh-CN" sz="2000" dirty="0">
                <a:latin typeface="Arial" panose="020B0604020202020204" pitchFamily="34" charset="0"/>
                <a:ea typeface="黑体" panose="02010609060101010101" pitchFamily="49" charset="-122"/>
              </a:rPr>
              <a:t>&lt; 10%</a:t>
            </a:r>
            <a:r>
              <a:rPr lang="zh-CN" altLang="en-US" sz="2000" dirty="0">
                <a:solidFill>
                  <a:srgbClr val="FF0000"/>
                </a:solidFill>
                <a:latin typeface="Arial" panose="020B0604020202020204" pitchFamily="34" charset="0"/>
                <a:ea typeface="黑体" panose="02010609060101010101" pitchFamily="49" charset="-122"/>
              </a:rPr>
              <a:t>，</a:t>
            </a:r>
            <a:r>
              <a:rPr lang="en-US" altLang="zh-CN" sz="2000" dirty="0">
                <a:solidFill>
                  <a:srgbClr val="FF0000"/>
                </a:solidFill>
                <a:latin typeface="Arial" panose="020B0604020202020204" pitchFamily="34" charset="0"/>
                <a:ea typeface="黑体" panose="02010609060101010101" pitchFamily="49" charset="-122"/>
              </a:rPr>
              <a:t>(</a:t>
            </a:r>
            <a:r>
              <a:rPr lang="zh-CN" altLang="en-US" sz="2000" dirty="0">
                <a:solidFill>
                  <a:srgbClr val="FF0000"/>
                </a:solidFill>
                <a:latin typeface="Arial" panose="020B0604020202020204" pitchFamily="34" charset="0"/>
                <a:ea typeface="黑体" panose="02010609060101010101" pitchFamily="49" charset="-122"/>
              </a:rPr>
              <a:t>每秒的数据吞吐量，</a:t>
            </a:r>
            <a:r>
              <a:rPr lang="en-US" altLang="zh-CN" sz="2000" dirty="0">
                <a:solidFill>
                  <a:srgbClr val="FF0000"/>
                </a:solidFill>
                <a:latin typeface="Arial" panose="020B0604020202020204" pitchFamily="34" charset="0"/>
                <a:ea typeface="黑体" panose="02010609060101010101" pitchFamily="49" charset="-122"/>
              </a:rPr>
              <a:t>MB/sec)</a:t>
            </a:r>
            <a:endParaRPr lang="en-US" altLang="zh-CN" sz="2000" dirty="0">
              <a:latin typeface="Arial" panose="020B0604020202020204" pitchFamily="34" charset="0"/>
              <a:ea typeface="黑体" panose="02010609060101010101" pitchFamily="49" charset="-122"/>
            </a:endParaRPr>
          </a:p>
          <a:p>
            <a:pPr eaLnBrk="1" hangingPunct="1"/>
            <a:r>
              <a:rPr lang="en-US" altLang="zh-CN" sz="2000" dirty="0">
                <a:latin typeface="Arial" panose="020B0604020202020204" pitchFamily="34" charset="0"/>
                <a:ea typeface="黑体" panose="02010609060101010101" pitchFamily="49" charset="-122"/>
              </a:rPr>
              <a:t>Amdahl</a:t>
            </a:r>
            <a:r>
              <a:rPr lang="zh-CN" altLang="en-US" sz="2000" dirty="0">
                <a:ea typeface="黑体" panose="02010609060101010101" pitchFamily="49" charset="-122"/>
              </a:rPr>
              <a:t>定律：系统加速比受制于最慢的部分！</a:t>
            </a:r>
            <a:endParaRPr lang="zh-CN" altLang="en-US" sz="2000" dirty="0">
              <a:ea typeface="黑体" panose="02010609060101010101" pitchFamily="49" charset="-122"/>
            </a:endParaRPr>
          </a:p>
          <a:p>
            <a:pPr eaLnBrk="1" hangingPunct="1"/>
            <a:r>
              <a:rPr lang="en-US" altLang="zh-CN" sz="2000" dirty="0">
                <a:latin typeface="Arial" panose="020B0604020202020204" pitchFamily="34" charset="0"/>
                <a:ea typeface="黑体" panose="02010609060101010101" pitchFamily="49" charset="-122"/>
                <a:sym typeface="Symbol" panose="05050102010706020507" pitchFamily="18" charset="2"/>
              </a:rPr>
              <a:t>I/O</a:t>
            </a:r>
            <a:r>
              <a:rPr lang="zh-CN" altLang="en-US" sz="2000" dirty="0">
                <a:latin typeface="Arial" panose="020B0604020202020204" pitchFamily="34" charset="0"/>
                <a:ea typeface="黑体" panose="02010609060101010101" pitchFamily="49" charset="-122"/>
                <a:sym typeface="Symbol" panose="05050102010706020507" pitchFamily="18" charset="2"/>
              </a:rPr>
              <a:t>瓶颈：</a:t>
            </a:r>
            <a:endParaRPr lang="zh-CN" altLang="en-US" sz="2000" dirty="0">
              <a:latin typeface="Arial" panose="020B0604020202020204" pitchFamily="34" charset="0"/>
              <a:ea typeface="黑体" panose="02010609060101010101" pitchFamily="49" charset="-122"/>
              <a:sym typeface="Symbol" panose="05050102010706020507" pitchFamily="18" charset="2"/>
            </a:endParaRPr>
          </a:p>
          <a:p>
            <a:pPr lvl="1" eaLnBrk="1" hangingPunct="1"/>
            <a:r>
              <a:rPr lang="zh-CN" altLang="en-US" sz="1800" dirty="0">
                <a:solidFill>
                  <a:srgbClr val="FF0000"/>
                </a:solidFill>
                <a:latin typeface="Arial" panose="020B0604020202020204" pitchFamily="34" charset="0"/>
                <a:ea typeface="黑体" panose="02010609060101010101" pitchFamily="49" charset="-122"/>
                <a:sym typeface="Symbol" panose="05050102010706020507" pitchFamily="18" charset="2"/>
              </a:rPr>
              <a:t>削减了高速</a:t>
            </a:r>
            <a:r>
              <a:rPr lang="en-US" altLang="zh-CN" sz="1800" dirty="0">
                <a:solidFill>
                  <a:srgbClr val="FF0000"/>
                </a:solidFill>
                <a:latin typeface="Arial" panose="020B0604020202020204" pitchFamily="34" charset="0"/>
                <a:ea typeface="黑体" panose="02010609060101010101" pitchFamily="49" charset="-122"/>
                <a:sym typeface="Symbol" panose="05050102010706020507" pitchFamily="18" charset="2"/>
              </a:rPr>
              <a:t>CPU</a:t>
            </a:r>
            <a:r>
              <a:rPr lang="zh-CN" altLang="en-US" sz="1800" dirty="0">
                <a:solidFill>
                  <a:srgbClr val="FF0000"/>
                </a:solidFill>
                <a:latin typeface="Arial" panose="020B0604020202020204" pitchFamily="34" charset="0"/>
                <a:ea typeface="黑体" panose="02010609060101010101" pitchFamily="49" charset="-122"/>
                <a:sym typeface="Symbol" panose="05050102010706020507" pitchFamily="18" charset="2"/>
              </a:rPr>
              <a:t>的性能</a:t>
            </a:r>
            <a:endParaRPr lang="zh-CN" altLang="en-US" sz="1800" dirty="0">
              <a:solidFill>
                <a:srgbClr val="FF0000"/>
              </a:solidFill>
              <a:latin typeface="Arial" panose="020B0604020202020204" pitchFamily="34" charset="0"/>
              <a:ea typeface="黑体" panose="02010609060101010101" pitchFamily="49" charset="-122"/>
              <a:sym typeface="Symbol" panose="05050102010706020507" pitchFamily="18" charset="2"/>
            </a:endParaRPr>
          </a:p>
          <a:p>
            <a:pPr lvl="1" eaLnBrk="1" hangingPunct="1"/>
            <a:r>
              <a:rPr lang="zh-CN" altLang="en-US" sz="1800" dirty="0">
                <a:solidFill>
                  <a:srgbClr val="FF0000"/>
                </a:solidFill>
                <a:latin typeface="Arial" panose="020B0604020202020204" pitchFamily="34" charset="0"/>
                <a:ea typeface="黑体" panose="02010609060101010101" pitchFamily="49" charset="-122"/>
                <a:sym typeface="Symbol" panose="05050102010706020507" pitchFamily="18" charset="2"/>
              </a:rPr>
              <a:t>缩短了</a:t>
            </a:r>
            <a:r>
              <a:rPr lang="en-US" altLang="zh-CN" sz="1800" dirty="0">
                <a:solidFill>
                  <a:srgbClr val="FF0000"/>
                </a:solidFill>
                <a:latin typeface="Arial" panose="020B0604020202020204" pitchFamily="34" charset="0"/>
                <a:ea typeface="黑体" panose="02010609060101010101" pitchFamily="49" charset="-122"/>
                <a:sym typeface="Symbol" panose="05050102010706020507" pitchFamily="18" charset="2"/>
              </a:rPr>
              <a:t>CPU</a:t>
            </a:r>
            <a:r>
              <a:rPr lang="zh-CN" altLang="en-US" sz="1800" dirty="0">
                <a:solidFill>
                  <a:srgbClr val="FF0000"/>
                </a:solidFill>
                <a:latin typeface="Arial" panose="020B0604020202020204" pitchFamily="34" charset="0"/>
                <a:ea typeface="黑体" panose="02010609060101010101" pitchFamily="49" charset="-122"/>
                <a:sym typeface="Symbol" panose="05050102010706020507" pitchFamily="18" charset="2"/>
              </a:rPr>
              <a:t>执行程序的有效时间</a:t>
            </a:r>
            <a:endParaRPr lang="zh-CN" altLang="en-US" sz="1800" dirty="0">
              <a:solidFill>
                <a:srgbClr val="FF0000"/>
              </a:solidFill>
              <a:latin typeface="Arial" panose="020B0604020202020204" pitchFamily="34" charset="0"/>
              <a:ea typeface="黑体" panose="02010609060101010101" pitchFamily="49" charset="-122"/>
              <a:sym typeface="Symbol" panose="05050102010706020507" pitchFamily="18" charset="2"/>
            </a:endParaRPr>
          </a:p>
          <a:p>
            <a:pPr eaLnBrk="1" hangingPunct="1"/>
            <a:r>
              <a:rPr lang="zh-CN" altLang="en-US" sz="2000" dirty="0">
                <a:solidFill>
                  <a:srgbClr val="FF0000"/>
                </a:solidFill>
                <a:latin typeface="Arial" panose="020B0604020202020204" pitchFamily="34" charset="0"/>
                <a:ea typeface="黑体" panose="02010609060101010101" pitchFamily="49" charset="-122"/>
                <a:sym typeface="Symbol" panose="05050102010706020507" pitchFamily="18" charset="2"/>
              </a:rPr>
              <a:t>衡量指标</a:t>
            </a:r>
            <a:endParaRPr lang="zh-CN" altLang="en-US" sz="2000" dirty="0">
              <a:solidFill>
                <a:srgbClr val="FF0000"/>
              </a:solidFill>
              <a:latin typeface="Arial" panose="020B0604020202020204" pitchFamily="34" charset="0"/>
              <a:ea typeface="黑体" panose="02010609060101010101" pitchFamily="49" charset="-122"/>
              <a:sym typeface="Symbol" panose="05050102010706020507" pitchFamily="18" charset="2"/>
            </a:endParaRPr>
          </a:p>
          <a:p>
            <a:pPr lvl="1" eaLnBrk="1" hangingPunct="1"/>
            <a:r>
              <a:rPr lang="zh-CN" altLang="en-US" sz="1800" dirty="0">
                <a:solidFill>
                  <a:srgbClr val="000000"/>
                </a:solidFill>
                <a:latin typeface="Arial" panose="020B0604020202020204" pitchFamily="34" charset="0"/>
                <a:ea typeface="黑体" panose="02010609060101010101" pitchFamily="49" charset="-122"/>
                <a:sym typeface="Symbol" panose="05050102010706020507" pitchFamily="18" charset="2"/>
              </a:rPr>
              <a:t>响应时间（</a:t>
            </a:r>
            <a:r>
              <a:rPr lang="en-US" altLang="zh-CN" sz="1800" dirty="0">
                <a:solidFill>
                  <a:srgbClr val="000000"/>
                </a:solidFill>
                <a:latin typeface="Arial" panose="020B0604020202020204" pitchFamily="34" charset="0"/>
                <a:ea typeface="黑体" panose="02010609060101010101" pitchFamily="49" charset="-122"/>
                <a:sym typeface="Symbol" panose="05050102010706020507" pitchFamily="18" charset="2"/>
              </a:rPr>
              <a:t>Response Time</a:t>
            </a:r>
            <a:r>
              <a:rPr lang="zh-CN" altLang="en-US" sz="1800" dirty="0">
                <a:solidFill>
                  <a:srgbClr val="000000"/>
                </a:solidFill>
                <a:latin typeface="Arial" panose="020B0604020202020204" pitchFamily="34" charset="0"/>
                <a:ea typeface="黑体" panose="02010609060101010101" pitchFamily="49" charset="-122"/>
                <a:sym typeface="Symbol" panose="05050102010706020507" pitchFamily="18" charset="2"/>
              </a:rPr>
              <a:t>）</a:t>
            </a:r>
            <a:endParaRPr lang="zh-CN" altLang="en-US" sz="1800" dirty="0">
              <a:solidFill>
                <a:srgbClr val="000000"/>
              </a:solidFill>
              <a:latin typeface="Arial" panose="020B0604020202020204" pitchFamily="34" charset="0"/>
              <a:ea typeface="黑体" panose="02010609060101010101" pitchFamily="49" charset="-122"/>
              <a:sym typeface="Symbol" panose="05050102010706020507" pitchFamily="18" charset="2"/>
            </a:endParaRPr>
          </a:p>
          <a:p>
            <a:pPr lvl="1" eaLnBrk="1" hangingPunct="1"/>
            <a:r>
              <a:rPr lang="zh-CN" altLang="en-US" sz="1800" dirty="0">
                <a:solidFill>
                  <a:srgbClr val="000000"/>
                </a:solidFill>
                <a:latin typeface="Arial" panose="020B0604020202020204" pitchFamily="34" charset="0"/>
                <a:ea typeface="黑体" panose="02010609060101010101" pitchFamily="49" charset="-122"/>
                <a:sym typeface="Symbol" panose="05050102010706020507" pitchFamily="18" charset="2"/>
              </a:rPr>
              <a:t>可靠性（</a:t>
            </a:r>
            <a:r>
              <a:rPr lang="en-US" altLang="zh-CN" sz="1800" dirty="0">
                <a:solidFill>
                  <a:srgbClr val="000000"/>
                </a:solidFill>
                <a:latin typeface="Arial" panose="020B0604020202020204" pitchFamily="34" charset="0"/>
                <a:ea typeface="黑体" panose="02010609060101010101" pitchFamily="49" charset="-122"/>
                <a:sym typeface="Symbol" panose="05050102010706020507" pitchFamily="18" charset="2"/>
              </a:rPr>
              <a:t>Reliability</a:t>
            </a:r>
            <a:r>
              <a:rPr lang="zh-CN" altLang="en-US" sz="1800" dirty="0">
                <a:solidFill>
                  <a:srgbClr val="000000"/>
                </a:solidFill>
                <a:latin typeface="Arial" panose="020B0604020202020204" pitchFamily="34" charset="0"/>
                <a:ea typeface="黑体" panose="02010609060101010101" pitchFamily="49" charset="-122"/>
                <a:sym typeface="Symbol" panose="05050102010706020507" pitchFamily="18" charset="2"/>
              </a:rPr>
              <a:t>）</a:t>
            </a:r>
            <a:endParaRPr lang="zh-CN" altLang="en-US" sz="1800" dirty="0">
              <a:solidFill>
                <a:srgbClr val="000000"/>
              </a:solidFill>
              <a:latin typeface="Arial" panose="020B0604020202020204" pitchFamily="34" charset="0"/>
              <a:ea typeface="黑体" panose="02010609060101010101" pitchFamily="49" charset="-122"/>
              <a:sym typeface="Symbol" panose="05050102010706020507" pitchFamily="18" charset="2"/>
            </a:endParaRPr>
          </a:p>
        </p:txBody>
      </p:sp>
      <p:sp>
        <p:nvSpPr>
          <p:cNvPr id="113668" name="Rectangle 3"/>
          <p:cNvSpPr>
            <a:spLocks noGrp="1"/>
          </p:cNvSpPr>
          <p:nvPr>
            <p:ph type="title"/>
          </p:nvPr>
        </p:nvSpPr>
        <p:spPr>
          <a:xfrm>
            <a:off x="527050" y="198438"/>
            <a:ext cx="7848600" cy="471487"/>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4691" name="Rectangle 2"/>
          <p:cNvSpPr>
            <a:spLocks noGrp="1"/>
          </p:cNvSpPr>
          <p:nvPr>
            <p:ph type="title"/>
          </p:nvPr>
        </p:nvSpPr>
        <p:spPr/>
        <p:txBody>
          <a:bodyPr vert="horz" wrap="square" lIns="91440" tIns="45720" rIns="91440" bIns="45720" anchor="ctr" anchorCtr="0"/>
          <a:lstStyle/>
          <a:p>
            <a:pPr eaLnBrk="1" hangingPunct="1"/>
            <a:r>
              <a:rPr lang="en-US" altLang="zh-CN" dirty="0"/>
              <a:t>3.4.1 </a:t>
            </a:r>
            <a:r>
              <a:rPr lang="zh-CN" altLang="en-US" dirty="0"/>
              <a:t>输入</a:t>
            </a:r>
            <a:r>
              <a:rPr lang="en-US" altLang="zh-CN" dirty="0"/>
              <a:t>/</a:t>
            </a:r>
            <a:r>
              <a:rPr lang="zh-CN" altLang="en-US" dirty="0"/>
              <a:t>输出系统概述</a:t>
            </a:r>
            <a:endParaRPr lang="zh-CN" altLang="en-US" dirty="0"/>
          </a:p>
        </p:txBody>
      </p:sp>
      <p:pic>
        <p:nvPicPr>
          <p:cNvPr id="114692" name="图片 1"/>
          <p:cNvPicPr>
            <a:picLocks noChangeAspect="1"/>
          </p:cNvPicPr>
          <p:nvPr/>
        </p:nvPicPr>
        <p:blipFill>
          <a:blip r:embed="rId1"/>
          <a:stretch>
            <a:fillRect/>
          </a:stretch>
        </p:blipFill>
        <p:spPr>
          <a:xfrm>
            <a:off x="819150" y="895350"/>
            <a:ext cx="7505700" cy="5067300"/>
          </a:xfrm>
          <a:prstGeom prst="rect">
            <a:avLst/>
          </a:prstGeom>
          <a:noFill/>
          <a:ln w="9525">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5715" name="Rectangle 2"/>
          <p:cNvSpPr>
            <a:spLocks noGrp="1"/>
          </p:cNvSpPr>
          <p:nvPr>
            <p:ph type="title"/>
          </p:nvPr>
        </p:nvSpPr>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pic>
        <p:nvPicPr>
          <p:cNvPr id="115716" name="图片 3"/>
          <p:cNvPicPr>
            <a:picLocks noChangeAspect="1"/>
          </p:cNvPicPr>
          <p:nvPr/>
        </p:nvPicPr>
        <p:blipFill>
          <a:blip r:embed="rId1"/>
          <a:stretch>
            <a:fillRect/>
          </a:stretch>
        </p:blipFill>
        <p:spPr>
          <a:xfrm>
            <a:off x="919163" y="892175"/>
            <a:ext cx="5786437" cy="2974975"/>
          </a:xfrm>
          <a:prstGeom prst="rect">
            <a:avLst/>
          </a:prstGeom>
          <a:noFill/>
          <a:ln w="9525">
            <a:noFill/>
          </a:ln>
        </p:spPr>
      </p:pic>
      <p:pic>
        <p:nvPicPr>
          <p:cNvPr id="115717" name="图片 4"/>
          <p:cNvPicPr>
            <a:picLocks noChangeAspect="1"/>
          </p:cNvPicPr>
          <p:nvPr/>
        </p:nvPicPr>
        <p:blipFill>
          <a:blip r:embed="rId2"/>
          <a:stretch>
            <a:fillRect/>
          </a:stretch>
        </p:blipFill>
        <p:spPr>
          <a:xfrm>
            <a:off x="838200" y="3867150"/>
            <a:ext cx="7353300" cy="1952625"/>
          </a:xfrm>
          <a:prstGeom prst="rect">
            <a:avLst/>
          </a:prstGeom>
          <a:noFill/>
          <a:ln w="9525">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6739" name="Rectangle 2"/>
          <p:cNvSpPr>
            <a:spLocks noGrp="1"/>
          </p:cNvSpPr>
          <p:nvPr>
            <p:ph idx="1" hasCustomPrompt="1"/>
          </p:nvPr>
        </p:nvSpPr>
        <p:spPr>
          <a:xfrm>
            <a:off x="469900" y="1154113"/>
            <a:ext cx="8229600" cy="4821237"/>
          </a:xfrm>
        </p:spPr>
        <p:txBody>
          <a:bodyPr vert="horz" wrap="square" lIns="91440" tIns="45720" rIns="91440" bIns="45720" anchor="t" anchorCtr="0"/>
          <a:lstStyle/>
          <a:p>
            <a:pPr marL="0" indent="0" eaLnBrk="1" hangingPunct="1">
              <a:buNone/>
            </a:pPr>
            <a:r>
              <a:rPr lang="en-US" altLang="zh-CN" dirty="0">
                <a:solidFill>
                  <a:srgbClr val="FF0000"/>
                </a:solidFill>
              </a:rPr>
              <a:t>4. I/O</a:t>
            </a:r>
            <a:r>
              <a:rPr lang="zh-CN" altLang="en-US" dirty="0">
                <a:solidFill>
                  <a:srgbClr val="FF0000"/>
                </a:solidFill>
              </a:rPr>
              <a:t>系统的发展趋势</a:t>
            </a:r>
            <a:endParaRPr lang="en-US" altLang="zh-CN" dirty="0">
              <a:solidFill>
                <a:srgbClr val="FF0000"/>
              </a:solidFill>
            </a:endParaRPr>
          </a:p>
          <a:p>
            <a:pPr marL="0" indent="0" eaLnBrk="1" hangingPunct="1">
              <a:buNone/>
            </a:pPr>
            <a:endParaRPr lang="zh-CN" altLang="en-US" dirty="0"/>
          </a:p>
        </p:txBody>
      </p:sp>
      <p:sp>
        <p:nvSpPr>
          <p:cNvPr id="116740" name="Rectangle 3"/>
          <p:cNvSpPr>
            <a:spLocks noGrp="1"/>
          </p:cNvSpPr>
          <p:nvPr>
            <p:ph type="title"/>
          </p:nvPr>
        </p:nvSpPr>
        <p:spPr>
          <a:xfrm>
            <a:off x="495300" y="277813"/>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pic>
        <p:nvPicPr>
          <p:cNvPr id="116741" name="图片 1"/>
          <p:cNvPicPr>
            <a:picLocks noChangeAspect="1"/>
          </p:cNvPicPr>
          <p:nvPr/>
        </p:nvPicPr>
        <p:blipFill>
          <a:blip r:embed="rId1"/>
          <a:stretch>
            <a:fillRect/>
          </a:stretch>
        </p:blipFill>
        <p:spPr>
          <a:xfrm>
            <a:off x="714375" y="1819275"/>
            <a:ext cx="7629525" cy="4543425"/>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7763" name="Rectangle 2"/>
          <p:cNvSpPr>
            <a:spLocks noGrp="1"/>
          </p:cNvSpPr>
          <p:nvPr>
            <p:ph idx="1" hasCustomPrompt="1"/>
          </p:nvPr>
        </p:nvSpPr>
        <p:spPr>
          <a:xfrm>
            <a:off x="457200" y="1196975"/>
            <a:ext cx="8435975" cy="5111750"/>
          </a:xfrm>
        </p:spPr>
        <p:txBody>
          <a:bodyPr vert="horz" wrap="square" lIns="91440" tIns="45720" rIns="91440" bIns="45720" anchor="t" anchorCtr="0"/>
          <a:lstStyle/>
          <a:p>
            <a:pPr eaLnBrk="1" hangingPunct="1">
              <a:lnSpc>
                <a:spcPct val="90000"/>
              </a:lnSpc>
              <a:buNone/>
            </a:pPr>
            <a:r>
              <a:rPr lang="en-US" altLang="zh-CN" sz="2400" b="0" dirty="0">
                <a:latin typeface="黑体" panose="02010609060101010101" pitchFamily="49" charset="-122"/>
                <a:ea typeface="黑体" panose="02010609060101010101" pitchFamily="49" charset="-122"/>
              </a:rPr>
              <a:t>1</a:t>
            </a:r>
            <a:r>
              <a:rPr lang="zh-CN" altLang="en-US" sz="2400" b="0" dirty="0">
                <a:latin typeface="黑体" panose="02010609060101010101" pitchFamily="49" charset="-122"/>
                <a:ea typeface="黑体" panose="02010609060101010101" pitchFamily="49" charset="-122"/>
              </a:rPr>
              <a:t>、异步性</a:t>
            </a:r>
            <a:endParaRPr lang="zh-CN" altLang="en-US" sz="2400" dirty="0">
              <a:latin typeface="黑体" panose="02010609060101010101" pitchFamily="49" charset="-122"/>
              <a:ea typeface="黑体" panose="02010609060101010101" pitchFamily="49" charset="-122"/>
            </a:endParaRPr>
          </a:p>
          <a:p>
            <a:pPr lvl="1" eaLnBrk="1" hangingPunct="1">
              <a:lnSpc>
                <a:spcPct val="90000"/>
              </a:lnSpc>
            </a:pPr>
            <a:r>
              <a:rPr lang="zh-CN" altLang="en-US" sz="1800" dirty="0">
                <a:ea typeface="黑体" panose="02010609060101010101" pitchFamily="49" charset="-122"/>
              </a:rPr>
              <a:t>输入输出设备通常</a:t>
            </a:r>
            <a:r>
              <a:rPr lang="zh-CN" altLang="en-US" sz="1800" dirty="0">
                <a:solidFill>
                  <a:srgbClr val="FF6600"/>
                </a:solidFill>
                <a:ea typeface="黑体" panose="02010609060101010101" pitchFamily="49" charset="-122"/>
              </a:rPr>
              <a:t>不使用统一的中央时钟</a:t>
            </a:r>
            <a:r>
              <a:rPr lang="zh-CN" altLang="en-US" sz="1800" dirty="0">
                <a:ea typeface="黑体" panose="02010609060101010101" pitchFamily="49" charset="-122"/>
              </a:rPr>
              <a:t>，各个设备按照自己的时钟工作，但又要在某些时刻接受处理机的控制。</a:t>
            </a:r>
            <a:endParaRPr lang="zh-CN" altLang="en-US" sz="1800" dirty="0">
              <a:ea typeface="黑体" panose="02010609060101010101" pitchFamily="49" charset="-122"/>
            </a:endParaRPr>
          </a:p>
          <a:p>
            <a:pPr lvl="1" eaLnBrk="1" hangingPunct="1">
              <a:lnSpc>
                <a:spcPct val="90000"/>
              </a:lnSpc>
            </a:pPr>
            <a:r>
              <a:rPr lang="zh-CN" altLang="en-US" sz="1800" dirty="0">
                <a:ea typeface="黑体" panose="02010609060101010101" pitchFamily="49" charset="-122"/>
              </a:rPr>
              <a:t>处理机与外围设备之间，外围设备与外围设备之间能够并行工作。</a:t>
            </a:r>
            <a:endParaRPr lang="zh-CN" altLang="en-US" sz="1800" dirty="0">
              <a:ea typeface="黑体" panose="02010609060101010101" pitchFamily="49" charset="-122"/>
            </a:endParaRPr>
          </a:p>
          <a:p>
            <a:pPr lvl="1" eaLnBrk="1" hangingPunct="1">
              <a:lnSpc>
                <a:spcPct val="90000"/>
              </a:lnSpc>
            </a:pPr>
            <a:endParaRPr lang="zh-CN" altLang="en-US" sz="1600" dirty="0">
              <a:ea typeface="黑体" panose="02010609060101010101" pitchFamily="49" charset="-122"/>
            </a:endParaRPr>
          </a:p>
          <a:p>
            <a:pPr eaLnBrk="1" hangingPunct="1">
              <a:lnSpc>
                <a:spcPct val="90000"/>
              </a:lnSpc>
              <a:buNone/>
            </a:pPr>
            <a:r>
              <a:rPr lang="en-US" altLang="zh-CN" sz="2400" b="0" dirty="0">
                <a:latin typeface="黑体" panose="02010609060101010101" pitchFamily="49" charset="-122"/>
                <a:ea typeface="黑体" panose="02010609060101010101" pitchFamily="49" charset="-122"/>
              </a:rPr>
              <a:t>2</a:t>
            </a:r>
            <a:r>
              <a:rPr lang="zh-CN" altLang="en-US" sz="2400" b="0" dirty="0">
                <a:latin typeface="黑体" panose="02010609060101010101" pitchFamily="49" charset="-122"/>
                <a:ea typeface="黑体" panose="02010609060101010101" pitchFamily="49" charset="-122"/>
              </a:rPr>
              <a:t>、实时性</a:t>
            </a:r>
            <a:endParaRPr lang="zh-CN" altLang="en-US" sz="2400" dirty="0">
              <a:latin typeface="黑体" panose="02010609060101010101" pitchFamily="49" charset="-122"/>
              <a:ea typeface="黑体" panose="02010609060101010101" pitchFamily="49" charset="-122"/>
            </a:endParaRPr>
          </a:p>
          <a:p>
            <a:pPr lvl="1" eaLnBrk="1" hangingPunct="1">
              <a:lnSpc>
                <a:spcPct val="90000"/>
              </a:lnSpc>
            </a:pPr>
            <a:r>
              <a:rPr lang="zh-CN" altLang="en-US" sz="1800" dirty="0">
                <a:ea typeface="黑体" panose="02010609060101010101" pitchFamily="49" charset="-122"/>
              </a:rPr>
              <a:t>对于一般外部设备：可能丢失数据，或造成外围设备工作的错误。</a:t>
            </a:r>
            <a:endParaRPr lang="zh-CN" altLang="en-US" sz="1800" dirty="0">
              <a:ea typeface="黑体" panose="02010609060101010101" pitchFamily="49" charset="-122"/>
            </a:endParaRPr>
          </a:p>
          <a:p>
            <a:pPr lvl="1" eaLnBrk="1" hangingPunct="1">
              <a:lnSpc>
                <a:spcPct val="90000"/>
              </a:lnSpc>
            </a:pPr>
            <a:r>
              <a:rPr lang="zh-CN" altLang="en-US" sz="1800" dirty="0">
                <a:ea typeface="黑体" panose="02010609060101010101" pitchFamily="49" charset="-122"/>
              </a:rPr>
              <a:t>对于实时控制计算机系统：例如，工业过程控制，导弹、卫星的控制等，如果处理机提供的服务不及时，可能造成巨大的损失，甚至造成人身伤害。</a:t>
            </a:r>
            <a:endParaRPr lang="zh-CN" altLang="en-US" sz="1800" dirty="0">
              <a:ea typeface="黑体" panose="02010609060101010101" pitchFamily="49" charset="-122"/>
            </a:endParaRPr>
          </a:p>
          <a:p>
            <a:pPr lvl="1" eaLnBrk="1" hangingPunct="1">
              <a:lnSpc>
                <a:spcPct val="90000"/>
              </a:lnSpc>
            </a:pPr>
            <a:r>
              <a:rPr lang="zh-CN" altLang="en-US" sz="1800" dirty="0">
                <a:ea typeface="黑体" panose="02010609060101010101" pitchFamily="49" charset="-122"/>
              </a:rPr>
              <a:t>对于处理机本身的硬件或软件的错误：例如，电源故障、数据校验错、页面失效、非法指令、地址越界等，处理机也必须及时地给予处理。</a:t>
            </a:r>
            <a:endParaRPr lang="zh-CN" altLang="en-US" sz="1800" dirty="0">
              <a:ea typeface="黑体" panose="02010609060101010101" pitchFamily="49" charset="-122"/>
            </a:endParaRPr>
          </a:p>
          <a:p>
            <a:pPr lvl="1" eaLnBrk="1" hangingPunct="1">
              <a:lnSpc>
                <a:spcPct val="90000"/>
              </a:lnSpc>
            </a:pPr>
            <a:r>
              <a:rPr lang="zh-CN" altLang="en-US" sz="1800" dirty="0">
                <a:ea typeface="黑体" panose="02010609060101010101" pitchFamily="49" charset="-122"/>
              </a:rPr>
              <a:t>为不同类型的设备提供服务，必须具有与设备相配合的多种工作方式。</a:t>
            </a:r>
            <a:endParaRPr lang="zh-CN" altLang="en-US" sz="1800" dirty="0">
              <a:ea typeface="黑体" panose="02010609060101010101" pitchFamily="49" charset="-122"/>
            </a:endParaRPr>
          </a:p>
        </p:txBody>
      </p:sp>
      <p:sp>
        <p:nvSpPr>
          <p:cNvPr id="117764" name="Rectangle 3"/>
          <p:cNvSpPr>
            <a:spLocks noGrp="1"/>
          </p:cNvSpPr>
          <p:nvPr>
            <p:ph type="title"/>
          </p:nvPr>
        </p:nvSpPr>
        <p:spPr>
          <a:xfrm>
            <a:off x="590550" y="260350"/>
            <a:ext cx="7848600" cy="327025"/>
          </a:xfrm>
        </p:spPr>
        <p:txBody>
          <a:bodyPr vert="horz" wrap="square" lIns="91440" tIns="45720" rIns="91440" bIns="45720" anchor="ctr" anchorCtr="0"/>
          <a:lstStyle/>
          <a:p>
            <a:pPr eaLnBrk="1" hangingPunct="1"/>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8787" name="Rectangle 2"/>
          <p:cNvSpPr>
            <a:spLocks noGrp="1"/>
          </p:cNvSpPr>
          <p:nvPr>
            <p:ph idx="1" hasCustomPrompt="1"/>
          </p:nvPr>
        </p:nvSpPr>
        <p:spPr>
          <a:xfrm>
            <a:off x="685800" y="1268413"/>
            <a:ext cx="7772400" cy="4608512"/>
          </a:xfrm>
        </p:spPr>
        <p:txBody>
          <a:bodyPr vert="horz" wrap="square" lIns="91440" tIns="45720" rIns="91440" bIns="45720" anchor="t" anchorCtr="0"/>
          <a:lstStyle/>
          <a:p>
            <a:pPr eaLnBrk="1" hangingPunct="1">
              <a:buNone/>
            </a:pPr>
            <a:r>
              <a:rPr lang="en-US" altLang="zh-CN" sz="2400" b="0" dirty="0">
                <a:latin typeface="黑体" panose="02010609060101010101" pitchFamily="49" charset="-122"/>
                <a:ea typeface="黑体" panose="02010609060101010101" pitchFamily="49" charset="-122"/>
              </a:rPr>
              <a:t>3</a:t>
            </a:r>
            <a:r>
              <a:rPr lang="zh-CN" altLang="en-US" sz="2400" b="0" dirty="0">
                <a:latin typeface="黑体" panose="02010609060101010101" pitchFamily="49" charset="-122"/>
                <a:ea typeface="黑体" panose="02010609060101010101" pitchFamily="49" charset="-122"/>
              </a:rPr>
              <a:t>、与设备无关性</a:t>
            </a:r>
            <a:endParaRPr lang="zh-CN" altLang="en-US" sz="24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独立于具体设备的标准接口。例如，串行接口、并行接口、</a:t>
            </a:r>
            <a:r>
              <a:rPr lang="en-US" altLang="zh-CN" sz="2000" dirty="0">
                <a:latin typeface="黑体" panose="02010609060101010101" pitchFamily="49" charset="-122"/>
                <a:ea typeface="黑体" panose="02010609060101010101" pitchFamily="49" charset="-122"/>
              </a:rPr>
              <a:t>SCSI</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Small Computer System Interface</a:t>
            </a:r>
            <a:r>
              <a:rPr lang="zh-CN" altLang="en-US" sz="2000" dirty="0">
                <a:latin typeface="黑体" panose="02010609060101010101" pitchFamily="49" charset="-122"/>
                <a:ea typeface="黑体" panose="02010609060101010101" pitchFamily="49" charset="-122"/>
              </a:rPr>
              <a:t>）接口等</a:t>
            </a:r>
            <a:endParaRPr lang="zh-CN" altLang="en-US"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计算机系统的使用者，在需要更换外围设备时，各种不同型号，不同生产厂家的设备都可以直接通过标准接口与计算机系统连接。</a:t>
            </a:r>
            <a:endParaRPr lang="zh-CN" altLang="en-US"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处理机采用统一的硬件和软件对品种繁多的设备进行管理。</a:t>
            </a:r>
            <a:endParaRPr lang="zh-CN" altLang="en-US"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计算机系统中已经越来越多地采用了即插即用技术。</a:t>
            </a:r>
            <a:endParaRPr lang="zh-CN" altLang="en-US" sz="2000" dirty="0">
              <a:latin typeface="黑体" panose="02010609060101010101" pitchFamily="49" charset="-122"/>
              <a:ea typeface="黑体" panose="02010609060101010101" pitchFamily="49" charset="-122"/>
            </a:endParaRPr>
          </a:p>
        </p:txBody>
      </p:sp>
      <p:sp>
        <p:nvSpPr>
          <p:cNvPr id="118788" name="Rectangle 3"/>
          <p:cNvSpPr>
            <a:spLocks noGrp="1"/>
          </p:cNvSpPr>
          <p:nvPr>
            <p:ph type="title"/>
          </p:nvPr>
        </p:nvSpPr>
        <p:spPr>
          <a:xfrm>
            <a:off x="590550" y="230188"/>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19811" name="Rectangle 2"/>
          <p:cNvSpPr>
            <a:spLocks noGrp="1"/>
          </p:cNvSpPr>
          <p:nvPr>
            <p:ph idx="1" hasCustomPrompt="1"/>
          </p:nvPr>
        </p:nvSpPr>
        <p:spPr>
          <a:xfrm>
            <a:off x="469900" y="1066800"/>
            <a:ext cx="8229600" cy="4908550"/>
          </a:xfrm>
        </p:spPr>
        <p:txBody>
          <a:bodyPr vert="horz" wrap="square" lIns="91440" tIns="45720" rIns="91440" bIns="45720" anchor="t" anchorCtr="0"/>
          <a:lstStyle/>
          <a:p>
            <a:pPr eaLnBrk="1" hangingPunct="1">
              <a:buNone/>
            </a:pPr>
            <a:r>
              <a:rPr lang="zh-CN" altLang="en-US" b="0" dirty="0">
                <a:latin typeface="Arial" panose="020B0604020202020204" pitchFamily="34" charset="0"/>
                <a:ea typeface="黑体" panose="02010609060101010101" pitchFamily="49" charset="-122"/>
              </a:rPr>
              <a:t>输入输出子系统的组织方式</a:t>
            </a:r>
            <a:r>
              <a:rPr lang="zh-CN" altLang="en-US" dirty="0"/>
              <a:t> </a:t>
            </a:r>
            <a:endParaRPr lang="zh-CN" altLang="en-US" dirty="0"/>
          </a:p>
          <a:p>
            <a:pPr lvl="1" eaLnBrk="1" hangingPunct="1">
              <a:lnSpc>
                <a:spcPct val="130000"/>
              </a:lnSpc>
            </a:pPr>
            <a:r>
              <a:rPr lang="zh-CN" altLang="en-US" dirty="0">
                <a:latin typeface="黑体" panose="02010609060101010101" pitchFamily="49" charset="-122"/>
                <a:ea typeface="黑体" panose="02010609060101010101" pitchFamily="49" charset="-122"/>
              </a:rPr>
              <a:t>自治控制 </a:t>
            </a:r>
            <a:endParaRPr lang="zh-CN" altLang="en-US" dirty="0">
              <a:latin typeface="黑体" panose="02010609060101010101" pitchFamily="49" charset="-122"/>
              <a:ea typeface="黑体" panose="02010609060101010101" pitchFamily="49" charset="-122"/>
            </a:endParaRPr>
          </a:p>
          <a:p>
            <a:pPr lvl="1" eaLnBrk="1" hangingPunct="1">
              <a:lnSpc>
                <a:spcPct val="130000"/>
              </a:lnSpc>
            </a:pPr>
            <a:r>
              <a:rPr lang="zh-CN" altLang="en-US" dirty="0">
                <a:latin typeface="黑体" panose="02010609060101010101" pitchFamily="49" charset="-122"/>
                <a:ea typeface="黑体" panose="02010609060101010101" pitchFamily="49" charset="-122"/>
              </a:rPr>
              <a:t>层次结构 </a:t>
            </a:r>
            <a:endParaRPr lang="zh-CN" altLang="en-US" dirty="0">
              <a:latin typeface="黑体" panose="02010609060101010101" pitchFamily="49" charset="-122"/>
              <a:ea typeface="黑体" panose="02010609060101010101" pitchFamily="49" charset="-122"/>
            </a:endParaRPr>
          </a:p>
          <a:p>
            <a:pPr lvl="1" eaLnBrk="1" hangingPunct="1">
              <a:lnSpc>
                <a:spcPct val="130000"/>
              </a:lnSpc>
            </a:pPr>
            <a:r>
              <a:rPr lang="zh-CN" altLang="en-US" dirty="0">
                <a:latin typeface="黑体" panose="02010609060101010101" pitchFamily="49" charset="-122"/>
                <a:ea typeface="黑体" panose="02010609060101010101" pitchFamily="49" charset="-122"/>
              </a:rPr>
              <a:t>分类组织</a:t>
            </a:r>
            <a:r>
              <a:rPr lang="zh-CN" altLang="en-US" dirty="0"/>
              <a:t> </a:t>
            </a:r>
            <a:endParaRPr lang="zh-CN" altLang="en-US" dirty="0"/>
          </a:p>
        </p:txBody>
      </p:sp>
      <p:sp>
        <p:nvSpPr>
          <p:cNvPr id="119812" name="Rectangle 3"/>
          <p:cNvSpPr>
            <a:spLocks noGrp="1"/>
          </p:cNvSpPr>
          <p:nvPr>
            <p:ph type="title"/>
          </p:nvPr>
        </p:nvSpPr>
        <p:spPr>
          <a:xfrm>
            <a:off x="525463" y="279400"/>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0835" name="Rectangle 2"/>
          <p:cNvSpPr>
            <a:spLocks noGrp="1"/>
          </p:cNvSpPr>
          <p:nvPr>
            <p:ph idx="1" hasCustomPrompt="1"/>
          </p:nvPr>
        </p:nvSpPr>
        <p:spPr>
          <a:xfrm>
            <a:off x="393700" y="1200150"/>
            <a:ext cx="8435975" cy="4525963"/>
          </a:xfrm>
        </p:spPr>
        <p:txBody>
          <a:bodyPr vert="horz" wrap="square" lIns="91440" tIns="45720" rIns="91440" bIns="45720" anchor="t" anchorCtr="0"/>
          <a:lstStyle/>
          <a:p>
            <a:pPr eaLnBrk="1" hangingPunct="1">
              <a:buNone/>
            </a:pPr>
            <a:r>
              <a:rPr lang="en-US" altLang="zh-CN" b="0" dirty="0">
                <a:latin typeface="华文隶书" panose="02010800040101010101" pitchFamily="2" charset="-122"/>
                <a:ea typeface="华文隶书" panose="02010800040101010101" pitchFamily="2" charset="-122"/>
              </a:rPr>
              <a:t>1</a:t>
            </a:r>
            <a:r>
              <a:rPr lang="zh-CN" altLang="en-US" b="0" dirty="0">
                <a:latin typeface="华文隶书" panose="02010800040101010101" pitchFamily="2" charset="-122"/>
                <a:ea typeface="华文隶书" panose="02010800040101010101" pitchFamily="2" charset="-122"/>
              </a:rPr>
              <a:t>、自治控制</a:t>
            </a:r>
            <a:endParaRPr lang="zh-CN" altLang="en-US" b="0" dirty="0">
              <a:latin typeface="华文隶书" panose="02010800040101010101" pitchFamily="2" charset="-122"/>
              <a:ea typeface="华文隶书" panose="02010800040101010101" pitchFamily="2" charset="-122"/>
            </a:endParaRPr>
          </a:p>
          <a:p>
            <a:pPr lvl="1" eaLnBrk="1" hangingPunct="1"/>
            <a:r>
              <a:rPr lang="zh-CN" altLang="en-US" sz="2000" dirty="0">
                <a:ea typeface="黑体" panose="02010609060101010101" pitchFamily="49" charset="-122"/>
              </a:rPr>
              <a:t>输入输出系统是一个独立于处理机之外的自治系统</a:t>
            </a:r>
            <a:endParaRPr lang="zh-CN" altLang="en-US" sz="2000" dirty="0">
              <a:ea typeface="黑体" panose="02010609060101010101" pitchFamily="49" charset="-122"/>
            </a:endParaRPr>
          </a:p>
          <a:p>
            <a:pPr lvl="1" eaLnBrk="1" hangingPunct="1"/>
            <a:r>
              <a:rPr lang="zh-CN" altLang="en-US" sz="2000" dirty="0">
                <a:ea typeface="黑体" panose="02010609060101010101" pitchFamily="49" charset="-122"/>
              </a:rPr>
              <a:t>处理机与外围设备之间要有恰当的分工</a:t>
            </a:r>
            <a:endParaRPr lang="zh-CN" altLang="en-US" sz="2000" dirty="0">
              <a:ea typeface="黑体" panose="02010609060101010101" pitchFamily="49" charset="-122"/>
            </a:endParaRPr>
          </a:p>
          <a:p>
            <a:pPr lvl="1" eaLnBrk="1" hangingPunct="1"/>
            <a:endParaRPr lang="zh-CN" altLang="en-US" sz="700" dirty="0">
              <a:ea typeface="黑体" panose="02010609060101010101" pitchFamily="49" charset="-122"/>
            </a:endParaRPr>
          </a:p>
          <a:p>
            <a:pPr eaLnBrk="1" hangingPunct="1">
              <a:buNone/>
            </a:pPr>
            <a:r>
              <a:rPr lang="en-US" altLang="zh-CN" b="0" dirty="0">
                <a:latin typeface="华文隶书" panose="02010800040101010101" pitchFamily="2" charset="-122"/>
                <a:ea typeface="华文隶书" panose="02010800040101010101" pitchFamily="2" charset="-122"/>
              </a:rPr>
              <a:t>2</a:t>
            </a:r>
            <a:r>
              <a:rPr lang="zh-CN" altLang="en-US" b="0" dirty="0">
                <a:latin typeface="华文隶书" panose="02010800040101010101" pitchFamily="2" charset="-122"/>
                <a:ea typeface="华文隶书" panose="02010800040101010101" pitchFamily="2" charset="-122"/>
              </a:rPr>
              <a:t>、层次结构</a:t>
            </a:r>
            <a:endParaRPr lang="zh-CN" altLang="en-US" b="0" dirty="0">
              <a:latin typeface="华文隶书" panose="02010800040101010101" pitchFamily="2" charset="-122"/>
              <a:ea typeface="华文隶书" panose="02010800040101010101" pitchFamily="2" charset="-122"/>
            </a:endParaRPr>
          </a:p>
          <a:p>
            <a:pPr lvl="1" eaLnBrk="1" hangingPunct="1"/>
            <a:r>
              <a:rPr lang="zh-CN" altLang="en-US" sz="2000" dirty="0">
                <a:ea typeface="黑体" panose="02010609060101010101" pitchFamily="49" charset="-122"/>
              </a:rPr>
              <a:t>最靠近处理机的是输入输出处理机、输入输出通道等</a:t>
            </a:r>
            <a:endParaRPr lang="zh-CN" altLang="en-US" sz="2000" dirty="0">
              <a:ea typeface="黑体" panose="02010609060101010101" pitchFamily="49" charset="-122"/>
            </a:endParaRPr>
          </a:p>
          <a:p>
            <a:pPr lvl="1" eaLnBrk="1" hangingPunct="1"/>
            <a:r>
              <a:rPr lang="zh-CN" altLang="en-US" sz="2000" dirty="0">
                <a:ea typeface="黑体" panose="02010609060101010101" pitchFamily="49" charset="-122"/>
              </a:rPr>
              <a:t>中间层是标准接口</a:t>
            </a:r>
            <a:endParaRPr lang="zh-CN" altLang="en-US" sz="2000" dirty="0">
              <a:ea typeface="黑体" panose="02010609060101010101" pitchFamily="49" charset="-122"/>
            </a:endParaRPr>
          </a:p>
          <a:p>
            <a:pPr lvl="1" eaLnBrk="1" hangingPunct="1"/>
            <a:r>
              <a:rPr lang="zh-CN" altLang="en-US" sz="2000" dirty="0">
                <a:ea typeface="黑体" panose="02010609060101010101" pitchFamily="49" charset="-122"/>
              </a:rPr>
              <a:t>标准接口通过设备控制器与输入输出相连接</a:t>
            </a:r>
            <a:endParaRPr lang="zh-CN" altLang="en-US" sz="2000" dirty="0">
              <a:ea typeface="黑体" panose="02010609060101010101" pitchFamily="49" charset="-122"/>
            </a:endParaRPr>
          </a:p>
          <a:p>
            <a:pPr lvl="1" eaLnBrk="1" hangingPunct="1"/>
            <a:r>
              <a:rPr lang="zh-CN" altLang="en-US" sz="2000" dirty="0">
                <a:ea typeface="黑体" panose="02010609060101010101" pitchFamily="49" charset="-122"/>
              </a:rPr>
              <a:t>由设备控制器控制外围设备工作</a:t>
            </a:r>
            <a:endParaRPr lang="zh-CN" altLang="en-US" sz="2000" dirty="0">
              <a:ea typeface="黑体" panose="02010609060101010101" pitchFamily="49" charset="-122"/>
            </a:endParaRPr>
          </a:p>
        </p:txBody>
      </p:sp>
      <p:sp>
        <p:nvSpPr>
          <p:cNvPr id="120836" name="Rectangle 3"/>
          <p:cNvSpPr>
            <a:spLocks noGrp="1"/>
          </p:cNvSpPr>
          <p:nvPr>
            <p:ph type="title"/>
          </p:nvPr>
        </p:nvSpPr>
        <p:spPr>
          <a:xfrm>
            <a:off x="511175" y="311150"/>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1859" name="Rectangle 2"/>
          <p:cNvSpPr>
            <a:spLocks noGrp="1"/>
          </p:cNvSpPr>
          <p:nvPr>
            <p:ph idx="1" hasCustomPrompt="1"/>
          </p:nvPr>
        </p:nvSpPr>
        <p:spPr/>
        <p:txBody>
          <a:bodyPr vert="horz" wrap="square" lIns="91440" tIns="45720" rIns="91440" bIns="45720" anchor="t" anchorCtr="0"/>
          <a:lstStyle/>
          <a:p>
            <a:pPr eaLnBrk="1" hangingPunct="1">
              <a:buNone/>
            </a:pPr>
            <a:r>
              <a:rPr lang="en-US" altLang="zh-CN" b="0" dirty="0">
                <a:latin typeface="华文隶书" panose="02010800040101010101" pitchFamily="2" charset="-122"/>
                <a:ea typeface="华文隶书" panose="02010800040101010101" pitchFamily="2" charset="-122"/>
              </a:rPr>
              <a:t>3</a:t>
            </a:r>
            <a:r>
              <a:rPr lang="zh-CN" altLang="en-US" b="0" dirty="0">
                <a:latin typeface="华文隶书" panose="02010800040101010101" pitchFamily="2" charset="-122"/>
                <a:ea typeface="华文隶书" panose="02010800040101010101" pitchFamily="2" charset="-122"/>
              </a:rPr>
              <a:t>、分类组织</a:t>
            </a:r>
            <a:endParaRPr lang="zh-CN" altLang="en-US" b="0" dirty="0">
              <a:latin typeface="华文隶书" panose="02010800040101010101" pitchFamily="2" charset="-122"/>
              <a:ea typeface="华文隶书" panose="02010800040101010101" pitchFamily="2" charset="-122"/>
            </a:endParaRPr>
          </a:p>
          <a:p>
            <a:pPr lvl="1" eaLnBrk="1" hangingPunct="1">
              <a:lnSpc>
                <a:spcPct val="120000"/>
              </a:lnSpc>
            </a:pPr>
            <a:r>
              <a:rPr lang="zh-CN" altLang="en-US" sz="2000" dirty="0">
                <a:latin typeface="黑体" panose="02010609060101010101" pitchFamily="49" charset="-122"/>
                <a:ea typeface="黑体" panose="02010609060101010101" pitchFamily="49" charset="-122"/>
              </a:rPr>
              <a:t>面向字符的设备（</a:t>
            </a:r>
            <a:r>
              <a:rPr lang="en-US" altLang="zh-CN" sz="2000" dirty="0">
                <a:latin typeface="黑体" panose="02010609060101010101" pitchFamily="49" charset="-122"/>
                <a:ea typeface="黑体" panose="02010609060101010101" pitchFamily="49" charset="-122"/>
              </a:rPr>
              <a:t>Character-oriented device</a:t>
            </a:r>
            <a:r>
              <a:rPr lang="zh-CN" altLang="en-US" sz="2000" dirty="0">
                <a:latin typeface="黑体" panose="02010609060101010101" pitchFamily="49" charset="-122"/>
                <a:ea typeface="黑体" panose="02010609060101010101" pitchFamily="49" charset="-122"/>
              </a:rPr>
              <a:t>）。主要是指工作速度比较低的机电类设备。例如，字符终端、打字机等。</a:t>
            </a:r>
            <a:endParaRPr lang="zh-CN" altLang="en-US" sz="2000" dirty="0">
              <a:latin typeface="黑体" panose="02010609060101010101" pitchFamily="49" charset="-122"/>
              <a:ea typeface="黑体" panose="02010609060101010101" pitchFamily="49" charset="-122"/>
            </a:endParaRPr>
          </a:p>
          <a:p>
            <a:pPr lvl="1" eaLnBrk="1" hangingPunct="1">
              <a:lnSpc>
                <a:spcPct val="120000"/>
              </a:lnSpc>
            </a:pPr>
            <a:r>
              <a:rPr lang="zh-CN" altLang="en-US" sz="2000" dirty="0">
                <a:latin typeface="黑体" panose="02010609060101010101" pitchFamily="49" charset="-122"/>
                <a:ea typeface="黑体" panose="02010609060101010101" pitchFamily="49" charset="-122"/>
              </a:rPr>
              <a:t>面向数据块的设备。主要指工作速度比较高的外围设备。例如，磁盘、磁带、光盘的辅助存储器，行式打印机等。</a:t>
            </a:r>
            <a:endParaRPr lang="zh-CN" altLang="en-US" sz="2000" dirty="0">
              <a:latin typeface="黑体" panose="02010609060101010101" pitchFamily="49" charset="-122"/>
              <a:ea typeface="黑体" panose="02010609060101010101" pitchFamily="49" charset="-122"/>
            </a:endParaRPr>
          </a:p>
        </p:txBody>
      </p:sp>
      <p:sp>
        <p:nvSpPr>
          <p:cNvPr id="121860" name="Rectangle 3"/>
          <p:cNvSpPr>
            <a:spLocks noGrp="1"/>
          </p:cNvSpPr>
          <p:nvPr>
            <p:ph type="title"/>
          </p:nvPr>
        </p:nvSpPr>
        <p:spPr>
          <a:xfrm>
            <a:off x="558800" y="309563"/>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29058" name="Rectangle 2"/>
          <p:cNvSpPr>
            <a:spLocks noGrp="1"/>
          </p:cNvSpPr>
          <p:nvPr>
            <p:ph idx="1" hasCustomPrompt="1"/>
          </p:nvPr>
        </p:nvSpPr>
        <p:spPr>
          <a:xfrm>
            <a:off x="600075" y="989013"/>
            <a:ext cx="7772400" cy="5326062"/>
          </a:xfrm>
        </p:spPr>
        <p:txBody>
          <a:bodyPr vert="horz" wrap="square" lIns="91440" tIns="45720" rIns="91440" bIns="45720" anchor="t" anchorCtr="0"/>
          <a:lstStyle/>
          <a:p>
            <a:pPr eaLnBrk="1" hangingPunct="1">
              <a:buNone/>
            </a:pPr>
            <a:r>
              <a:rPr lang="zh-CN" altLang="en-US" sz="2400" dirty="0">
                <a:solidFill>
                  <a:srgbClr val="FF0000"/>
                </a:solidFill>
                <a:latin typeface="黑体" panose="02010609060101010101" pitchFamily="49" charset="-122"/>
                <a:ea typeface="黑体" panose="02010609060101010101" pitchFamily="49" charset="-122"/>
              </a:rPr>
              <a:t>降低</a:t>
            </a:r>
            <a:r>
              <a:rPr lang="en-US" altLang="zh-CN" sz="2400" dirty="0">
                <a:solidFill>
                  <a:srgbClr val="FF0000"/>
                </a:solidFill>
                <a:latin typeface="黑体" panose="02010609060101010101" pitchFamily="49" charset="-122"/>
                <a:ea typeface="黑体" panose="02010609060101010101" pitchFamily="49" charset="-122"/>
              </a:rPr>
              <a:t>CPU</a:t>
            </a:r>
            <a:r>
              <a:rPr lang="zh-CN" altLang="en-US" sz="2400" dirty="0">
                <a:solidFill>
                  <a:srgbClr val="FF0000"/>
                </a:solidFill>
                <a:latin typeface="黑体" panose="02010609060101010101" pitchFamily="49" charset="-122"/>
                <a:ea typeface="黑体" panose="02010609060101010101" pitchFamily="49" charset="-122"/>
              </a:rPr>
              <a:t>的工作负担为发展脉络</a:t>
            </a:r>
            <a:endParaRPr lang="zh-CN" altLang="en-US" sz="2400" dirty="0">
              <a:solidFill>
                <a:srgbClr val="FF0000"/>
              </a:solidFill>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基本输入输出方式</a:t>
            </a:r>
            <a:endParaRPr lang="en-US" altLang="zh-CN" sz="2400" dirty="0">
              <a:latin typeface="黑体" panose="02010609060101010101" pitchFamily="49" charset="-122"/>
              <a:ea typeface="黑体" panose="02010609060101010101" pitchFamily="49" charset="-122"/>
            </a:endParaRPr>
          </a:p>
          <a:p>
            <a:pPr lvl="1" eaLnBrk="1" hangingPunct="1">
              <a:lnSpc>
                <a:spcPct val="130000"/>
              </a:lnSpc>
              <a:spcBef>
                <a:spcPct val="30000"/>
              </a:spcBef>
            </a:pPr>
            <a:r>
              <a:rPr lang="zh-CN" altLang="pt-BR" sz="2000" dirty="0">
                <a:solidFill>
                  <a:srgbClr val="000000"/>
                </a:solidFill>
                <a:latin typeface="黑体" panose="02010609060101010101" pitchFamily="49" charset="-122"/>
                <a:ea typeface="黑体" panose="02010609060101010101" pitchFamily="49" charset="-122"/>
              </a:rPr>
              <a:t>程序控制</a:t>
            </a:r>
            <a:r>
              <a:rPr lang="pt-BR" altLang="zh-CN" sz="2000" dirty="0">
                <a:solidFill>
                  <a:srgbClr val="000000"/>
                </a:solidFill>
                <a:latin typeface="黑体" panose="02010609060101010101" pitchFamily="49" charset="-122"/>
                <a:ea typeface="黑体" panose="02010609060101010101" pitchFamily="49" charset="-122"/>
              </a:rPr>
              <a:t>I/O</a:t>
            </a:r>
            <a:endParaRPr lang="zh-CN" altLang="en-US" sz="2000" dirty="0">
              <a:solidFill>
                <a:srgbClr val="000000"/>
              </a:solidFill>
              <a:latin typeface="黑体" panose="02010609060101010101" pitchFamily="49" charset="-122"/>
              <a:ea typeface="黑体" panose="02010609060101010101" pitchFamily="49" charset="-122"/>
            </a:endParaRPr>
          </a:p>
          <a:p>
            <a:pPr lvl="2" eaLnBrk="1" hangingPunct="1">
              <a:lnSpc>
                <a:spcPct val="130000"/>
              </a:lnSpc>
              <a:spcBef>
                <a:spcPct val="30000"/>
              </a:spcBef>
            </a:pPr>
            <a:r>
              <a:rPr lang="zh-CN" altLang="en-US" sz="2000" dirty="0">
                <a:solidFill>
                  <a:srgbClr val="000000"/>
                </a:solidFill>
                <a:latin typeface="黑体" panose="02010609060101010101" pitchFamily="49" charset="-122"/>
                <a:ea typeface="黑体" panose="02010609060101010101" pitchFamily="49" charset="-122"/>
              </a:rPr>
              <a:t>查询输入输出方式</a:t>
            </a:r>
            <a:endParaRPr lang="zh-CN" altLang="en-US" sz="2000" dirty="0">
              <a:solidFill>
                <a:srgbClr val="000000"/>
              </a:solidFill>
              <a:latin typeface="黑体" panose="02010609060101010101" pitchFamily="49" charset="-122"/>
              <a:ea typeface="黑体" panose="02010609060101010101" pitchFamily="49" charset="-122"/>
            </a:endParaRPr>
          </a:p>
          <a:p>
            <a:pPr lvl="3" eaLnBrk="1" hangingPunct="1">
              <a:lnSpc>
                <a:spcPct val="130000"/>
              </a:lnSpc>
              <a:spcBef>
                <a:spcPct val="30000"/>
              </a:spcBef>
            </a:pPr>
            <a:r>
              <a:rPr lang="zh-CN" altLang="en-US" sz="1800" dirty="0">
                <a:solidFill>
                  <a:srgbClr val="000000"/>
                </a:solidFill>
                <a:latin typeface="黑体" panose="02010609060101010101" pitchFamily="49" charset="-122"/>
                <a:ea typeface="黑体" panose="02010609060101010101" pitchFamily="49" charset="-122"/>
              </a:rPr>
              <a:t>无条件传送方式</a:t>
            </a:r>
            <a:endParaRPr lang="zh-CN" altLang="en-US" sz="1800" dirty="0">
              <a:solidFill>
                <a:srgbClr val="000000"/>
              </a:solidFill>
              <a:latin typeface="黑体" panose="02010609060101010101" pitchFamily="49" charset="-122"/>
              <a:ea typeface="黑体" panose="02010609060101010101" pitchFamily="49" charset="-122"/>
            </a:endParaRPr>
          </a:p>
          <a:p>
            <a:pPr lvl="3" eaLnBrk="1" hangingPunct="1">
              <a:lnSpc>
                <a:spcPct val="130000"/>
              </a:lnSpc>
              <a:spcBef>
                <a:spcPct val="30000"/>
              </a:spcBef>
            </a:pPr>
            <a:r>
              <a:rPr lang="zh-CN" altLang="en-US" sz="1800" dirty="0">
                <a:solidFill>
                  <a:srgbClr val="000000"/>
                </a:solidFill>
                <a:latin typeface="黑体" panose="02010609060101010101" pitchFamily="49" charset="-122"/>
                <a:ea typeface="黑体" panose="02010609060101010101" pitchFamily="49" charset="-122"/>
              </a:rPr>
              <a:t>有条件传送方式 </a:t>
            </a:r>
            <a:endParaRPr lang="zh-CN" altLang="en-US" sz="1800" dirty="0">
              <a:solidFill>
                <a:srgbClr val="000000"/>
              </a:solidFill>
              <a:latin typeface="黑体" panose="02010609060101010101" pitchFamily="49" charset="-122"/>
              <a:ea typeface="黑体" panose="02010609060101010101" pitchFamily="49" charset="-122"/>
            </a:endParaRPr>
          </a:p>
          <a:p>
            <a:pPr lvl="2" eaLnBrk="1" hangingPunct="1">
              <a:lnSpc>
                <a:spcPct val="130000"/>
              </a:lnSpc>
              <a:spcBef>
                <a:spcPct val="30000"/>
              </a:spcBef>
            </a:pPr>
            <a:r>
              <a:rPr lang="zh-CN" altLang="en-US" sz="2000" dirty="0">
                <a:solidFill>
                  <a:srgbClr val="000000"/>
                </a:solidFill>
                <a:latin typeface="黑体" panose="02010609060101010101" pitchFamily="49" charset="-122"/>
                <a:ea typeface="黑体" panose="02010609060101010101" pitchFamily="49" charset="-122"/>
              </a:rPr>
              <a:t>中断输入输出方式</a:t>
            </a:r>
            <a:endParaRPr lang="zh-CN" altLang="en-US" sz="2000" dirty="0">
              <a:solidFill>
                <a:srgbClr val="000000"/>
              </a:solidFill>
              <a:latin typeface="黑体" panose="02010609060101010101" pitchFamily="49" charset="-122"/>
              <a:ea typeface="黑体" panose="02010609060101010101" pitchFamily="49" charset="-122"/>
            </a:endParaRPr>
          </a:p>
          <a:p>
            <a:pPr eaLnBrk="1" hangingPunct="1"/>
            <a:r>
              <a:rPr lang="zh-CN" altLang="en-US" sz="2400" dirty="0">
                <a:latin typeface="黑体" panose="02010609060101010101" pitchFamily="49" charset="-122"/>
                <a:ea typeface="黑体" panose="02010609060101010101" pitchFamily="49" charset="-122"/>
              </a:rPr>
              <a:t>提高</a:t>
            </a:r>
            <a:r>
              <a:rPr lang="en-US" altLang="zh-CN" sz="2400" dirty="0">
                <a:latin typeface="黑体" panose="02010609060101010101" pitchFamily="49" charset="-122"/>
                <a:ea typeface="黑体" panose="02010609060101010101" pitchFamily="49" charset="-122"/>
              </a:rPr>
              <a:t>I/O</a:t>
            </a:r>
            <a:r>
              <a:rPr lang="zh-CN" altLang="en-US" sz="2400" dirty="0">
                <a:latin typeface="黑体" panose="02010609060101010101" pitchFamily="49" charset="-122"/>
                <a:ea typeface="黑体" panose="02010609060101010101" pitchFamily="49" charset="-122"/>
              </a:rPr>
              <a:t>性能的措施</a:t>
            </a:r>
            <a:endParaRPr lang="zh-CN" altLang="en-US" sz="2400" dirty="0">
              <a:latin typeface="黑体" panose="02010609060101010101" pitchFamily="49" charset="-122"/>
              <a:ea typeface="黑体" panose="02010609060101010101" pitchFamily="49" charset="-122"/>
            </a:endParaRPr>
          </a:p>
          <a:p>
            <a:pPr lvl="1" eaLnBrk="1" hangingPunct="1"/>
            <a:r>
              <a:rPr lang="zh-CN" altLang="en-US" sz="2000" dirty="0">
                <a:solidFill>
                  <a:srgbClr val="000000"/>
                </a:solidFill>
                <a:latin typeface="黑体" panose="02010609060101010101" pitchFamily="49" charset="-122"/>
                <a:ea typeface="黑体" panose="02010609060101010101" pitchFamily="49" charset="-122"/>
              </a:rPr>
              <a:t>直接存储访问（</a:t>
            </a:r>
            <a:r>
              <a:rPr lang="en-US" altLang="zh-CN" sz="2000" dirty="0">
                <a:solidFill>
                  <a:srgbClr val="000000"/>
                </a:solidFill>
                <a:latin typeface="黑体" panose="02010609060101010101" pitchFamily="49" charset="-122"/>
                <a:ea typeface="黑体" panose="02010609060101010101" pitchFamily="49" charset="-122"/>
              </a:rPr>
              <a:t>DMA</a:t>
            </a:r>
            <a:r>
              <a:rPr lang="zh-CN" altLang="en-US" sz="2000" dirty="0">
                <a:solidFill>
                  <a:srgbClr val="000000"/>
                </a:solidFill>
                <a:latin typeface="黑体" panose="02010609060101010101" pitchFamily="49" charset="-122"/>
                <a:ea typeface="黑体" panose="02010609060101010101" pitchFamily="49" charset="-122"/>
              </a:rPr>
              <a:t>）</a:t>
            </a:r>
            <a:endParaRPr lang="zh-CN" altLang="en-US" sz="2000" dirty="0">
              <a:solidFill>
                <a:srgbClr val="000000"/>
              </a:solidFill>
              <a:latin typeface="黑体" panose="02010609060101010101" pitchFamily="49" charset="-122"/>
              <a:ea typeface="黑体" panose="02010609060101010101" pitchFamily="49" charset="-122"/>
            </a:endParaRPr>
          </a:p>
          <a:p>
            <a:pPr lvl="1" eaLnBrk="1" hangingPunct="1"/>
            <a:r>
              <a:rPr lang="en-US" altLang="zh-CN" sz="2000" dirty="0">
                <a:solidFill>
                  <a:srgbClr val="000000"/>
                </a:solidFill>
                <a:latin typeface="黑体" panose="02010609060101010101" pitchFamily="49" charset="-122"/>
                <a:ea typeface="黑体" panose="02010609060101010101" pitchFamily="49" charset="-122"/>
              </a:rPr>
              <a:t>I/O</a:t>
            </a:r>
            <a:r>
              <a:rPr lang="zh-CN" altLang="en-US" sz="2000" dirty="0">
                <a:solidFill>
                  <a:srgbClr val="000000"/>
                </a:solidFill>
                <a:latin typeface="黑体" panose="02010609060101010101" pitchFamily="49" charset="-122"/>
                <a:ea typeface="黑体" panose="02010609060101010101" pitchFamily="49" charset="-122"/>
              </a:rPr>
              <a:t>处理机方式</a:t>
            </a:r>
            <a:endParaRPr lang="zh-CN" altLang="en-US" sz="2000" dirty="0">
              <a:solidFill>
                <a:srgbClr val="000000"/>
              </a:solidFill>
              <a:latin typeface="黑体" panose="02010609060101010101" pitchFamily="49" charset="-122"/>
              <a:ea typeface="黑体" panose="02010609060101010101" pitchFamily="49" charset="-122"/>
            </a:endParaRPr>
          </a:p>
          <a:p>
            <a:pPr lvl="2" eaLnBrk="1" hangingPunct="1"/>
            <a:r>
              <a:rPr lang="zh-CN" altLang="en-US" sz="2000" dirty="0">
                <a:solidFill>
                  <a:srgbClr val="000000"/>
                </a:solidFill>
                <a:latin typeface="黑体" panose="02010609060101010101" pitchFamily="49" charset="-122"/>
                <a:ea typeface="黑体" panose="02010609060101010101" pitchFamily="49" charset="-122"/>
              </a:rPr>
              <a:t>通道（</a:t>
            </a:r>
            <a:r>
              <a:rPr lang="en-US" altLang="zh-CN" sz="2000" dirty="0">
                <a:solidFill>
                  <a:srgbClr val="000000"/>
                </a:solidFill>
                <a:latin typeface="黑体" panose="02010609060101010101" pitchFamily="49" charset="-122"/>
                <a:ea typeface="黑体" panose="02010609060101010101" pitchFamily="49" charset="-122"/>
              </a:rPr>
              <a:t>Channel</a:t>
            </a:r>
            <a:r>
              <a:rPr lang="zh-CN" altLang="en-US" sz="2000" dirty="0">
                <a:solidFill>
                  <a:srgbClr val="000000"/>
                </a:solidFill>
                <a:latin typeface="黑体" panose="02010609060101010101" pitchFamily="49" charset="-122"/>
                <a:ea typeface="黑体" panose="02010609060101010101" pitchFamily="49" charset="-122"/>
              </a:rPr>
              <a:t>）</a:t>
            </a:r>
            <a:endParaRPr lang="zh-CN" altLang="en-US" sz="2000" dirty="0">
              <a:solidFill>
                <a:srgbClr val="000000"/>
              </a:solidFill>
              <a:latin typeface="黑体" panose="02010609060101010101" pitchFamily="49" charset="-122"/>
              <a:ea typeface="黑体" panose="02010609060101010101" pitchFamily="49" charset="-122"/>
            </a:endParaRPr>
          </a:p>
          <a:p>
            <a:pPr lvl="2" eaLnBrk="1" hangingPunct="1"/>
            <a:r>
              <a:rPr lang="zh-CN" altLang="en-US" sz="2000" dirty="0">
                <a:solidFill>
                  <a:srgbClr val="000000"/>
                </a:solidFill>
                <a:latin typeface="黑体" panose="02010609060101010101" pitchFamily="49" charset="-122"/>
                <a:ea typeface="黑体" panose="02010609060101010101" pitchFamily="49" charset="-122"/>
              </a:rPr>
              <a:t>外围处理机方式</a:t>
            </a:r>
            <a:r>
              <a:rPr lang="en-US" altLang="zh-CN" sz="2000" dirty="0">
                <a:solidFill>
                  <a:srgbClr val="000000"/>
                </a:solidFill>
                <a:latin typeface="黑体" panose="02010609060101010101" pitchFamily="49" charset="-122"/>
                <a:ea typeface="黑体" panose="02010609060101010101" pitchFamily="49" charset="-122"/>
              </a:rPr>
              <a:t>(PPU)</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122884" name="Rectangle 3"/>
          <p:cNvSpPr>
            <a:spLocks noGrp="1"/>
          </p:cNvSpPr>
          <p:nvPr>
            <p:ph type="title"/>
          </p:nvPr>
        </p:nvSpPr>
        <p:spPr>
          <a:xfrm>
            <a:off x="542925" y="311150"/>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29058">
                                            <p:txEl>
                                              <p:pRg st="8" end="8"/>
                                            </p:txEl>
                                          </p:spTgt>
                                        </p:tgtEl>
                                        <p:attrNameLst>
                                          <p:attrName>style.color</p:attrName>
                                        </p:attrNameLst>
                                      </p:cBhvr>
                                      <p:to>
                                        <a:srgbClr val="FF0000"/>
                                      </p:to>
                                    </p:animClr>
                                  </p:childTnLst>
                                </p:cTn>
                              </p:par>
                              <p:par>
                                <p:cTn id="7" presetID="3" presetClass="emph" presetSubtype="2" fill="hold" nodeType="withEffect">
                                  <p:stCondLst>
                                    <p:cond delay="0"/>
                                  </p:stCondLst>
                                  <p:childTnLst>
                                    <p:animClr clrSpc="rgb" dir="cw">
                                      <p:cBhvr override="childStyle">
                                        <p:cTn id="8" dur="500" fill="hold"/>
                                        <p:tgtEl>
                                          <p:spTgt spid="429058">
                                            <p:txEl>
                                              <p:pRg st="9" end="9"/>
                                            </p:txEl>
                                          </p:spTgt>
                                        </p:tgtEl>
                                        <p:attrNameLst>
                                          <p:attrName>style.color</p:attrName>
                                        </p:attrNameLst>
                                      </p:cBhvr>
                                      <p:to>
                                        <a:srgbClr val="FF0000"/>
                                      </p:to>
                                    </p:animClr>
                                  </p:childTnLst>
                                </p:cTn>
                              </p:par>
                              <p:par>
                                <p:cTn id="9" presetID="3" presetClass="emph" presetSubtype="2" fill="hold" nodeType="withEffect">
                                  <p:stCondLst>
                                    <p:cond delay="0"/>
                                  </p:stCondLst>
                                  <p:childTnLst>
                                    <p:animClr clrSpc="rgb" dir="cw">
                                      <p:cBhvr override="childStyle">
                                        <p:cTn id="10" dur="500" fill="hold"/>
                                        <p:tgtEl>
                                          <p:spTgt spid="429058">
                                            <p:txEl>
                                              <p:pRg st="10" end="1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7411" name="Rectangle 2"/>
          <p:cNvSpPr>
            <a:spLocks noGrp="1"/>
          </p:cNvSpPr>
          <p:nvPr>
            <p:ph type="title"/>
          </p:nvPr>
        </p:nvSpPr>
        <p:spPr>
          <a:xfrm>
            <a:off x="142875" y="808038"/>
            <a:ext cx="7848600" cy="609600"/>
          </a:xfrm>
        </p:spPr>
        <p:txBody>
          <a:bodyPr vert="horz" wrap="square" lIns="91440" tIns="45720" rIns="91440" bIns="45720" anchor="ctr" anchorCtr="0"/>
          <a:lstStyle/>
          <a:p>
            <a:pPr eaLnBrk="1" hangingPunct="1"/>
            <a:r>
              <a:rPr lang="zh-CN" altLang="en-US" sz="3200" dirty="0">
                <a:latin typeface="Times New Roman" panose="02020603050405020304" pitchFamily="18" charset="0"/>
              </a:rPr>
              <a:t>单体多字存储器</a:t>
            </a:r>
            <a:endParaRPr lang="zh-CN" altLang="en-US" sz="3200" dirty="0">
              <a:latin typeface="Times New Roman" panose="02020603050405020304" pitchFamily="18" charset="0"/>
            </a:endParaRPr>
          </a:p>
        </p:txBody>
      </p:sp>
      <p:grpSp>
        <p:nvGrpSpPr>
          <p:cNvPr id="17412" name="Group 3"/>
          <p:cNvGrpSpPr/>
          <p:nvPr/>
        </p:nvGrpSpPr>
        <p:grpSpPr>
          <a:xfrm>
            <a:off x="590550" y="3608388"/>
            <a:ext cx="8229600" cy="2606675"/>
            <a:chOff x="432" y="2016"/>
            <a:chExt cx="5184" cy="1642"/>
          </a:xfrm>
        </p:grpSpPr>
        <p:sp>
          <p:nvSpPr>
            <p:cNvPr id="17417" name="Rectangle 4"/>
            <p:cNvSpPr/>
            <p:nvPr/>
          </p:nvSpPr>
          <p:spPr>
            <a:xfrm>
              <a:off x="1248" y="2026"/>
              <a:ext cx="816"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latin typeface="Tahoma" panose="020B0604030504040204" pitchFamily="34" charset="0"/>
                  <a:ea typeface="宋体" panose="02010600030101010101" pitchFamily="2" charset="-122"/>
                </a:rPr>
                <a:t>W</a:t>
              </a:r>
              <a:r>
                <a:rPr lang="zh-CN" altLang="en-US" sz="2400" b="0" dirty="0">
                  <a:latin typeface="Tahoma" panose="020B0604030504040204" pitchFamily="34" charset="0"/>
                  <a:ea typeface="宋体" panose="02010600030101010101" pitchFamily="2" charset="-122"/>
                </a:rPr>
                <a:t>位</a:t>
              </a:r>
              <a:endParaRPr lang="zh-CN" altLang="en-US" sz="2400" b="0" dirty="0">
                <a:latin typeface="Tahoma" panose="020B0604030504040204" pitchFamily="34" charset="0"/>
                <a:ea typeface="宋体" panose="02010600030101010101" pitchFamily="2" charset="-122"/>
              </a:endParaRPr>
            </a:p>
          </p:txBody>
        </p:sp>
        <p:sp>
          <p:nvSpPr>
            <p:cNvPr id="17418" name="Rectangle 5"/>
            <p:cNvSpPr/>
            <p:nvPr/>
          </p:nvSpPr>
          <p:spPr>
            <a:xfrm>
              <a:off x="2064" y="2026"/>
              <a:ext cx="816"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latin typeface="Tahoma" panose="020B0604030504040204" pitchFamily="34" charset="0"/>
                  <a:ea typeface="宋体" panose="02010600030101010101" pitchFamily="2" charset="-122"/>
                </a:rPr>
                <a:t>W</a:t>
              </a:r>
              <a:r>
                <a:rPr lang="zh-CN" altLang="en-US" sz="2400" b="0" dirty="0">
                  <a:latin typeface="Tahoma" panose="020B0604030504040204" pitchFamily="34" charset="0"/>
                  <a:ea typeface="宋体" panose="02010600030101010101" pitchFamily="2" charset="-122"/>
                </a:rPr>
                <a:t>位</a:t>
              </a:r>
              <a:endParaRPr lang="zh-CN" altLang="en-US" sz="2400" b="0" dirty="0">
                <a:latin typeface="Tahoma" panose="020B0604030504040204" pitchFamily="34" charset="0"/>
                <a:ea typeface="宋体" panose="02010600030101010101" pitchFamily="2" charset="-122"/>
              </a:endParaRPr>
            </a:p>
          </p:txBody>
        </p:sp>
        <p:sp>
          <p:nvSpPr>
            <p:cNvPr id="17419" name="Rectangle 6"/>
            <p:cNvSpPr/>
            <p:nvPr/>
          </p:nvSpPr>
          <p:spPr>
            <a:xfrm>
              <a:off x="2880" y="2026"/>
              <a:ext cx="816"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latin typeface="Tahoma" panose="020B0604030504040204" pitchFamily="34" charset="0"/>
                  <a:ea typeface="宋体" panose="02010600030101010101" pitchFamily="2" charset="-122"/>
                </a:rPr>
                <a:t>W</a:t>
              </a:r>
              <a:r>
                <a:rPr lang="zh-CN" altLang="en-US" sz="2400" b="0" dirty="0">
                  <a:latin typeface="Tahoma" panose="020B0604030504040204" pitchFamily="34" charset="0"/>
                  <a:ea typeface="宋体" panose="02010600030101010101" pitchFamily="2" charset="-122"/>
                </a:rPr>
                <a:t>位</a:t>
              </a:r>
              <a:endParaRPr lang="zh-CN" altLang="en-US" sz="2400" b="0" dirty="0">
                <a:latin typeface="Tahoma" panose="020B0604030504040204" pitchFamily="34" charset="0"/>
                <a:ea typeface="宋体" panose="02010600030101010101" pitchFamily="2" charset="-122"/>
              </a:endParaRPr>
            </a:p>
          </p:txBody>
        </p:sp>
        <p:sp>
          <p:nvSpPr>
            <p:cNvPr id="17420" name="Rectangle 7"/>
            <p:cNvSpPr/>
            <p:nvPr/>
          </p:nvSpPr>
          <p:spPr>
            <a:xfrm>
              <a:off x="3696" y="2026"/>
              <a:ext cx="816"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latin typeface="Tahoma" panose="020B0604030504040204" pitchFamily="34" charset="0"/>
                  <a:ea typeface="宋体" panose="02010600030101010101" pitchFamily="2" charset="-122"/>
                </a:rPr>
                <a:t>W</a:t>
              </a:r>
              <a:r>
                <a:rPr lang="zh-CN" altLang="en-US" sz="2400" b="0" dirty="0">
                  <a:latin typeface="Tahoma" panose="020B0604030504040204" pitchFamily="34" charset="0"/>
                  <a:ea typeface="宋体" panose="02010600030101010101" pitchFamily="2" charset="-122"/>
                </a:rPr>
                <a:t>位</a:t>
              </a:r>
              <a:endParaRPr lang="zh-CN" altLang="en-US" sz="2400" b="0" dirty="0">
                <a:latin typeface="Tahoma" panose="020B0604030504040204" pitchFamily="34" charset="0"/>
                <a:ea typeface="宋体" panose="02010600030101010101" pitchFamily="2" charset="-122"/>
              </a:endParaRPr>
            </a:p>
          </p:txBody>
        </p:sp>
        <p:sp>
          <p:nvSpPr>
            <p:cNvPr id="17421" name="Rectangle 8"/>
            <p:cNvSpPr/>
            <p:nvPr/>
          </p:nvSpPr>
          <p:spPr>
            <a:xfrm>
              <a:off x="1968" y="3370"/>
              <a:ext cx="1872"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地址寄存器</a:t>
              </a:r>
              <a:endParaRPr lang="zh-CN" altLang="en-US" sz="2400" b="0" dirty="0">
                <a:latin typeface="Tahoma" panose="020B0604030504040204" pitchFamily="34" charset="0"/>
                <a:ea typeface="宋体" panose="02010600030101010101" pitchFamily="2" charset="-122"/>
              </a:endParaRPr>
            </a:p>
          </p:txBody>
        </p:sp>
        <p:sp>
          <p:nvSpPr>
            <p:cNvPr id="17422" name="Rectangle 9"/>
            <p:cNvSpPr/>
            <p:nvPr/>
          </p:nvSpPr>
          <p:spPr>
            <a:xfrm>
              <a:off x="432" y="2026"/>
              <a:ext cx="528" cy="16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主</a:t>
              </a:r>
              <a:endParaRPr lang="zh-CN" altLang="en-US" sz="2400" b="0" dirty="0">
                <a:latin typeface="Tahom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存</a:t>
              </a:r>
              <a:endParaRPr lang="zh-CN" altLang="en-US" sz="2400" b="0" dirty="0">
                <a:latin typeface="Tahom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控</a:t>
              </a:r>
              <a:endParaRPr lang="zh-CN" altLang="en-US" sz="2400" b="0" dirty="0">
                <a:latin typeface="Tahom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制</a:t>
              </a:r>
              <a:endParaRPr lang="zh-CN" altLang="en-US" sz="2400" b="0" dirty="0">
                <a:latin typeface="Tahom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部</a:t>
              </a:r>
              <a:endParaRPr lang="zh-CN" altLang="en-US" sz="2400" b="0" dirty="0">
                <a:latin typeface="Tahom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latin typeface="Tahoma" panose="020B0604030504040204" pitchFamily="34" charset="0"/>
                  <a:ea typeface="宋体" panose="02010600030101010101" pitchFamily="2" charset="-122"/>
                </a:rPr>
                <a:t>件</a:t>
              </a:r>
              <a:endParaRPr lang="zh-CN" altLang="en-US" sz="2400" b="0" dirty="0">
                <a:latin typeface="Tahoma" panose="020B0604030504040204" pitchFamily="34" charset="0"/>
                <a:ea typeface="宋体" panose="02010600030101010101" pitchFamily="2" charset="-122"/>
              </a:endParaRPr>
            </a:p>
          </p:txBody>
        </p:sp>
        <p:sp>
          <p:nvSpPr>
            <p:cNvPr id="17423" name="Text Box 10"/>
            <p:cNvSpPr txBox="1"/>
            <p:nvPr/>
          </p:nvSpPr>
          <p:spPr>
            <a:xfrm>
              <a:off x="4560" y="2016"/>
              <a:ext cx="1056"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000" b="0" dirty="0">
                  <a:latin typeface="Tahoma" panose="020B0604030504040204" pitchFamily="34" charset="0"/>
                  <a:ea typeface="宋体" panose="02010600030101010101" pitchFamily="2" charset="-122"/>
                </a:rPr>
                <a:t>数据寄存器</a:t>
              </a:r>
              <a:endParaRPr lang="zh-CN" altLang="en-US" sz="2000" b="0" dirty="0">
                <a:latin typeface="Tahoma" panose="020B0604030504040204" pitchFamily="34" charset="0"/>
                <a:ea typeface="宋体" panose="02010600030101010101" pitchFamily="2" charset="-122"/>
              </a:endParaRPr>
            </a:p>
          </p:txBody>
        </p:sp>
        <p:sp>
          <p:nvSpPr>
            <p:cNvPr id="17424" name="Rectangle 11"/>
            <p:cNvSpPr/>
            <p:nvPr/>
          </p:nvSpPr>
          <p:spPr>
            <a:xfrm>
              <a:off x="1248" y="2746"/>
              <a:ext cx="3264"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7425" name="Line 12"/>
            <p:cNvSpPr/>
            <p:nvPr/>
          </p:nvSpPr>
          <p:spPr>
            <a:xfrm>
              <a:off x="2064" y="2746"/>
              <a:ext cx="0" cy="288"/>
            </a:xfrm>
            <a:prstGeom prst="line">
              <a:avLst/>
            </a:prstGeom>
            <a:ln w="9525" cap="flat" cmpd="sng">
              <a:solidFill>
                <a:schemeClr val="tx1"/>
              </a:solidFill>
              <a:prstDash val="dash"/>
              <a:miter/>
              <a:headEnd type="none" w="med" len="med"/>
              <a:tailEnd type="none" w="med" len="med"/>
            </a:ln>
          </p:spPr>
        </p:sp>
        <p:sp>
          <p:nvSpPr>
            <p:cNvPr id="17426" name="Line 13"/>
            <p:cNvSpPr/>
            <p:nvPr/>
          </p:nvSpPr>
          <p:spPr>
            <a:xfrm>
              <a:off x="2880" y="2746"/>
              <a:ext cx="0" cy="288"/>
            </a:xfrm>
            <a:prstGeom prst="line">
              <a:avLst/>
            </a:prstGeom>
            <a:ln w="9525" cap="flat" cmpd="sng">
              <a:solidFill>
                <a:schemeClr val="tx1"/>
              </a:solidFill>
              <a:prstDash val="dash"/>
              <a:miter/>
              <a:headEnd type="none" w="med" len="med"/>
              <a:tailEnd type="none" w="med" len="med"/>
            </a:ln>
          </p:spPr>
        </p:sp>
        <p:sp>
          <p:nvSpPr>
            <p:cNvPr id="17427" name="Line 14"/>
            <p:cNvSpPr/>
            <p:nvPr/>
          </p:nvSpPr>
          <p:spPr>
            <a:xfrm>
              <a:off x="3696" y="2746"/>
              <a:ext cx="0" cy="288"/>
            </a:xfrm>
            <a:prstGeom prst="line">
              <a:avLst/>
            </a:prstGeom>
            <a:ln w="9525" cap="flat" cmpd="sng">
              <a:solidFill>
                <a:schemeClr val="tx1"/>
              </a:solidFill>
              <a:prstDash val="dash"/>
              <a:miter/>
              <a:headEnd type="none" w="med" len="med"/>
              <a:tailEnd type="none" w="med" len="med"/>
            </a:ln>
          </p:spPr>
        </p:sp>
        <p:sp>
          <p:nvSpPr>
            <p:cNvPr id="17428" name="Text Box 15"/>
            <p:cNvSpPr txBox="1"/>
            <p:nvPr/>
          </p:nvSpPr>
          <p:spPr>
            <a:xfrm>
              <a:off x="4560" y="2736"/>
              <a:ext cx="1056"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000" b="0" dirty="0">
                  <a:latin typeface="Tahoma" panose="020B0604030504040204" pitchFamily="34" charset="0"/>
                  <a:ea typeface="宋体" panose="02010600030101010101" pitchFamily="2" charset="-122"/>
                </a:rPr>
                <a:t>存储体</a:t>
              </a:r>
              <a:endParaRPr lang="zh-CN" altLang="en-US" sz="2000" b="0" dirty="0">
                <a:latin typeface="Tahoma" panose="020B0604030504040204" pitchFamily="34" charset="0"/>
                <a:ea typeface="宋体" panose="02010600030101010101" pitchFamily="2" charset="-122"/>
              </a:endParaRPr>
            </a:p>
          </p:txBody>
        </p:sp>
        <p:sp>
          <p:nvSpPr>
            <p:cNvPr id="17429" name="Line 16"/>
            <p:cNvSpPr/>
            <p:nvPr/>
          </p:nvSpPr>
          <p:spPr>
            <a:xfrm flipV="1">
              <a:off x="2208" y="3034"/>
              <a:ext cx="0" cy="336"/>
            </a:xfrm>
            <a:prstGeom prst="line">
              <a:avLst/>
            </a:prstGeom>
            <a:ln w="9525" cap="flat" cmpd="sng">
              <a:solidFill>
                <a:schemeClr val="tx1"/>
              </a:solidFill>
              <a:prstDash val="solid"/>
              <a:miter/>
              <a:headEnd type="none" w="med" len="med"/>
              <a:tailEnd type="triangle" w="med" len="med"/>
            </a:ln>
          </p:spPr>
        </p:sp>
        <p:sp>
          <p:nvSpPr>
            <p:cNvPr id="17430" name="Line 17"/>
            <p:cNvSpPr/>
            <p:nvPr/>
          </p:nvSpPr>
          <p:spPr>
            <a:xfrm flipV="1">
              <a:off x="3552" y="3034"/>
              <a:ext cx="0" cy="336"/>
            </a:xfrm>
            <a:prstGeom prst="line">
              <a:avLst/>
            </a:prstGeom>
            <a:ln w="9525" cap="flat" cmpd="sng">
              <a:solidFill>
                <a:schemeClr val="tx1"/>
              </a:solidFill>
              <a:prstDash val="solid"/>
              <a:miter/>
              <a:headEnd type="none" w="med" len="med"/>
              <a:tailEnd type="triangle" w="med" len="med"/>
            </a:ln>
          </p:spPr>
        </p:sp>
        <p:sp>
          <p:nvSpPr>
            <p:cNvPr id="17431" name="Text Box 18"/>
            <p:cNvSpPr txBox="1"/>
            <p:nvPr/>
          </p:nvSpPr>
          <p:spPr>
            <a:xfrm>
              <a:off x="2304" y="3082"/>
              <a:ext cx="1152"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imes New Roman" panose="02020603050405020304" pitchFamily="18" charset="0"/>
                  <a:ea typeface="宋体" panose="02010600030101010101" pitchFamily="2" charset="-122"/>
                </a:rPr>
                <a:t>……………</a:t>
              </a:r>
              <a:endParaRPr lang="en-US" altLang="zh-CN" sz="2400" b="0" dirty="0">
                <a:latin typeface="Tahoma" panose="020B0604030504040204" pitchFamily="34" charset="0"/>
                <a:ea typeface="宋体" panose="02010600030101010101" pitchFamily="2" charset="-122"/>
              </a:endParaRPr>
            </a:p>
          </p:txBody>
        </p:sp>
        <p:sp>
          <p:nvSpPr>
            <p:cNvPr id="17432" name="Line 19"/>
            <p:cNvSpPr/>
            <p:nvPr/>
          </p:nvSpPr>
          <p:spPr>
            <a:xfrm flipV="1">
              <a:off x="1488" y="2314"/>
              <a:ext cx="0" cy="432"/>
            </a:xfrm>
            <a:prstGeom prst="line">
              <a:avLst/>
            </a:prstGeom>
            <a:ln w="9525" cap="flat" cmpd="sng">
              <a:solidFill>
                <a:schemeClr val="tx1"/>
              </a:solidFill>
              <a:prstDash val="solid"/>
              <a:miter/>
              <a:headEnd type="none" w="med" len="med"/>
              <a:tailEnd type="triangle" w="med" len="med"/>
            </a:ln>
          </p:spPr>
        </p:sp>
        <p:sp>
          <p:nvSpPr>
            <p:cNvPr id="17433" name="Line 20"/>
            <p:cNvSpPr/>
            <p:nvPr/>
          </p:nvSpPr>
          <p:spPr>
            <a:xfrm flipV="1">
              <a:off x="4224" y="2314"/>
              <a:ext cx="0" cy="432"/>
            </a:xfrm>
            <a:prstGeom prst="line">
              <a:avLst/>
            </a:prstGeom>
            <a:ln w="9525" cap="flat" cmpd="sng">
              <a:solidFill>
                <a:schemeClr val="tx1"/>
              </a:solidFill>
              <a:prstDash val="solid"/>
              <a:miter/>
              <a:headEnd type="none" w="med" len="med"/>
              <a:tailEnd type="triangle" w="med" len="med"/>
            </a:ln>
          </p:spPr>
        </p:sp>
        <p:sp>
          <p:nvSpPr>
            <p:cNvPr id="17434" name="Text Box 21"/>
            <p:cNvSpPr txBox="1"/>
            <p:nvPr/>
          </p:nvSpPr>
          <p:spPr>
            <a:xfrm>
              <a:off x="2304" y="2362"/>
              <a:ext cx="1152"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imes New Roman" panose="02020603050405020304" pitchFamily="18" charset="0"/>
                  <a:ea typeface="宋体" panose="02010600030101010101" pitchFamily="2" charset="-122"/>
                </a:rPr>
                <a:t>……………</a:t>
              </a:r>
              <a:endParaRPr lang="en-US" altLang="zh-CN" sz="2400" b="0" dirty="0">
                <a:latin typeface="Tahoma" panose="020B0604030504040204" pitchFamily="34" charset="0"/>
                <a:ea typeface="宋体" panose="02010600030101010101" pitchFamily="2" charset="-122"/>
              </a:endParaRPr>
            </a:p>
          </p:txBody>
        </p:sp>
        <p:sp>
          <p:nvSpPr>
            <p:cNvPr id="17435" name="Line 22"/>
            <p:cNvSpPr/>
            <p:nvPr/>
          </p:nvSpPr>
          <p:spPr>
            <a:xfrm>
              <a:off x="960" y="2170"/>
              <a:ext cx="288" cy="0"/>
            </a:xfrm>
            <a:prstGeom prst="line">
              <a:avLst/>
            </a:prstGeom>
            <a:ln w="9525" cap="flat" cmpd="sng">
              <a:solidFill>
                <a:schemeClr val="tx1"/>
              </a:solidFill>
              <a:prstDash val="solid"/>
              <a:miter/>
              <a:headEnd type="none" w="med" len="med"/>
              <a:tailEnd type="triangle" w="med" len="med"/>
            </a:ln>
          </p:spPr>
        </p:sp>
        <p:sp>
          <p:nvSpPr>
            <p:cNvPr id="17436" name="Line 23"/>
            <p:cNvSpPr/>
            <p:nvPr/>
          </p:nvSpPr>
          <p:spPr>
            <a:xfrm>
              <a:off x="960" y="3514"/>
              <a:ext cx="1008" cy="0"/>
            </a:xfrm>
            <a:prstGeom prst="line">
              <a:avLst/>
            </a:prstGeom>
            <a:ln w="9525" cap="flat" cmpd="sng">
              <a:solidFill>
                <a:schemeClr val="tx1"/>
              </a:solidFill>
              <a:prstDash val="solid"/>
              <a:miter/>
              <a:headEnd type="none" w="med" len="med"/>
              <a:tailEnd type="triangle" w="med" len="med"/>
            </a:ln>
          </p:spPr>
        </p:sp>
      </p:grpSp>
      <p:sp>
        <p:nvSpPr>
          <p:cNvPr id="17413" name="Rectangle 24"/>
          <p:cNvSpPr/>
          <p:nvPr/>
        </p:nvSpPr>
        <p:spPr>
          <a:xfrm>
            <a:off x="655638" y="1839913"/>
            <a:ext cx="6821487"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为了提高主存频宽</a:t>
            </a:r>
            <a:r>
              <a:rPr lang="en-US" altLang="zh-CN" sz="1800" b="0" dirty="0">
                <a:latin typeface="Times New Roman" panose="02020603050405020304" pitchFamily="18" charset="0"/>
                <a:ea typeface="宋体" panose="02010600030101010101" pitchFamily="2" charset="-122"/>
              </a:rPr>
              <a:t>B</a:t>
            </a:r>
            <a:r>
              <a:rPr lang="en-US" altLang="zh-CN" sz="1800" b="0" baseline="-25000" dirty="0">
                <a:latin typeface="Times New Roman" panose="02020603050405020304" pitchFamily="18" charset="0"/>
                <a:ea typeface="宋体" panose="02010600030101010101" pitchFamily="2" charset="-122"/>
              </a:rPr>
              <a:t>m</a:t>
            </a:r>
            <a:r>
              <a:rPr lang="zh-CN" altLang="en-US" sz="1800" b="0" dirty="0">
                <a:latin typeface="Times New Roman" panose="02020603050405020304" pitchFamily="18" charset="0"/>
                <a:ea typeface="宋体" panose="02010600030101010101" pitchFamily="2" charset="-122"/>
              </a:rPr>
              <a:t>，在相同的器件条件下，提高存储器字长，</a:t>
            </a:r>
            <a:endParaRPr lang="zh-CN" altLang="en-US" sz="1800" b="0" dirty="0">
              <a:latin typeface="Times New Roman" panose="02020603050405020304" pitchFamily="18" charset="0"/>
              <a:ea typeface="宋体" panose="02010600030101010101" pitchFamily="2" charset="-122"/>
            </a:endParaRPr>
          </a:p>
          <a:p>
            <a:pPr marL="0" lvl="0" indent="0">
              <a:spcBef>
                <a:spcPct val="0"/>
              </a:spcBef>
              <a:buClrTx/>
              <a:buFontTx/>
              <a:buNone/>
            </a:pPr>
            <a:r>
              <a:rPr lang="zh-CN" altLang="en-US" sz="1800" b="0" dirty="0">
                <a:latin typeface="Times New Roman" panose="02020603050405020304" pitchFamily="18" charset="0"/>
                <a:ea typeface="宋体" panose="02010600030101010101" pitchFamily="2" charset="-122"/>
              </a:rPr>
              <a:t>使主存在一个存储周期内读出多个</a:t>
            </a:r>
            <a:r>
              <a:rPr lang="en-US" altLang="zh-CN" sz="1800" b="0" dirty="0">
                <a:latin typeface="Times New Roman" panose="02020603050405020304" pitchFamily="18" charset="0"/>
                <a:ea typeface="宋体" panose="02010600030101010101" pitchFamily="2" charset="-122"/>
              </a:rPr>
              <a:t>CPU</a:t>
            </a:r>
            <a:r>
              <a:rPr lang="zh-CN" altLang="en-US" sz="1800" b="0" dirty="0">
                <a:latin typeface="Times New Roman" panose="02020603050405020304" pitchFamily="18" charset="0"/>
                <a:ea typeface="宋体" panose="02010600030101010101" pitchFamily="2" charset="-122"/>
              </a:rPr>
              <a:t>字，相当于提高了主存频宽</a:t>
            </a:r>
            <a:endParaRPr lang="zh-CN" altLang="en-US" sz="1800" b="0" dirty="0">
              <a:latin typeface="Times New Roman" panose="02020603050405020304" pitchFamily="18" charset="0"/>
              <a:ea typeface="宋体" panose="02010600030101010101" pitchFamily="2" charset="-122"/>
            </a:endParaRPr>
          </a:p>
        </p:txBody>
      </p:sp>
      <p:graphicFrame>
        <p:nvGraphicFramePr>
          <p:cNvPr id="17414" name="Object 25"/>
          <p:cNvGraphicFramePr>
            <a:graphicFrameLocks noGrp="1" noChangeAspect="1"/>
          </p:cNvGraphicFramePr>
          <p:nvPr>
            <p:ph idx="1" hasCustomPrompt="1"/>
          </p:nvPr>
        </p:nvGraphicFramePr>
        <p:xfrm>
          <a:off x="2374900" y="2636838"/>
          <a:ext cx="3016250" cy="723900"/>
        </p:xfrm>
        <a:graphic>
          <a:graphicData uri="http://schemas.openxmlformats.org/presentationml/2006/ole">
            <mc:AlternateContent xmlns:mc="http://schemas.openxmlformats.org/markup-compatibility/2006">
              <mc:Choice xmlns:v="urn:schemas-microsoft-com:vml" Requires="v">
                <p:oleObj spid="_x0000_s6150" name="" r:id="rId1" imgW="951865" imgH="228600" progId="Equation.3">
                  <p:embed/>
                </p:oleObj>
              </mc:Choice>
              <mc:Fallback>
                <p:oleObj name="" r:id="rId1" imgW="951865" imgH="228600" progId="Equation.3">
                  <p:embed/>
                  <p:pic>
                    <p:nvPicPr>
                      <p:cNvPr id="0" name="图片 3076"/>
                      <p:cNvPicPr/>
                      <p:nvPr/>
                    </p:nvPicPr>
                    <p:blipFill>
                      <a:blip r:embed="rId2"/>
                      <a:srcRect/>
                      <a:stretch>
                        <a:fillRect/>
                      </a:stretch>
                    </p:blipFill>
                    <p:spPr>
                      <a:xfrm>
                        <a:off x="2374900" y="2636838"/>
                        <a:ext cx="3016250" cy="723900"/>
                      </a:xfrm>
                      <a:prstGeom prst="rect">
                        <a:avLst/>
                      </a:prstGeom>
                      <a:noFill/>
                      <a:ln w="38100">
                        <a:miter/>
                      </a:ln>
                    </p:spPr>
                  </p:pic>
                </p:oleObj>
              </mc:Fallback>
            </mc:AlternateContent>
          </a:graphicData>
        </a:graphic>
      </p:graphicFrame>
      <p:sp>
        <p:nvSpPr>
          <p:cNvPr id="379930" name="AutoShape 26"/>
          <p:cNvSpPr/>
          <p:nvPr/>
        </p:nvSpPr>
        <p:spPr>
          <a:xfrm>
            <a:off x="323850" y="1682750"/>
            <a:ext cx="8686800" cy="990600"/>
          </a:xfrm>
          <a:prstGeom prst="horizontalScroll">
            <a:avLst>
              <a:gd name="adj" fmla="val 12500"/>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dirty="0">
                <a:solidFill>
                  <a:srgbClr val="FFFFFF"/>
                </a:solidFill>
                <a:latin typeface="Tahoma" panose="020B0604030504040204" pitchFamily="34" charset="0"/>
                <a:ea typeface="黑体" panose="02010609060101010101" pitchFamily="49" charset="-122"/>
              </a:rPr>
              <a:t>前提：指令和数据在主存中必须是连续存放的，一旦遇到转</a:t>
            </a:r>
            <a:endParaRPr lang="zh-CN" altLang="en-US" sz="2400" dirty="0">
              <a:solidFill>
                <a:srgbClr val="FFFFFF"/>
              </a:solidFill>
              <a:latin typeface="Tahoma" panose="020B0604030504040204" pitchFamily="34" charset="0"/>
              <a:ea typeface="黑体" panose="02010609060101010101" pitchFamily="49" charset="-122"/>
            </a:endParaRPr>
          </a:p>
          <a:p>
            <a:pPr marL="0" lvl="0" indent="0" algn="ctr" eaLnBrk="1" hangingPunct="1">
              <a:spcBef>
                <a:spcPct val="0"/>
              </a:spcBef>
              <a:buClrTx/>
              <a:buFontTx/>
              <a:buNone/>
            </a:pPr>
            <a:r>
              <a:rPr lang="zh-CN" altLang="en-US" sz="2400" dirty="0">
                <a:solidFill>
                  <a:srgbClr val="FFFFFF"/>
                </a:solidFill>
                <a:latin typeface="Tahoma" panose="020B0604030504040204" pitchFamily="34" charset="0"/>
                <a:ea typeface="黑体" panose="02010609060101010101" pitchFamily="49" charset="-122"/>
              </a:rPr>
              <a:t>移指令或者操作数不能连续存放，这种方法的效果就不明显</a:t>
            </a:r>
            <a:endParaRPr lang="zh-CN" altLang="en-US" sz="2400" dirty="0">
              <a:solidFill>
                <a:srgbClr val="FFFFFF"/>
              </a:solidFill>
              <a:latin typeface="Tahoma" panose="020B0604030504040204" pitchFamily="34" charset="0"/>
              <a:ea typeface="黑体" panose="02010609060101010101" pitchFamily="49" charset="-122"/>
            </a:endParaRPr>
          </a:p>
        </p:txBody>
      </p:sp>
      <p:sp>
        <p:nvSpPr>
          <p:cNvPr id="17416" name="Rectangle 2"/>
          <p:cNvSpPr txBox="1"/>
          <p:nvPr/>
        </p:nvSpPr>
        <p:spPr>
          <a:xfrm>
            <a:off x="2141538" y="120650"/>
            <a:ext cx="5026025"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spcBef>
                <a:spcPct val="0"/>
              </a:spcBef>
              <a:buClrTx/>
              <a:buSzTx/>
              <a:buFontTx/>
              <a:buNone/>
            </a:pPr>
            <a:r>
              <a:rPr lang="en-US" altLang="zh-CN" sz="3600" b="1" dirty="0">
                <a:solidFill>
                  <a:srgbClr val="000000"/>
                </a:solidFill>
                <a:latin typeface="Times New Roman" panose="02020603050405020304" pitchFamily="18" charset="0"/>
                <a:ea typeface="黑体" panose="02010609060101010101" pitchFamily="49" charset="-122"/>
              </a:rPr>
              <a:t>3.1.2 </a:t>
            </a:r>
            <a:r>
              <a:rPr lang="zh-CN" altLang="en-US" sz="3600" b="1" dirty="0">
                <a:solidFill>
                  <a:srgbClr val="000000"/>
                </a:solidFill>
                <a:latin typeface="Times New Roman" panose="02020603050405020304" pitchFamily="18" charset="0"/>
                <a:ea typeface="黑体" panose="02010609060101010101" pitchFamily="49" charset="-122"/>
              </a:rPr>
              <a:t>并行主存系统</a:t>
            </a:r>
            <a:endParaRPr lang="en-US" altLang="zh-CN" sz="3600"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9930"/>
                                        </p:tgtEl>
                                        <p:attrNameLst>
                                          <p:attrName>style.visibility</p:attrName>
                                        </p:attrNameLst>
                                      </p:cBhvr>
                                      <p:to>
                                        <p:strVal val="visible"/>
                                      </p:to>
                                    </p:set>
                                    <p:anim calcmode="lin" valueType="num">
                                      <p:cBhvr additive="base">
                                        <p:cTn id="7" dur="500" fill="hold"/>
                                        <p:tgtEl>
                                          <p:spTgt spid="379930"/>
                                        </p:tgtEl>
                                        <p:attrNameLst>
                                          <p:attrName>ppt_x</p:attrName>
                                        </p:attrNameLst>
                                      </p:cBhvr>
                                      <p:tavLst>
                                        <p:tav tm="0">
                                          <p:val>
                                            <p:strVal val="0-#ppt_w/2"/>
                                          </p:val>
                                        </p:tav>
                                        <p:tav tm="100000">
                                          <p:val>
                                            <p:strVal val="#ppt_x"/>
                                          </p:val>
                                        </p:tav>
                                      </p:tavLst>
                                    </p:anim>
                                    <p:anim calcmode="lin" valueType="num">
                                      <p:cBhvr additive="base">
                                        <p:cTn id="8" dur="500" fill="hold"/>
                                        <p:tgtEl>
                                          <p:spTgt spid="3799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3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3907" name="Rectangle 2"/>
          <p:cNvSpPr>
            <a:spLocks noGrp="1"/>
          </p:cNvSpPr>
          <p:nvPr>
            <p:ph type="title"/>
          </p:nvPr>
        </p:nvSpPr>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
        <p:nvSpPr>
          <p:cNvPr id="123908" name="Rectangle 3"/>
          <p:cNvSpPr>
            <a:spLocks noGrp="1"/>
          </p:cNvSpPr>
          <p:nvPr>
            <p:ph idx="1" hasCustomPrompt="1"/>
          </p:nvPr>
        </p:nvSpPr>
        <p:spPr/>
        <p:txBody>
          <a:bodyPr vert="horz" wrap="square" lIns="91440" tIns="45720" rIns="91440" bIns="45720" anchor="t" anchorCtr="0"/>
          <a:lstStyle/>
          <a:p>
            <a:pPr eaLnBrk="1" hangingPunct="1"/>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、查询输入输出方式（</a:t>
            </a:r>
            <a:r>
              <a:rPr lang="en-US" altLang="zh-CN" dirty="0">
                <a:latin typeface="黑体" panose="02010609060101010101" pitchFamily="49" charset="-122"/>
                <a:ea typeface="黑体" panose="02010609060101010101" pitchFamily="49" charset="-122"/>
              </a:rPr>
              <a:t>Polling</a:t>
            </a:r>
            <a:r>
              <a:rPr lang="zh-CN" altLang="en-US"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a:p>
            <a:pPr lvl="1" eaLnBrk="1" hangingPunct="1"/>
            <a:r>
              <a:rPr lang="zh-CN" altLang="en-US" dirty="0">
                <a:latin typeface="黑体" panose="02010609060101010101" pitchFamily="49" charset="-122"/>
                <a:ea typeface="黑体" panose="02010609060101010101" pitchFamily="49" charset="-122"/>
              </a:rPr>
              <a:t>又称为状态驱动输入输出方式、应答输入输出方式、程序控制输入输出方式、条件驱动输入输出方式等。</a:t>
            </a:r>
            <a:endParaRPr lang="zh-CN" altLang="en-US" dirty="0">
              <a:latin typeface="黑体" panose="02010609060101010101" pitchFamily="49" charset="-122"/>
              <a:ea typeface="黑体" panose="02010609060101010101" pitchFamily="49" charset="-122"/>
            </a:endParaRPr>
          </a:p>
          <a:p>
            <a:pPr eaLnBrk="1" hangingPunct="1"/>
            <a:r>
              <a:rPr lang="zh-CN" altLang="en-US" dirty="0">
                <a:latin typeface="黑体" panose="02010609060101010101" pitchFamily="49" charset="-122"/>
                <a:ea typeface="黑体" panose="02010609060101010101" pitchFamily="49" charset="-122"/>
              </a:rPr>
              <a:t> 查询输入输出方式的</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个特点：</a:t>
            </a:r>
            <a:endParaRPr lang="zh-CN" altLang="en-US" dirty="0">
              <a:latin typeface="黑体" panose="02010609060101010101" pitchFamily="49" charset="-122"/>
              <a:ea typeface="黑体" panose="02010609060101010101" pitchFamily="49" charset="-122"/>
            </a:endParaRPr>
          </a:p>
          <a:p>
            <a:pPr lvl="1" eaLnBrk="1" hangingPunct="1"/>
            <a:r>
              <a:rPr lang="zh-CN" altLang="en-US" dirty="0">
                <a:solidFill>
                  <a:srgbClr val="FF0000"/>
                </a:solidFill>
                <a:latin typeface="黑体" panose="02010609060101010101" pitchFamily="49" charset="-122"/>
                <a:ea typeface="黑体" panose="02010609060101010101" pitchFamily="49" charset="-122"/>
              </a:rPr>
              <a:t>何时对何设备进行输入或输出操作完全受</a:t>
            </a:r>
            <a:r>
              <a:rPr lang="en-US" altLang="zh-CN" dirty="0">
                <a:solidFill>
                  <a:srgbClr val="FF0000"/>
                </a:solidFill>
                <a:latin typeface="黑体" panose="02010609060101010101" pitchFamily="49" charset="-122"/>
                <a:ea typeface="黑体" panose="02010609060101010101" pitchFamily="49" charset="-122"/>
              </a:rPr>
              <a:t>CPU</a:t>
            </a:r>
            <a:r>
              <a:rPr lang="zh-CN" altLang="en-US" dirty="0">
                <a:solidFill>
                  <a:srgbClr val="FF0000"/>
                </a:solidFill>
                <a:latin typeface="黑体" panose="02010609060101010101" pitchFamily="49" charset="-122"/>
                <a:ea typeface="黑体" panose="02010609060101010101" pitchFamily="49" charset="-122"/>
              </a:rPr>
              <a:t>控制</a:t>
            </a:r>
            <a:endParaRPr lang="zh-CN" altLang="en-US" dirty="0">
              <a:solidFill>
                <a:srgbClr val="FF0000"/>
              </a:solidFill>
              <a:latin typeface="黑体" panose="02010609060101010101" pitchFamily="49" charset="-122"/>
              <a:ea typeface="黑体" panose="02010609060101010101" pitchFamily="49" charset="-122"/>
            </a:endParaRPr>
          </a:p>
          <a:p>
            <a:pPr lvl="1" eaLnBrk="1" hangingPunct="1"/>
            <a:r>
              <a:rPr lang="en-US" altLang="zh-CN" dirty="0">
                <a:latin typeface="黑体" panose="02010609060101010101" pitchFamily="49" charset="-122"/>
                <a:ea typeface="黑体" panose="02010609060101010101" pitchFamily="49" charset="-122"/>
              </a:rPr>
              <a:t>CPU</a:t>
            </a:r>
            <a:r>
              <a:rPr lang="zh-CN" altLang="en-US" dirty="0">
                <a:latin typeface="黑体" panose="02010609060101010101" pitchFamily="49" charset="-122"/>
                <a:ea typeface="黑体" panose="02010609060101010101" pitchFamily="49" charset="-122"/>
              </a:rPr>
              <a:t>要通过指令对设备进行测试才能知道设备的工作状态。设备空闲、准备就绪、正在忙碌等。</a:t>
            </a:r>
            <a:endParaRPr lang="zh-CN" altLang="en-US" dirty="0">
              <a:latin typeface="黑体" panose="02010609060101010101" pitchFamily="49" charset="-122"/>
              <a:ea typeface="黑体" panose="02010609060101010101" pitchFamily="49" charset="-122"/>
            </a:endParaRPr>
          </a:p>
          <a:p>
            <a:pPr lvl="1" eaLnBrk="1" hangingPunct="1"/>
            <a:r>
              <a:rPr lang="zh-CN" altLang="en-US" dirty="0">
                <a:latin typeface="黑体" panose="02010609060101010101" pitchFamily="49" charset="-122"/>
                <a:ea typeface="黑体" panose="02010609060101010101" pitchFamily="49" charset="-122"/>
              </a:rPr>
              <a:t>数据的输入和输出都要经过</a:t>
            </a:r>
            <a:r>
              <a:rPr lang="en-US" altLang="zh-CN" dirty="0">
                <a:latin typeface="黑体" panose="02010609060101010101" pitchFamily="49" charset="-122"/>
                <a:ea typeface="黑体" panose="02010609060101010101" pitchFamily="49" charset="-122"/>
              </a:rPr>
              <a:t>CPU</a:t>
            </a:r>
            <a:endParaRPr lang="en-US" altLang="zh-CN" dirty="0">
              <a:latin typeface="黑体" panose="02010609060101010101" pitchFamily="49" charset="-122"/>
              <a:ea typeface="黑体" panose="02010609060101010101" pitchFamily="49" charset="-122"/>
            </a:endParaRPr>
          </a:p>
          <a:p>
            <a:pPr eaLnBrk="1" hangingPunct="1"/>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24931" name="Picture 2"/>
          <p:cNvPicPr>
            <a:picLocks noGrp="1" noChangeAspect="1"/>
          </p:cNvPicPr>
          <p:nvPr>
            <p:ph idx="1" hasCustomPrompt="1"/>
          </p:nvPr>
        </p:nvPicPr>
        <p:blipFill>
          <a:blip r:embed="rId1"/>
          <a:srcRect/>
          <a:stretch>
            <a:fillRect/>
          </a:stretch>
        </p:blipFill>
        <p:spPr>
          <a:xfrm>
            <a:off x="1187450" y="1052513"/>
            <a:ext cx="6732588" cy="3311525"/>
          </a:xfrm>
        </p:spPr>
      </p:pic>
      <p:sp>
        <p:nvSpPr>
          <p:cNvPr id="124932" name="Rectangle 3"/>
          <p:cNvSpPr/>
          <p:nvPr/>
        </p:nvSpPr>
        <p:spPr>
          <a:xfrm>
            <a:off x="395288" y="4519613"/>
            <a:ext cx="7993062" cy="16764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269875">
              <a:spcBef>
                <a:spcPct val="0"/>
              </a:spcBef>
              <a:buClrTx/>
              <a:buFontTx/>
              <a:buNone/>
            </a:pPr>
            <a:r>
              <a:rPr lang="en-US" altLang="zh-CN" b="0" dirty="0">
                <a:latin typeface="Times New Roman" panose="02020603050405020304" pitchFamily="18" charset="0"/>
                <a:ea typeface="黑体" panose="02010609060101010101" pitchFamily="49" charset="-122"/>
              </a:rPr>
              <a:t>Polling</a:t>
            </a:r>
            <a:r>
              <a:rPr lang="zh-CN" altLang="en-US" b="0" dirty="0">
                <a:latin typeface="Times New Roman" panose="02020603050405020304" pitchFamily="18" charset="0"/>
                <a:ea typeface="黑体" panose="02010609060101010101" pitchFamily="49" charset="-122"/>
              </a:rPr>
              <a:t>方式的优点：</a:t>
            </a:r>
            <a:endParaRPr lang="zh-CN" altLang="en-US" b="0" dirty="0">
              <a:latin typeface="Times New Roman" panose="02020603050405020304" pitchFamily="18" charset="0"/>
              <a:ea typeface="黑体" panose="02010609060101010101" pitchFamily="49" charset="-122"/>
            </a:endParaRPr>
          </a:p>
          <a:p>
            <a:pPr marL="0" lvl="0" indent="269875">
              <a:spcBef>
                <a:spcPct val="0"/>
              </a:spcBef>
              <a:buClrTx/>
              <a:buFontTx/>
              <a:buNone/>
            </a:pPr>
            <a:r>
              <a:rPr lang="zh-CN" altLang="en-US" sz="2000" b="0" dirty="0">
                <a:solidFill>
                  <a:schemeClr val="tx1"/>
                </a:solidFill>
                <a:latin typeface="Times New Roman" panose="02020603050405020304" pitchFamily="18" charset="0"/>
                <a:ea typeface="黑体" panose="02010609060101010101" pitchFamily="49" charset="-122"/>
              </a:rPr>
              <a:t>    </a:t>
            </a:r>
            <a:r>
              <a:rPr lang="zh-CN" altLang="en-US" sz="2000" b="0" dirty="0">
                <a:solidFill>
                  <a:srgbClr val="FF0000"/>
                </a:solidFill>
                <a:latin typeface="Times New Roman" panose="02020603050405020304" pitchFamily="18" charset="0"/>
                <a:ea typeface="黑体" panose="02010609060101010101" pitchFamily="49" charset="-122"/>
              </a:rPr>
              <a:t>灵活性很好。可以很容易地改变各台外围设备的优先级</a:t>
            </a:r>
            <a:r>
              <a:rPr lang="zh-CN" altLang="en-US" sz="2400" b="0" dirty="0">
                <a:solidFill>
                  <a:srgbClr val="FF0000"/>
                </a:solidFill>
                <a:latin typeface="Times New Roman" panose="02020603050405020304" pitchFamily="18" charset="0"/>
                <a:ea typeface="宋体" panose="02010600030101010101" pitchFamily="2" charset="-122"/>
              </a:rPr>
              <a:t>。</a:t>
            </a:r>
            <a:endParaRPr lang="zh-CN" altLang="en-US" sz="2400" b="0" dirty="0">
              <a:solidFill>
                <a:srgbClr val="FF0000"/>
              </a:solidFill>
              <a:latin typeface="Times New Roman" panose="02020603050405020304" pitchFamily="18" charset="0"/>
              <a:ea typeface="宋体" panose="02010600030101010101" pitchFamily="2" charset="-122"/>
            </a:endParaRPr>
          </a:p>
          <a:p>
            <a:pPr marL="0" lvl="0" indent="269875">
              <a:spcBef>
                <a:spcPct val="0"/>
              </a:spcBef>
              <a:buClrTx/>
              <a:buFontTx/>
              <a:buNone/>
            </a:pPr>
            <a:r>
              <a:rPr lang="en-US" altLang="zh-CN" b="0" dirty="0">
                <a:latin typeface="Times New Roman" panose="02020603050405020304" pitchFamily="18" charset="0"/>
                <a:ea typeface="黑体" panose="02010609060101010101" pitchFamily="49" charset="-122"/>
              </a:rPr>
              <a:t>Polling</a:t>
            </a:r>
            <a:r>
              <a:rPr lang="zh-CN" altLang="en-US" b="0" dirty="0">
                <a:latin typeface="Times New Roman" panose="02020603050405020304" pitchFamily="18" charset="0"/>
                <a:ea typeface="黑体" panose="02010609060101010101" pitchFamily="49" charset="-122"/>
              </a:rPr>
              <a:t>方式的缺点：</a:t>
            </a:r>
            <a:endParaRPr lang="zh-CN" altLang="en-US" b="0" dirty="0">
              <a:latin typeface="Times New Roman" panose="02020603050405020304" pitchFamily="18" charset="0"/>
              <a:ea typeface="黑体" panose="02010609060101010101" pitchFamily="49" charset="-122"/>
            </a:endParaRPr>
          </a:p>
          <a:p>
            <a:pPr marL="0" lvl="0" indent="269875">
              <a:spcBef>
                <a:spcPct val="0"/>
              </a:spcBef>
              <a:buClrTx/>
              <a:buFontTx/>
              <a:buNone/>
            </a:pPr>
            <a:r>
              <a:rPr lang="zh-CN" altLang="en-US" sz="2000" b="0" dirty="0">
                <a:solidFill>
                  <a:srgbClr val="FF0000"/>
                </a:solidFill>
                <a:latin typeface="Times New Roman" panose="02020603050405020304" pitchFamily="18" charset="0"/>
                <a:ea typeface="黑体" panose="02010609060101010101" pitchFamily="49" charset="-122"/>
              </a:rPr>
              <a:t>    实现处理机与外围设备并行工作困难</a:t>
            </a:r>
            <a:r>
              <a:rPr lang="zh-CN" altLang="en-US" sz="2400" b="0" dirty="0">
                <a:solidFill>
                  <a:srgbClr val="FF0000"/>
                </a:solidFill>
                <a:latin typeface="Times New Roman" panose="02020603050405020304" pitchFamily="18" charset="0"/>
                <a:ea typeface="宋体" panose="02010600030101010101" pitchFamily="2" charset="-122"/>
              </a:rPr>
              <a:t>。</a:t>
            </a:r>
            <a:endParaRPr lang="zh-CN" altLang="en-US" sz="2400" b="0" dirty="0">
              <a:solidFill>
                <a:srgbClr val="FF0000"/>
              </a:solidFill>
              <a:latin typeface="Times New Roman" panose="02020603050405020304" pitchFamily="18" charset="0"/>
              <a:ea typeface="宋体" panose="02010600030101010101" pitchFamily="2" charset="-122"/>
            </a:endParaRPr>
          </a:p>
        </p:txBody>
      </p:sp>
      <p:sp>
        <p:nvSpPr>
          <p:cNvPr id="124933" name="Rectangle 4"/>
          <p:cNvSpPr>
            <a:spLocks noGrp="1"/>
          </p:cNvSpPr>
          <p:nvPr>
            <p:ph type="title"/>
          </p:nvPr>
        </p:nvSpPr>
        <p:spPr>
          <a:xfrm>
            <a:off x="558800" y="230188"/>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5955" name="Rectangle 2"/>
          <p:cNvSpPr>
            <a:spLocks noGrp="1"/>
          </p:cNvSpPr>
          <p:nvPr>
            <p:ph idx="1" hasCustomPrompt="1"/>
          </p:nvPr>
        </p:nvSpPr>
        <p:spPr>
          <a:xfrm>
            <a:off x="685800" y="1196975"/>
            <a:ext cx="7772400" cy="4752975"/>
          </a:xfrm>
        </p:spPr>
        <p:txBody>
          <a:bodyPr vert="horz" wrap="square" lIns="91440" tIns="45720" rIns="91440" bIns="45720" anchor="t" anchorCtr="0"/>
          <a:lstStyle/>
          <a:p>
            <a:pPr eaLnBrk="1" hangingPunct="1">
              <a:buNone/>
            </a:pPr>
            <a:r>
              <a:rPr lang="en-US" altLang="zh-CN" b="0" dirty="0">
                <a:latin typeface="华文隶书" panose="02010800040101010101" pitchFamily="2" charset="-122"/>
                <a:ea typeface="华文隶书" panose="02010800040101010101" pitchFamily="2" charset="-122"/>
              </a:rPr>
              <a:t>2</a:t>
            </a:r>
            <a:r>
              <a:rPr lang="zh-CN" altLang="en-US" b="0" dirty="0">
                <a:latin typeface="华文隶书" panose="02010800040101010101" pitchFamily="2" charset="-122"/>
                <a:ea typeface="华文隶书" panose="02010800040101010101" pitchFamily="2" charset="-122"/>
              </a:rPr>
              <a:t>、中断输入输出方式 </a:t>
            </a:r>
            <a:r>
              <a:rPr lang="en-US" altLang="zh-CN" b="0" dirty="0">
                <a:latin typeface="华文隶书" panose="02010800040101010101" pitchFamily="2" charset="-122"/>
                <a:ea typeface="华文隶书" panose="02010800040101010101" pitchFamily="2" charset="-122"/>
              </a:rPr>
              <a:t>(</a:t>
            </a:r>
            <a:r>
              <a:rPr lang="en-US" altLang="zh-CN" b="0" dirty="0">
                <a:latin typeface="Arial" panose="020B0604020202020204" pitchFamily="34" charset="0"/>
                <a:ea typeface="华文隶书" panose="02010800040101010101" pitchFamily="2" charset="-122"/>
              </a:rPr>
              <a:t>Interrupts</a:t>
            </a:r>
            <a:r>
              <a:rPr lang="en-US" altLang="zh-CN" b="0" dirty="0">
                <a:latin typeface="华文隶书" panose="02010800040101010101" pitchFamily="2" charset="-122"/>
                <a:ea typeface="华文隶书" panose="02010800040101010101" pitchFamily="2" charset="-122"/>
              </a:rPr>
              <a:t>)</a:t>
            </a:r>
            <a:endParaRPr lang="en-US" altLang="zh-CN" b="0" dirty="0">
              <a:latin typeface="华文隶书" panose="02010800040101010101" pitchFamily="2" charset="-122"/>
              <a:ea typeface="华文隶书" panose="02010800040101010101" pitchFamily="2" charset="-122"/>
            </a:endParaRPr>
          </a:p>
          <a:p>
            <a:pPr eaLnBrk="1" hangingPunct="1">
              <a:buNone/>
            </a:pPr>
            <a:r>
              <a:rPr lang="zh-CN" altLang="en-US" sz="2400" dirty="0">
                <a:latin typeface="黑体" panose="02010609060101010101" pitchFamily="49" charset="-122"/>
                <a:ea typeface="黑体" panose="02010609060101010101" pitchFamily="49" charset="-122"/>
              </a:rPr>
              <a:t>   中断输入输出方式的特点是：</a:t>
            </a:r>
            <a:endParaRPr lang="zh-CN" altLang="en-US" sz="24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能够处理例外事件。例如，电源掉电、非法指令、地址越界、数据溢出、数据校验错、页面失效等。</a:t>
            </a:r>
            <a:endParaRPr lang="zh-CN" altLang="en-US"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数据的输入和输出都要经过</a:t>
            </a:r>
            <a:r>
              <a:rPr lang="en-US" altLang="zh-CN" sz="2000" dirty="0">
                <a:latin typeface="黑体" panose="02010609060101010101" pitchFamily="49" charset="-122"/>
                <a:ea typeface="黑体" panose="02010609060101010101" pitchFamily="49" charset="-122"/>
              </a:rPr>
              <a:t>CPU</a:t>
            </a:r>
            <a:r>
              <a:rPr lang="zh-CN" altLang="en-US"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灵活性好。</a:t>
            </a:r>
            <a:endParaRPr lang="zh-CN" altLang="en-US" sz="2000" dirty="0">
              <a:latin typeface="黑体" panose="02010609060101010101" pitchFamily="49" charset="-122"/>
              <a:ea typeface="黑体" panose="02010609060101010101" pitchFamily="49" charset="-122"/>
            </a:endParaRPr>
          </a:p>
          <a:p>
            <a:pPr lvl="1" eaLnBrk="1" hangingPunct="1"/>
            <a:r>
              <a:rPr lang="zh-CN" altLang="en-US" sz="2000" dirty="0">
                <a:latin typeface="黑体" panose="02010609060101010101" pitchFamily="49" charset="-122"/>
                <a:ea typeface="黑体" panose="02010609060101010101" pitchFamily="49" charset="-122"/>
              </a:rPr>
              <a:t>用于连接低速外围设备。</a:t>
            </a:r>
            <a:endParaRPr lang="zh-CN" altLang="en-US" sz="2000" dirty="0">
              <a:latin typeface="黑体" panose="02010609060101010101" pitchFamily="49" charset="-122"/>
              <a:ea typeface="黑体" panose="02010609060101010101" pitchFamily="49" charset="-122"/>
            </a:endParaRPr>
          </a:p>
          <a:p>
            <a:pPr eaLnBrk="1" hangingPunct="1">
              <a:lnSpc>
                <a:spcPct val="115000"/>
              </a:lnSpc>
              <a:buNone/>
            </a:pPr>
            <a:r>
              <a:rPr lang="zh-CN" altLang="en-US" sz="2400" dirty="0"/>
              <a:t>     </a:t>
            </a:r>
            <a:r>
              <a:rPr lang="zh-CN" altLang="en-US" sz="2000" dirty="0">
                <a:solidFill>
                  <a:srgbClr val="FF0000"/>
                </a:solidFill>
                <a:ea typeface="黑体" panose="02010609060101010101" pitchFamily="49" charset="-122"/>
              </a:rPr>
              <a:t>在现代计算机系统中，中断输入输出方式的作用已经远远超出了为外围设备服务的范畴，成为现代计算机系统中非常重要的一个组成部分。</a:t>
            </a:r>
            <a:endParaRPr lang="zh-CN" altLang="en-US" sz="2000" dirty="0">
              <a:solidFill>
                <a:srgbClr val="FF0000"/>
              </a:solidFill>
              <a:ea typeface="黑体" panose="02010609060101010101" pitchFamily="49" charset="-122"/>
            </a:endParaRPr>
          </a:p>
        </p:txBody>
      </p:sp>
      <p:sp>
        <p:nvSpPr>
          <p:cNvPr id="125956" name="Rectangle 3"/>
          <p:cNvSpPr>
            <a:spLocks noGrp="1"/>
          </p:cNvSpPr>
          <p:nvPr>
            <p:ph type="title"/>
          </p:nvPr>
        </p:nvSpPr>
        <p:spPr>
          <a:xfrm>
            <a:off x="590550" y="292100"/>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页脚占位符 5"/>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26979" name="Picture 2"/>
          <p:cNvPicPr>
            <a:picLocks noGrp="1" noChangeAspect="1"/>
          </p:cNvPicPr>
          <p:nvPr>
            <p:ph sz="half" idx="1" hasCustomPrompt="1"/>
          </p:nvPr>
        </p:nvPicPr>
        <p:blipFill>
          <a:blip r:embed="rId1"/>
          <a:srcRect/>
          <a:stretch>
            <a:fillRect/>
          </a:stretch>
        </p:blipFill>
        <p:spPr>
          <a:xfrm>
            <a:off x="552450" y="1841500"/>
            <a:ext cx="3276600" cy="2735263"/>
          </a:xfrm>
        </p:spPr>
      </p:pic>
      <p:pic>
        <p:nvPicPr>
          <p:cNvPr id="126980" name="Picture 3"/>
          <p:cNvPicPr>
            <a:picLocks noGrp="1" noChangeAspect="1"/>
          </p:cNvPicPr>
          <p:nvPr>
            <p:ph sz="half" idx="2" hasCustomPrompt="1"/>
          </p:nvPr>
        </p:nvPicPr>
        <p:blipFill>
          <a:blip r:embed="rId2"/>
          <a:srcRect/>
          <a:stretch>
            <a:fillRect/>
          </a:stretch>
        </p:blipFill>
        <p:spPr>
          <a:xfrm>
            <a:off x="4140200" y="1844675"/>
            <a:ext cx="4752975" cy="3744913"/>
          </a:xfrm>
        </p:spPr>
      </p:pic>
      <p:sp>
        <p:nvSpPr>
          <p:cNvPr id="126981" name="Text Box 4"/>
          <p:cNvSpPr txBox="1"/>
          <p:nvPr/>
        </p:nvSpPr>
        <p:spPr>
          <a:xfrm>
            <a:off x="6516688" y="5713413"/>
            <a:ext cx="946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000" b="0" dirty="0">
                <a:latin typeface="Arial" panose="020B0604020202020204" pitchFamily="34" charset="0"/>
                <a:ea typeface="黑体" panose="02010609060101010101" pitchFamily="49" charset="-122"/>
              </a:rPr>
              <a:t>存储器</a:t>
            </a:r>
            <a:endParaRPr lang="zh-CN" altLang="en-US" sz="2000" b="0" dirty="0">
              <a:latin typeface="Arial" panose="020B0604020202020204" pitchFamily="34" charset="0"/>
              <a:ea typeface="黑体" panose="02010609060101010101" pitchFamily="49" charset="-122"/>
            </a:endParaRPr>
          </a:p>
        </p:txBody>
      </p:sp>
      <p:sp>
        <p:nvSpPr>
          <p:cNvPr id="126982" name="Rectangle 5"/>
          <p:cNvSpPr>
            <a:spLocks noGrp="1"/>
          </p:cNvSpPr>
          <p:nvPr>
            <p:ph type="title"/>
          </p:nvPr>
        </p:nvSpPr>
        <p:spPr>
          <a:xfrm>
            <a:off x="590550" y="292100"/>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8003" name="Rectangle 2"/>
          <p:cNvSpPr>
            <a:spLocks noGrp="1"/>
          </p:cNvSpPr>
          <p:nvPr>
            <p:ph idx="1" hasCustomPrompt="1"/>
          </p:nvPr>
        </p:nvSpPr>
        <p:spPr>
          <a:xfrm>
            <a:off x="469900" y="1290638"/>
            <a:ext cx="8229600" cy="4684712"/>
          </a:xfrm>
        </p:spPr>
        <p:txBody>
          <a:bodyPr vert="horz" wrap="square" lIns="91440" tIns="45720" rIns="91440" bIns="45720" anchor="t" anchorCtr="0"/>
          <a:lstStyle/>
          <a:p>
            <a:pPr eaLnBrk="1" hangingPunct="1">
              <a:buNone/>
            </a:pPr>
            <a:r>
              <a:rPr lang="en-US" altLang="zh-CN" sz="3200" b="0" dirty="0">
                <a:latin typeface="黑体" panose="02010609060101010101" pitchFamily="49" charset="-122"/>
                <a:ea typeface="黑体" panose="02010609060101010101" pitchFamily="49" charset="-122"/>
              </a:rPr>
              <a:t>3</a:t>
            </a:r>
            <a:r>
              <a:rPr lang="zh-CN" altLang="en-US" sz="3200" b="0" dirty="0">
                <a:latin typeface="黑体" panose="02010609060101010101" pitchFamily="49" charset="-122"/>
                <a:ea typeface="黑体" panose="02010609060101010101" pitchFamily="49" charset="-122"/>
              </a:rPr>
              <a:t>、直接存储器访问方式（</a:t>
            </a:r>
            <a:r>
              <a:rPr lang="en-US" altLang="zh-CN" sz="3200" b="0" dirty="0">
                <a:latin typeface="黑体" panose="02010609060101010101" pitchFamily="49" charset="-122"/>
                <a:ea typeface="黑体" panose="02010609060101010101" pitchFamily="49" charset="-122"/>
              </a:rPr>
              <a:t>DMA</a:t>
            </a:r>
            <a:r>
              <a:rPr lang="zh-CN" altLang="en-US" sz="3200" b="0" dirty="0">
                <a:latin typeface="黑体" panose="02010609060101010101" pitchFamily="49" charset="-122"/>
                <a:ea typeface="黑体" panose="02010609060101010101" pitchFamily="49" charset="-122"/>
              </a:rPr>
              <a:t>）</a:t>
            </a:r>
            <a:endParaRPr lang="zh-CN" altLang="en-US" sz="3200" b="0" dirty="0">
              <a:latin typeface="黑体" panose="02010609060101010101" pitchFamily="49" charset="-122"/>
              <a:ea typeface="黑体" panose="02010609060101010101" pitchFamily="49" charset="-122"/>
            </a:endParaRPr>
          </a:p>
          <a:p>
            <a:pPr eaLnBrk="1" hangingPunct="1">
              <a:lnSpc>
                <a:spcPct val="130000"/>
              </a:lnSpc>
              <a:spcBef>
                <a:spcPct val="50000"/>
              </a:spcBef>
              <a:buNone/>
            </a:pPr>
            <a:r>
              <a:rPr lang="zh-CN" altLang="en-US" sz="2400" dirty="0">
                <a:latin typeface="黑体" panose="02010609060101010101" pitchFamily="49" charset="-122"/>
                <a:ea typeface="黑体" panose="02010609060101010101" pitchFamily="49" charset="-122"/>
              </a:rPr>
              <a:t>  直接存储器服务方式又称为</a:t>
            </a:r>
            <a:r>
              <a:rPr lang="en-US" altLang="zh-CN" sz="2400" dirty="0">
                <a:latin typeface="黑体" panose="02010609060101010101" pitchFamily="49" charset="-122"/>
                <a:ea typeface="黑体" panose="02010609060101010101" pitchFamily="49" charset="-122"/>
              </a:rPr>
              <a:t>DMA</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Direct Memory Access</a:t>
            </a:r>
            <a:r>
              <a:rPr lang="zh-CN" altLang="en-US" sz="2400" dirty="0">
                <a:latin typeface="黑体" panose="02010609060101010101" pitchFamily="49" charset="-122"/>
                <a:ea typeface="黑体" panose="02010609060101010101" pitchFamily="49" charset="-122"/>
              </a:rPr>
              <a:t>）方式，这种输入输出方式主要用来连接高速外围设备。例如，磁盘存储器，磁带存储器等。 </a:t>
            </a:r>
            <a:endParaRPr lang="zh-CN" altLang="en-US" sz="2400" dirty="0">
              <a:latin typeface="黑体" panose="02010609060101010101" pitchFamily="49" charset="-122"/>
              <a:ea typeface="黑体" panose="02010609060101010101" pitchFamily="49" charset="-122"/>
            </a:endParaRPr>
          </a:p>
        </p:txBody>
      </p:sp>
      <p:sp>
        <p:nvSpPr>
          <p:cNvPr id="128004" name="Rectangle 3"/>
          <p:cNvSpPr>
            <a:spLocks noGrp="1"/>
          </p:cNvSpPr>
          <p:nvPr>
            <p:ph type="title"/>
          </p:nvPr>
        </p:nvSpPr>
        <p:spPr>
          <a:xfrm>
            <a:off x="446088" y="295275"/>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9027" name="Rectangle 2"/>
          <p:cNvSpPr>
            <a:spLocks noGrp="1"/>
          </p:cNvSpPr>
          <p:nvPr>
            <p:ph idx="1" hasCustomPrompt="1"/>
          </p:nvPr>
        </p:nvSpPr>
        <p:spPr>
          <a:xfrm>
            <a:off x="611188" y="1125538"/>
            <a:ext cx="7772400" cy="5183187"/>
          </a:xfrm>
        </p:spPr>
        <p:txBody>
          <a:bodyPr vert="horz" wrap="square" lIns="91440" tIns="45720" rIns="91440" bIns="45720" anchor="t" anchorCtr="0"/>
          <a:lstStyle/>
          <a:p>
            <a:pPr eaLnBrk="1" hangingPunct="1">
              <a:lnSpc>
                <a:spcPct val="90000"/>
              </a:lnSpc>
              <a:buNone/>
            </a:pPr>
            <a:r>
              <a:rPr lang="en-US" altLang="zh-CN" sz="3200" dirty="0">
                <a:latin typeface="华文新魏" panose="02010800040101010101" pitchFamily="2" charset="-122"/>
                <a:ea typeface="华文新魏" panose="02010800040101010101" pitchFamily="2" charset="-122"/>
              </a:rPr>
              <a:t>DMA</a:t>
            </a:r>
            <a:r>
              <a:rPr lang="zh-CN" altLang="en-US" sz="3200" dirty="0">
                <a:latin typeface="华文新魏" panose="02010800040101010101" pitchFamily="2" charset="-122"/>
                <a:ea typeface="华文新魏" panose="02010800040101010101" pitchFamily="2" charset="-122"/>
              </a:rPr>
              <a:t>方式具有如下特点：</a:t>
            </a:r>
            <a:endParaRPr lang="zh-CN" altLang="en-US" sz="3200" dirty="0">
              <a:latin typeface="华文新魏" panose="02010800040101010101" pitchFamily="2" charset="-122"/>
              <a:ea typeface="华文新魏" panose="02010800040101010101" pitchFamily="2" charset="-122"/>
            </a:endParaRPr>
          </a:p>
          <a:p>
            <a:pPr lvl="1" eaLnBrk="1" hangingPunct="1">
              <a:lnSpc>
                <a:spcPct val="110000"/>
              </a:lnSpc>
              <a:spcBef>
                <a:spcPct val="10000"/>
              </a:spcBef>
            </a:pPr>
            <a:r>
              <a:rPr lang="zh-CN" altLang="en-US" sz="2000" dirty="0">
                <a:latin typeface="黑体" panose="02010609060101010101" pitchFamily="49" charset="-122"/>
                <a:ea typeface="黑体" panose="02010609060101010101" pitchFamily="49" charset="-122"/>
              </a:rPr>
              <a:t>外围设备访问请求</a:t>
            </a:r>
            <a:r>
              <a:rPr lang="zh-CN" altLang="en-US" sz="2000" dirty="0">
                <a:solidFill>
                  <a:srgbClr val="FF0000"/>
                </a:solidFill>
                <a:latin typeface="黑体" panose="02010609060101010101" pitchFamily="49" charset="-122"/>
                <a:ea typeface="黑体" panose="02010609060101010101" pitchFamily="49" charset="-122"/>
              </a:rPr>
              <a:t>直接发往主存储器</a:t>
            </a:r>
            <a:r>
              <a:rPr lang="zh-CN" altLang="en-US"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lvl="1" eaLnBrk="1" hangingPunct="1">
              <a:lnSpc>
                <a:spcPct val="110000"/>
              </a:lnSpc>
              <a:spcBef>
                <a:spcPct val="10000"/>
              </a:spcBef>
            </a:pPr>
            <a:r>
              <a:rPr lang="zh-CN" altLang="en-US" sz="2000" dirty="0">
                <a:latin typeface="黑体" panose="02010609060101010101" pitchFamily="49" charset="-122"/>
                <a:ea typeface="黑体" panose="02010609060101010101" pitchFamily="49" charset="-122"/>
              </a:rPr>
              <a:t>不需要</a:t>
            </a:r>
            <a:r>
              <a:rPr lang="en-US" altLang="zh-CN" sz="2000" dirty="0">
                <a:latin typeface="黑体" panose="02010609060101010101" pitchFamily="49" charset="-122"/>
                <a:ea typeface="黑体" panose="02010609060101010101" pitchFamily="49" charset="-122"/>
              </a:rPr>
              <a:t>CPU</a:t>
            </a:r>
            <a:r>
              <a:rPr lang="zh-CN" altLang="en-US" sz="2000" dirty="0">
                <a:latin typeface="黑体" panose="02010609060101010101" pitchFamily="49" charset="-122"/>
                <a:ea typeface="黑体" panose="02010609060101010101" pitchFamily="49" charset="-122"/>
              </a:rPr>
              <a:t>做保存现场和恢复现场等工作。</a:t>
            </a:r>
            <a:endParaRPr lang="zh-CN" altLang="en-US" sz="2000" dirty="0">
              <a:latin typeface="黑体" panose="02010609060101010101" pitchFamily="49" charset="-122"/>
              <a:ea typeface="黑体" panose="02010609060101010101" pitchFamily="49" charset="-122"/>
            </a:endParaRPr>
          </a:p>
          <a:p>
            <a:pPr lvl="1" eaLnBrk="1" hangingPunct="1">
              <a:lnSpc>
                <a:spcPct val="110000"/>
              </a:lnSpc>
              <a:spcBef>
                <a:spcPct val="10000"/>
              </a:spcBef>
            </a:pPr>
            <a:r>
              <a:rPr lang="zh-CN" altLang="en-US" sz="2000" dirty="0">
                <a:latin typeface="黑体" panose="02010609060101010101" pitchFamily="49" charset="-122"/>
                <a:ea typeface="黑体" panose="02010609060101010101" pitchFamily="49" charset="-122"/>
              </a:rPr>
              <a:t>在</a:t>
            </a:r>
            <a:r>
              <a:rPr lang="en-US" altLang="zh-CN" sz="2000" dirty="0">
                <a:latin typeface="黑体" panose="02010609060101010101" pitchFamily="49" charset="-122"/>
                <a:ea typeface="黑体" panose="02010609060101010101" pitchFamily="49" charset="-122"/>
              </a:rPr>
              <a:t>DMA</a:t>
            </a:r>
            <a:r>
              <a:rPr lang="zh-CN" altLang="en-US" sz="2000" dirty="0">
                <a:latin typeface="黑体" panose="02010609060101010101" pitchFamily="49" charset="-122"/>
                <a:ea typeface="黑体" panose="02010609060101010101" pitchFamily="49" charset="-122"/>
              </a:rPr>
              <a:t>控制器中，需要设置数据寄存器、设备状态或控制寄存器、主存地址寄存器、设备地址寄存器和数据交换个数计数器。</a:t>
            </a:r>
            <a:endParaRPr lang="zh-CN" altLang="en-US" sz="2000" dirty="0">
              <a:latin typeface="黑体" panose="02010609060101010101" pitchFamily="49" charset="-122"/>
              <a:ea typeface="黑体" panose="02010609060101010101" pitchFamily="49" charset="-122"/>
            </a:endParaRPr>
          </a:p>
          <a:p>
            <a:pPr lvl="1" eaLnBrk="1" hangingPunct="1">
              <a:lnSpc>
                <a:spcPct val="110000"/>
              </a:lnSpc>
              <a:spcBef>
                <a:spcPct val="10000"/>
              </a:spcBef>
            </a:pPr>
            <a:r>
              <a:rPr lang="zh-CN" altLang="en-US" sz="2000" dirty="0">
                <a:solidFill>
                  <a:srgbClr val="FF0000"/>
                </a:solidFill>
                <a:latin typeface="黑体" panose="02010609060101010101" pitchFamily="49" charset="-122"/>
                <a:ea typeface="黑体" panose="02010609060101010101" pitchFamily="49" charset="-122"/>
              </a:rPr>
              <a:t>在</a:t>
            </a:r>
            <a:r>
              <a:rPr lang="en-US" altLang="zh-CN" sz="2000" dirty="0">
                <a:solidFill>
                  <a:srgbClr val="FF0000"/>
                </a:solidFill>
                <a:latin typeface="黑体" panose="02010609060101010101" pitchFamily="49" charset="-122"/>
                <a:ea typeface="黑体" panose="02010609060101010101" pitchFamily="49" charset="-122"/>
              </a:rPr>
              <a:t>DMA</a:t>
            </a:r>
            <a:r>
              <a:rPr lang="zh-CN" altLang="en-US" sz="2000" dirty="0">
                <a:solidFill>
                  <a:srgbClr val="FF0000"/>
                </a:solidFill>
                <a:latin typeface="黑体" panose="02010609060101010101" pitchFamily="49" charset="-122"/>
                <a:ea typeface="黑体" panose="02010609060101010101" pitchFamily="49" charset="-122"/>
              </a:rPr>
              <a:t>方式开始和结束时，需要处理机进行管理（</a:t>
            </a:r>
            <a:r>
              <a:rPr lang="en-US" altLang="zh-CN" sz="2000" dirty="0">
                <a:solidFill>
                  <a:srgbClr val="FF0000"/>
                </a:solidFill>
                <a:latin typeface="黑体" panose="02010609060101010101" pitchFamily="49" charset="-122"/>
                <a:ea typeface="黑体" panose="02010609060101010101" pitchFamily="49" charset="-122"/>
              </a:rPr>
              <a:t>CPU</a:t>
            </a:r>
            <a:r>
              <a:rPr lang="zh-CN" altLang="en-US" sz="2000" dirty="0">
                <a:solidFill>
                  <a:srgbClr val="FF0000"/>
                </a:solidFill>
                <a:latin typeface="黑体" panose="02010609060101010101" pitchFamily="49" charset="-122"/>
                <a:ea typeface="黑体" panose="02010609060101010101" pitchFamily="49" charset="-122"/>
              </a:rPr>
              <a:t>需要工作）</a:t>
            </a:r>
            <a:r>
              <a:rPr lang="zh-CN" altLang="en-US" sz="2000" dirty="0">
                <a:latin typeface="黑体" panose="02010609060101010101" pitchFamily="49" charset="-122"/>
                <a:ea typeface="黑体" panose="02010609060101010101" pitchFamily="49" charset="-122"/>
              </a:rPr>
              <a:t>。在</a:t>
            </a:r>
            <a:r>
              <a:rPr lang="en-US" altLang="zh-CN" sz="2000" dirty="0">
                <a:latin typeface="黑体" panose="02010609060101010101" pitchFamily="49" charset="-122"/>
                <a:ea typeface="黑体" panose="02010609060101010101" pitchFamily="49" charset="-122"/>
              </a:rPr>
              <a:t>DMA</a:t>
            </a:r>
            <a:r>
              <a:rPr lang="zh-CN" altLang="en-US" sz="2000" dirty="0">
                <a:latin typeface="黑体" panose="02010609060101010101" pitchFamily="49" charset="-122"/>
                <a:ea typeface="黑体" panose="02010609060101010101" pitchFamily="49" charset="-122"/>
              </a:rPr>
              <a:t>方式开始之前对</a:t>
            </a:r>
            <a:r>
              <a:rPr lang="en-US" altLang="zh-CN" sz="2000" dirty="0">
                <a:latin typeface="黑体" panose="02010609060101010101" pitchFamily="49" charset="-122"/>
                <a:ea typeface="黑体" panose="02010609060101010101" pitchFamily="49" charset="-122"/>
              </a:rPr>
              <a:t>DMA</a:t>
            </a:r>
            <a:r>
              <a:rPr lang="zh-CN" altLang="en-US" sz="2000" dirty="0">
                <a:latin typeface="黑体" panose="02010609060101010101" pitchFamily="49" charset="-122"/>
                <a:ea typeface="黑体" panose="02010609060101010101" pitchFamily="49" charset="-122"/>
              </a:rPr>
              <a:t>控制器进行初始化。传送主存缓冲区首地址、设备地址、数据块的长度等，并启动设备开始工作；在</a:t>
            </a:r>
            <a:r>
              <a:rPr lang="en-US" altLang="zh-CN" sz="2000" dirty="0">
                <a:latin typeface="黑体" panose="02010609060101010101" pitchFamily="49" charset="-122"/>
                <a:ea typeface="黑体" panose="02010609060101010101" pitchFamily="49" charset="-122"/>
              </a:rPr>
              <a:t>DMA</a:t>
            </a:r>
            <a:r>
              <a:rPr lang="zh-CN" altLang="en-US" sz="2000" dirty="0">
                <a:latin typeface="黑体" panose="02010609060101010101" pitchFamily="49" charset="-122"/>
                <a:ea typeface="黑体" panose="02010609060101010101" pitchFamily="49" charset="-122"/>
              </a:rPr>
              <a:t>方式结束之后，向</a:t>
            </a:r>
            <a:r>
              <a:rPr lang="en-US" altLang="zh-CN" sz="2000" dirty="0">
                <a:latin typeface="黑体" panose="02010609060101010101" pitchFamily="49" charset="-122"/>
                <a:ea typeface="黑体" panose="02010609060101010101" pitchFamily="49" charset="-122"/>
              </a:rPr>
              <a:t>CPU</a:t>
            </a:r>
            <a:r>
              <a:rPr lang="zh-CN" altLang="en-US" sz="2000" dirty="0">
                <a:latin typeface="黑体" panose="02010609060101010101" pitchFamily="49" charset="-122"/>
                <a:ea typeface="黑体" panose="02010609060101010101" pitchFamily="49" charset="-122"/>
              </a:rPr>
              <a:t>申请中断，对数据缓冲区进行后处理。</a:t>
            </a:r>
            <a:endParaRPr lang="zh-CN" altLang="en-US" sz="2000" dirty="0">
              <a:latin typeface="黑体" panose="02010609060101010101" pitchFamily="49" charset="-122"/>
              <a:ea typeface="黑体" panose="02010609060101010101" pitchFamily="49" charset="-122"/>
            </a:endParaRPr>
          </a:p>
          <a:p>
            <a:pPr lvl="1" eaLnBrk="1" hangingPunct="1">
              <a:lnSpc>
                <a:spcPct val="110000"/>
              </a:lnSpc>
              <a:spcBef>
                <a:spcPct val="10000"/>
              </a:spcBef>
            </a:pPr>
            <a:r>
              <a:rPr lang="zh-CN" altLang="en-US" sz="2000" dirty="0">
                <a:solidFill>
                  <a:srgbClr val="FF0000"/>
                </a:solidFill>
                <a:latin typeface="黑体" panose="02010609060101010101" pitchFamily="49" charset="-122"/>
                <a:ea typeface="黑体" panose="02010609060101010101" pitchFamily="49" charset="-122"/>
              </a:rPr>
              <a:t>在</a:t>
            </a:r>
            <a:r>
              <a:rPr lang="en-US" altLang="zh-CN" sz="2000" dirty="0">
                <a:solidFill>
                  <a:srgbClr val="FF0000"/>
                </a:solidFill>
                <a:latin typeface="黑体" panose="02010609060101010101" pitchFamily="49" charset="-122"/>
                <a:ea typeface="黑体" panose="02010609060101010101" pitchFamily="49" charset="-122"/>
              </a:rPr>
              <a:t>DMA</a:t>
            </a:r>
            <a:r>
              <a:rPr lang="zh-CN" altLang="en-US" sz="2000" dirty="0">
                <a:solidFill>
                  <a:srgbClr val="FF0000"/>
                </a:solidFill>
                <a:latin typeface="黑体" panose="02010609060101010101" pitchFamily="49" charset="-122"/>
                <a:ea typeface="黑体" panose="02010609060101010101" pitchFamily="49" charset="-122"/>
              </a:rPr>
              <a:t>方式中，数据的传送过程不需要</a:t>
            </a:r>
            <a:r>
              <a:rPr lang="en-US" altLang="zh-CN" sz="2000" dirty="0">
                <a:solidFill>
                  <a:srgbClr val="FF0000"/>
                </a:solidFill>
                <a:latin typeface="黑体" panose="02010609060101010101" pitchFamily="49" charset="-122"/>
                <a:ea typeface="黑体" panose="02010609060101010101" pitchFamily="49" charset="-122"/>
              </a:rPr>
              <a:t>CPU</a:t>
            </a:r>
            <a:r>
              <a:rPr lang="zh-CN" altLang="en-US" sz="2000" dirty="0">
                <a:solidFill>
                  <a:srgbClr val="FF0000"/>
                </a:solidFill>
                <a:latin typeface="黑体" panose="02010609060101010101" pitchFamily="49" charset="-122"/>
                <a:ea typeface="黑体" panose="02010609060101010101" pitchFamily="49" charset="-122"/>
              </a:rPr>
              <a:t>的干预。</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29028" name="Rectangle 3"/>
          <p:cNvSpPr>
            <a:spLocks noGrp="1"/>
          </p:cNvSpPr>
          <p:nvPr>
            <p:ph type="title"/>
          </p:nvPr>
        </p:nvSpPr>
        <p:spPr>
          <a:xfrm>
            <a:off x="590550" y="244475"/>
            <a:ext cx="7848600" cy="327025"/>
          </a:xfrm>
        </p:spPr>
        <p:txBody>
          <a:bodyPr vert="horz" wrap="square" lIns="91440" tIns="45720" rIns="91440" bIns="45720" anchor="ctr" anchorCtr="0"/>
          <a:lstStyle/>
          <a:p>
            <a:pPr eaLnBrk="1" hangingPunct="1"/>
            <a:r>
              <a:rPr lang="en-US" altLang="zh-CN" sz="3200" dirty="0"/>
              <a:t>3.4.1 </a:t>
            </a:r>
            <a:r>
              <a:rPr lang="zh-CN" altLang="en-US" sz="3200" dirty="0"/>
              <a:t>输入</a:t>
            </a:r>
            <a:r>
              <a:rPr lang="en-US" altLang="zh-CN" sz="3200" dirty="0"/>
              <a:t>/</a:t>
            </a:r>
            <a:r>
              <a:rPr lang="zh-CN" altLang="en-US" sz="3200" dirty="0"/>
              <a:t>输出系统概述</a:t>
            </a:r>
            <a:endParaRPr lang="zh-CN" altLang="en-US" sz="32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30051" name="Text Box 4"/>
          <p:cNvSpPr txBox="1"/>
          <p:nvPr/>
        </p:nvSpPr>
        <p:spPr>
          <a:xfrm>
            <a:off x="585788" y="150813"/>
            <a:ext cx="72866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200" dirty="0">
                <a:latin typeface="Times New Roman" panose="02020603050405020304" pitchFamily="18" charset="0"/>
                <a:ea typeface="黑体" panose="02010609060101010101" pitchFamily="49" charset="-122"/>
              </a:rPr>
              <a:t>3.4.2 </a:t>
            </a:r>
            <a:r>
              <a:rPr lang="zh-CN" altLang="en-US" sz="3200" dirty="0">
                <a:latin typeface="Times New Roman" panose="02020603050405020304" pitchFamily="18" charset="0"/>
                <a:ea typeface="黑体" panose="02010609060101010101" pitchFamily="49" charset="-122"/>
              </a:rPr>
              <a:t>通道处理机的工作原理和流量设计</a:t>
            </a:r>
            <a:endParaRPr lang="zh-CN" altLang="en-US" sz="3200" dirty="0">
              <a:latin typeface="Times New Roman" panose="02020603050405020304" pitchFamily="18" charset="0"/>
              <a:ea typeface="黑体" panose="02010609060101010101" pitchFamily="49" charset="-122"/>
            </a:endParaRPr>
          </a:p>
        </p:txBody>
      </p:sp>
      <p:pic>
        <p:nvPicPr>
          <p:cNvPr id="130052" name="图片 1"/>
          <p:cNvPicPr>
            <a:picLocks noChangeAspect="1"/>
          </p:cNvPicPr>
          <p:nvPr/>
        </p:nvPicPr>
        <p:blipFill>
          <a:blip r:embed="rId1"/>
          <a:stretch>
            <a:fillRect/>
          </a:stretch>
        </p:blipFill>
        <p:spPr>
          <a:xfrm>
            <a:off x="365125" y="944563"/>
            <a:ext cx="8239125" cy="1971675"/>
          </a:xfrm>
          <a:prstGeom prst="rect">
            <a:avLst/>
          </a:prstGeom>
          <a:noFill/>
          <a:ln w="9525">
            <a:noFill/>
          </a:ln>
        </p:spPr>
      </p:pic>
      <p:pic>
        <p:nvPicPr>
          <p:cNvPr id="130053" name="图片 2"/>
          <p:cNvPicPr>
            <a:picLocks noChangeAspect="1"/>
          </p:cNvPicPr>
          <p:nvPr/>
        </p:nvPicPr>
        <p:blipFill>
          <a:blip r:embed="rId2"/>
          <a:stretch>
            <a:fillRect/>
          </a:stretch>
        </p:blipFill>
        <p:spPr>
          <a:xfrm>
            <a:off x="365125" y="2927350"/>
            <a:ext cx="2905125" cy="400050"/>
          </a:xfrm>
          <a:prstGeom prst="rect">
            <a:avLst/>
          </a:prstGeom>
          <a:noFill/>
          <a:ln w="9525">
            <a:noFill/>
          </a:ln>
        </p:spPr>
      </p:pic>
      <p:pic>
        <p:nvPicPr>
          <p:cNvPr id="130054" name="图片 3"/>
          <p:cNvPicPr>
            <a:picLocks noChangeAspect="1"/>
          </p:cNvPicPr>
          <p:nvPr/>
        </p:nvPicPr>
        <p:blipFill>
          <a:blip r:embed="rId3"/>
          <a:stretch>
            <a:fillRect/>
          </a:stretch>
        </p:blipFill>
        <p:spPr>
          <a:xfrm>
            <a:off x="585788" y="3336925"/>
            <a:ext cx="4600575" cy="2943225"/>
          </a:xfrm>
          <a:prstGeom prst="rect">
            <a:avLst/>
          </a:prstGeom>
          <a:noFill/>
          <a:ln w="9525">
            <a:noFill/>
          </a:ln>
        </p:spPr>
      </p:pic>
      <p:pic>
        <p:nvPicPr>
          <p:cNvPr id="130055" name="图片 4"/>
          <p:cNvPicPr>
            <a:picLocks noChangeAspect="1"/>
          </p:cNvPicPr>
          <p:nvPr/>
        </p:nvPicPr>
        <p:blipFill>
          <a:blip r:embed="rId4"/>
          <a:stretch>
            <a:fillRect/>
          </a:stretch>
        </p:blipFill>
        <p:spPr>
          <a:xfrm>
            <a:off x="5186363" y="3600450"/>
            <a:ext cx="2914650" cy="2876550"/>
          </a:xfrm>
          <a:prstGeom prst="rect">
            <a:avLst/>
          </a:prstGeom>
          <a:noFill/>
          <a:ln w="9525">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31075" name="Object 2"/>
          <p:cNvGraphicFramePr>
            <a:graphicFrameLocks noChangeAspect="1"/>
          </p:cNvGraphicFramePr>
          <p:nvPr/>
        </p:nvGraphicFramePr>
        <p:xfrm>
          <a:off x="152400" y="1371600"/>
          <a:ext cx="8839200" cy="4191000"/>
        </p:xfrm>
        <a:graphic>
          <a:graphicData uri="http://schemas.openxmlformats.org/presentationml/2006/ole">
            <mc:AlternateContent xmlns:mc="http://schemas.openxmlformats.org/markup-compatibility/2006">
              <mc:Choice xmlns:v="urn:schemas-microsoft-com:vml" Requires="v">
                <p:oleObj spid="_x0000_s19462" name="" r:id="rId1" imgW="6463665" imgH="2949575" progId="Visio.Drawing.11">
                  <p:embed/>
                </p:oleObj>
              </mc:Choice>
              <mc:Fallback>
                <p:oleObj name="" r:id="rId1" imgW="6463665" imgH="2949575" progId="Visio.Drawing.11">
                  <p:embed/>
                  <p:pic>
                    <p:nvPicPr>
                      <p:cNvPr id="0" name="图片 3093"/>
                      <p:cNvPicPr/>
                      <p:nvPr/>
                    </p:nvPicPr>
                    <p:blipFill>
                      <a:blip r:embed="rId2"/>
                      <a:stretch>
                        <a:fillRect/>
                      </a:stretch>
                    </p:blipFill>
                    <p:spPr>
                      <a:xfrm>
                        <a:off x="152400" y="1371600"/>
                        <a:ext cx="8839200" cy="4191000"/>
                      </a:xfrm>
                      <a:prstGeom prst="rect">
                        <a:avLst/>
                      </a:prstGeom>
                      <a:solidFill>
                        <a:schemeClr val="bg1"/>
                      </a:solidFill>
                      <a:ln w="38100">
                        <a:noFill/>
                        <a:miter/>
                      </a:ln>
                    </p:spPr>
                  </p:pic>
                </p:oleObj>
              </mc:Fallback>
            </mc:AlternateContent>
          </a:graphicData>
        </a:graphic>
      </p:graphicFrame>
      <p:sp>
        <p:nvSpPr>
          <p:cNvPr id="131076" name="Rectangle 3"/>
          <p:cNvSpPr/>
          <p:nvPr/>
        </p:nvSpPr>
        <p:spPr>
          <a:xfrm>
            <a:off x="498475" y="195263"/>
            <a:ext cx="5541963"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通道完成一次数据传输的主要过程</a:t>
            </a:r>
            <a:endParaRPr lang="zh-CN" altLang="en-US" dirty="0">
              <a:latin typeface="Tahoma" panose="020B0604030504040204" pitchFamily="34" charset="0"/>
            </a:endParaRPr>
          </a:p>
        </p:txBody>
      </p:sp>
      <p:sp>
        <p:nvSpPr>
          <p:cNvPr id="131077" name="Text Box 4"/>
          <p:cNvSpPr txBox="1"/>
          <p:nvPr/>
        </p:nvSpPr>
        <p:spPr>
          <a:xfrm>
            <a:off x="441325" y="5588000"/>
            <a:ext cx="8397875"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0" indent="-457200" eaLnBrk="1" hangingPunct="1">
              <a:lnSpc>
                <a:spcPct val="120000"/>
              </a:lnSpc>
              <a:spcBef>
                <a:spcPct val="0"/>
              </a:spcBef>
              <a:buClr>
                <a:schemeClr val="accent2"/>
              </a:buClr>
              <a:buSzPct val="95000"/>
              <a:buNone/>
            </a:pPr>
            <a:r>
              <a:rPr lang="en-US" altLang="zh-CN" dirty="0">
                <a:latin typeface="Tahoma" panose="020B0604030504040204" pitchFamily="34" charset="0"/>
              </a:rPr>
              <a:t>1. </a:t>
            </a:r>
            <a:r>
              <a:rPr lang="zh-CN" altLang="en-US" dirty="0">
                <a:latin typeface="Tahoma" panose="020B0604030504040204" pitchFamily="34" charset="0"/>
              </a:rPr>
              <a:t>在用户程序中使用访管指令进入</a:t>
            </a:r>
            <a:r>
              <a:rPr lang="en-US" altLang="zh-CN" dirty="0">
                <a:latin typeface="Tahoma" panose="020B0604030504040204" pitchFamily="34" charset="0"/>
              </a:rPr>
              <a:t>OS</a:t>
            </a:r>
            <a:r>
              <a:rPr lang="zh-CN" altLang="en-US" dirty="0">
                <a:latin typeface="Tahoma" panose="020B0604030504040204" pitchFamily="34" charset="0"/>
              </a:rPr>
              <a:t>管理程序，由</a:t>
            </a:r>
            <a:r>
              <a:rPr lang="en-US" altLang="zh-CN" dirty="0">
                <a:latin typeface="Tahoma" panose="020B0604030504040204" pitchFamily="34" charset="0"/>
              </a:rPr>
              <a:t>OS</a:t>
            </a:r>
            <a:r>
              <a:rPr lang="zh-CN" altLang="en-US" dirty="0">
                <a:latin typeface="Tahoma" panose="020B0604030504040204" pitchFamily="34" charset="0"/>
              </a:rPr>
              <a:t>管理程序组织一个通道程序，并启动通道。</a:t>
            </a:r>
            <a:endParaRPr lang="zh-CN" altLang="en-US" sz="2400" b="0" dirty="0">
              <a:latin typeface="Tahoma" panose="020B0604030504040204" pitchFamily="34" charset="0"/>
              <a:ea typeface="宋体" panose="02010600030101010101" pitchFamily="2" charset="-122"/>
            </a:endParaRPr>
          </a:p>
        </p:txBody>
      </p:sp>
      <p:sp>
        <p:nvSpPr>
          <p:cNvPr id="449541" name="AutoShape 5"/>
          <p:cNvSpPr/>
          <p:nvPr/>
        </p:nvSpPr>
        <p:spPr>
          <a:xfrm>
            <a:off x="4459288" y="5084763"/>
            <a:ext cx="2005012" cy="658812"/>
          </a:xfrm>
          <a:prstGeom prst="wedgeRoundRectCallout">
            <a:avLst>
              <a:gd name="adj1" fmla="val -43750"/>
              <a:gd name="adj2" fmla="val 70000"/>
              <a:gd name="adj3" fmla="val 16667"/>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2400" b="0" dirty="0">
                <a:solidFill>
                  <a:srgbClr val="FF0000"/>
                </a:solidFill>
              </a:rPr>
              <a:t>目态指令</a:t>
            </a:r>
            <a:endParaRPr lang="zh-CN" altLang="en-US" sz="2400" b="0" dirty="0">
              <a:solidFill>
                <a:srgbClr val="FF0000"/>
              </a:solidFill>
            </a:endParaRPr>
          </a:p>
        </p:txBody>
      </p:sp>
      <p:sp>
        <p:nvSpPr>
          <p:cNvPr id="131079" name="AutoShape 6"/>
          <p:cNvSpPr/>
          <p:nvPr/>
        </p:nvSpPr>
        <p:spPr>
          <a:xfrm>
            <a:off x="5095875" y="914400"/>
            <a:ext cx="2333625" cy="495300"/>
          </a:xfrm>
          <a:prstGeom prst="wedgeRoundRectCallout">
            <a:avLst>
              <a:gd name="adj1" fmla="val -46597"/>
              <a:gd name="adj2" fmla="val 70514"/>
              <a:gd name="adj3" fmla="val 16667"/>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400" dirty="0"/>
              <a:t>CPU</a:t>
            </a:r>
            <a:r>
              <a:rPr lang="zh-CN" altLang="en-US" sz="1400" dirty="0"/>
              <a:t>用来控制外部设备操作用的输入</a:t>
            </a:r>
            <a:r>
              <a:rPr lang="en-US" altLang="zh-CN" sz="1400" dirty="0"/>
              <a:t>/</a:t>
            </a:r>
            <a:r>
              <a:rPr lang="zh-CN" altLang="en-US" sz="1400" dirty="0"/>
              <a:t>输出指令</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9541"/>
                                        </p:tgtEl>
                                        <p:attrNameLst>
                                          <p:attrName>style.visibility</p:attrName>
                                        </p:attrNameLst>
                                      </p:cBhvr>
                                      <p:to>
                                        <p:strVal val="visible"/>
                                      </p:to>
                                    </p:set>
                                    <p:animEffect transition="in" filter="blinds(horizontal)">
                                      <p:cBhvr>
                                        <p:cTn id="7" dur="500"/>
                                        <p:tgtEl>
                                          <p:spTgt spid="449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32099" name="Text Box 2"/>
          <p:cNvSpPr txBox="1"/>
          <p:nvPr/>
        </p:nvSpPr>
        <p:spPr>
          <a:xfrm>
            <a:off x="360363" y="2236788"/>
            <a:ext cx="7997825" cy="4090035"/>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0" indent="-457200" eaLnBrk="1" hangingPunct="1">
              <a:lnSpc>
                <a:spcPct val="130000"/>
              </a:lnSpc>
              <a:spcBef>
                <a:spcPct val="0"/>
              </a:spcBef>
              <a:buClr>
                <a:srgbClr val="9900FF"/>
              </a:buClr>
              <a:buFont typeface="Wingdings" panose="05000000000000000000" pitchFamily="2" charset="2"/>
              <a:buChar char="Ø"/>
            </a:pPr>
            <a:r>
              <a:rPr lang="zh-CN" altLang="en-US" sz="2400" dirty="0">
                <a:latin typeface="Tahoma" panose="020B0604030504040204" pitchFamily="34" charset="0"/>
              </a:rPr>
              <a:t>在多任务或多用户系统中，输入输出指令属于特权指令，用户只能通过广义指令调用操作系统的管理程序来使用设备。</a:t>
            </a:r>
            <a:endParaRPr lang="zh-CN" altLang="en-US" sz="2400" dirty="0">
              <a:latin typeface="Tahoma" panose="020B0604030504040204" pitchFamily="34" charset="0"/>
            </a:endParaRPr>
          </a:p>
          <a:p>
            <a:pPr marL="457200" lvl="0" indent="-457200" eaLnBrk="1" hangingPunct="1">
              <a:lnSpc>
                <a:spcPct val="130000"/>
              </a:lnSpc>
              <a:spcBef>
                <a:spcPct val="0"/>
              </a:spcBef>
              <a:buClr>
                <a:srgbClr val="9900FF"/>
              </a:buClr>
              <a:buFont typeface="Wingdings" panose="05000000000000000000" pitchFamily="2" charset="2"/>
              <a:buChar char="Ø"/>
            </a:pPr>
            <a:r>
              <a:rPr lang="zh-CN" altLang="en-US" sz="2400" dirty="0">
                <a:latin typeface="Tahoma" panose="020B0604030504040204" pitchFamily="34" charset="0"/>
              </a:rPr>
              <a:t>管理程序根据广义指令提供的参数，如设备号、交换数据长度和主存起始地址等信息：</a:t>
            </a:r>
            <a:endParaRPr lang="zh-CN" altLang="en-US" sz="2400" dirty="0">
              <a:latin typeface="Tahoma" panose="020B0604030504040204" pitchFamily="34" charset="0"/>
            </a:endParaRPr>
          </a:p>
          <a:p>
            <a:pPr marL="914400" lvl="1" indent="-457200" eaLnBrk="1" hangingPunct="1">
              <a:lnSpc>
                <a:spcPct val="130000"/>
              </a:lnSpc>
              <a:spcBef>
                <a:spcPct val="0"/>
              </a:spcBef>
              <a:buClr>
                <a:srgbClr val="9900FF"/>
              </a:buClr>
              <a:buSzTx/>
              <a:buFontTx/>
              <a:buChar char="o"/>
            </a:pPr>
            <a:r>
              <a:rPr lang="zh-CN" altLang="en-US" sz="2000" b="1" dirty="0">
                <a:solidFill>
                  <a:srgbClr val="000000"/>
                </a:solidFill>
                <a:latin typeface="Tahoma" panose="020B0604030504040204" pitchFamily="34" charset="0"/>
                <a:ea typeface="楷体_GB2312" pitchFamily="49" charset="-122"/>
              </a:rPr>
              <a:t>编制通道程序，并存放于主存储器中与这个通道相对应的通道程序缓冲区中。</a:t>
            </a:r>
            <a:endParaRPr lang="zh-CN" altLang="en-US" sz="2000" b="1" dirty="0">
              <a:solidFill>
                <a:srgbClr val="000000"/>
              </a:solidFill>
              <a:latin typeface="Tahoma" panose="020B0604030504040204" pitchFamily="34" charset="0"/>
              <a:ea typeface="楷体_GB2312" pitchFamily="49" charset="-122"/>
            </a:endParaRPr>
          </a:p>
          <a:p>
            <a:pPr marL="914400" lvl="1" indent="-457200" eaLnBrk="1" hangingPunct="1">
              <a:lnSpc>
                <a:spcPct val="130000"/>
              </a:lnSpc>
              <a:spcBef>
                <a:spcPct val="0"/>
              </a:spcBef>
              <a:buClr>
                <a:srgbClr val="9900FF"/>
              </a:buClr>
              <a:buSzTx/>
              <a:buFontTx/>
              <a:buChar char="o"/>
            </a:pPr>
            <a:r>
              <a:rPr lang="zh-CN" altLang="en-US" sz="2000" b="1" dirty="0">
                <a:solidFill>
                  <a:srgbClr val="000000"/>
                </a:solidFill>
                <a:latin typeface="Tahoma" panose="020B0604030504040204" pitchFamily="34" charset="0"/>
                <a:ea typeface="楷体_GB2312" pitchFamily="49" charset="-122"/>
              </a:rPr>
              <a:t>通道程序的入口地址置入主存储器的通道地址单元</a:t>
            </a:r>
            <a:endParaRPr lang="zh-CN" altLang="en-US" sz="2000" b="1" dirty="0">
              <a:solidFill>
                <a:srgbClr val="000000"/>
              </a:solidFill>
              <a:latin typeface="Tahoma" panose="020B0604030504040204" pitchFamily="34" charset="0"/>
              <a:ea typeface="楷体_GB2312" pitchFamily="49" charset="-122"/>
            </a:endParaRPr>
          </a:p>
          <a:p>
            <a:pPr marL="914400" lvl="1" indent="-457200" eaLnBrk="1" hangingPunct="1">
              <a:lnSpc>
                <a:spcPct val="130000"/>
              </a:lnSpc>
              <a:spcBef>
                <a:spcPct val="0"/>
              </a:spcBef>
              <a:buClr>
                <a:srgbClr val="9900FF"/>
              </a:buClr>
              <a:buSzTx/>
              <a:buFontTx/>
              <a:buChar char="o"/>
            </a:pPr>
            <a:r>
              <a:rPr lang="zh-CN" altLang="en-US" sz="2000" b="1" dirty="0">
                <a:solidFill>
                  <a:srgbClr val="000000"/>
                </a:solidFill>
                <a:latin typeface="Tahoma" panose="020B0604030504040204" pitchFamily="34" charset="0"/>
                <a:ea typeface="楷体_GB2312" pitchFamily="49" charset="-122"/>
              </a:rPr>
              <a:t>用一条启动输入输出指令来启动通道</a:t>
            </a:r>
            <a:r>
              <a:rPr lang="zh-CN" altLang="en-US" sz="2000" b="1" dirty="0">
                <a:solidFill>
                  <a:srgbClr val="000000"/>
                </a:solidFill>
                <a:latin typeface="Tahoma" panose="020B0604030504040204" pitchFamily="34" charset="0"/>
                <a:ea typeface="楷体_GB2312" pitchFamily="49" charset="-122"/>
                <a:sym typeface="+mn-ea"/>
              </a:rPr>
              <a:t>设备选择</a:t>
            </a:r>
            <a:endParaRPr lang="zh-CN" altLang="en-US" sz="2000" b="1" dirty="0">
              <a:solidFill>
                <a:srgbClr val="000000"/>
              </a:solidFill>
              <a:latin typeface="Tahoma" panose="020B0604030504040204" pitchFamily="34" charset="0"/>
              <a:ea typeface="楷体_GB2312" pitchFamily="49" charset="-122"/>
            </a:endParaRPr>
          </a:p>
        </p:txBody>
      </p:sp>
      <p:graphicFrame>
        <p:nvGraphicFramePr>
          <p:cNvPr id="132100" name="Object 3"/>
          <p:cNvGraphicFramePr>
            <a:graphicFrameLocks noChangeAspect="1"/>
          </p:cNvGraphicFramePr>
          <p:nvPr/>
        </p:nvGraphicFramePr>
        <p:xfrm>
          <a:off x="3352800" y="0"/>
          <a:ext cx="5791200" cy="2362200"/>
        </p:xfrm>
        <a:graphic>
          <a:graphicData uri="http://schemas.openxmlformats.org/presentationml/2006/ole">
            <mc:AlternateContent xmlns:mc="http://schemas.openxmlformats.org/markup-compatibility/2006">
              <mc:Choice xmlns:v="urn:schemas-microsoft-com:vml" Requires="v">
                <p:oleObj spid="_x0000_s20486" name="" r:id="rId1" imgW="6463665" imgH="2949575" progId="Visio.Drawing.11">
                  <p:embed/>
                </p:oleObj>
              </mc:Choice>
              <mc:Fallback>
                <p:oleObj name="" r:id="rId1" imgW="6463665" imgH="2949575" progId="Visio.Drawing.11">
                  <p:embed/>
                  <p:pic>
                    <p:nvPicPr>
                      <p:cNvPr id="0" name="图片 3094"/>
                      <p:cNvPicPr/>
                      <p:nvPr/>
                    </p:nvPicPr>
                    <p:blipFill>
                      <a:blip r:embed="rId2"/>
                      <a:stretch>
                        <a:fillRect/>
                      </a:stretch>
                    </p:blipFill>
                    <p:spPr>
                      <a:xfrm>
                        <a:off x="3352800" y="0"/>
                        <a:ext cx="5791200" cy="2362200"/>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37219" name="Object 2"/>
          <p:cNvGraphicFramePr>
            <a:graphicFrameLocks noChangeAspect="1"/>
          </p:cNvGraphicFramePr>
          <p:nvPr/>
        </p:nvGraphicFramePr>
        <p:xfrm>
          <a:off x="1143000" y="990600"/>
          <a:ext cx="3387725" cy="200025"/>
        </p:xfrm>
        <a:graphic>
          <a:graphicData uri="http://schemas.openxmlformats.org/presentationml/2006/ole">
            <mc:AlternateContent xmlns:mc="http://schemas.openxmlformats.org/markup-compatibility/2006">
              <mc:Choice xmlns:v="urn:schemas-microsoft-com:vml" Requires="v">
                <p:oleObj spid="_x0000_s24586" name="" r:id="rId1" imgW="3387725" imgH="200025" progId="Visio.Drawing.6">
                  <p:embed/>
                </p:oleObj>
              </mc:Choice>
              <mc:Fallback>
                <p:oleObj name="" r:id="rId1" imgW="3387725" imgH="200025" progId="Visio.Drawing.6">
                  <p:embed/>
                  <p:pic>
                    <p:nvPicPr>
                      <p:cNvPr id="0" name="图片 3099"/>
                      <p:cNvPicPr/>
                      <p:nvPr/>
                    </p:nvPicPr>
                    <p:blipFill>
                      <a:blip r:embed="rId2"/>
                      <a:stretch>
                        <a:fillRect/>
                      </a:stretch>
                    </p:blipFill>
                    <p:spPr>
                      <a:xfrm>
                        <a:off x="1143000" y="990600"/>
                        <a:ext cx="3387725" cy="200025"/>
                      </a:xfrm>
                      <a:prstGeom prst="rect">
                        <a:avLst/>
                      </a:prstGeom>
                      <a:noFill/>
                      <a:ln w="38100">
                        <a:noFill/>
                        <a:miter/>
                      </a:ln>
                    </p:spPr>
                  </p:pic>
                </p:oleObj>
              </mc:Fallback>
            </mc:AlternateContent>
          </a:graphicData>
        </a:graphic>
      </p:graphicFrame>
      <p:sp>
        <p:nvSpPr>
          <p:cNvPr id="137220" name="Rectangle 3"/>
          <p:cNvSpPr/>
          <p:nvPr/>
        </p:nvSpPr>
        <p:spPr>
          <a:xfrm>
            <a:off x="534988" y="265113"/>
            <a:ext cx="276701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ahoma" panose="020B0604030504040204" pitchFamily="34" charset="0"/>
                <a:ea typeface="宋体" panose="02010600030101010101" pitchFamily="2" charset="-122"/>
              </a:rPr>
              <a:t>启动</a:t>
            </a:r>
            <a:r>
              <a:rPr lang="en-US" altLang="zh-CN" sz="2400" dirty="0">
                <a:latin typeface="Times New Roman" panose="02020603050405020304" pitchFamily="18" charset="0"/>
                <a:ea typeface="宋体" panose="02010600030101010101" pitchFamily="2" charset="-122"/>
              </a:rPr>
              <a:t>I/O”</a:t>
            </a:r>
            <a:r>
              <a:rPr lang="zh-CN" altLang="en-US" sz="2400" dirty="0">
                <a:latin typeface="Tahoma" panose="020B0604030504040204" pitchFamily="34" charset="0"/>
                <a:ea typeface="宋体" panose="02010600030101010101" pitchFamily="2" charset="-122"/>
              </a:rPr>
              <a:t>指令流程</a:t>
            </a:r>
            <a:endParaRPr lang="zh-CN" altLang="en-US" sz="2400" dirty="0">
              <a:latin typeface="Tahoma" panose="020B0604030504040204" pitchFamily="34" charset="0"/>
              <a:ea typeface="宋体" panose="02010600030101010101" pitchFamily="2" charset="-122"/>
            </a:endParaRPr>
          </a:p>
        </p:txBody>
      </p:sp>
      <p:graphicFrame>
        <p:nvGraphicFramePr>
          <p:cNvPr id="137221" name="Object 4"/>
          <p:cNvGraphicFramePr>
            <a:graphicFrameLocks noChangeAspect="1"/>
          </p:cNvGraphicFramePr>
          <p:nvPr/>
        </p:nvGraphicFramePr>
        <p:xfrm>
          <a:off x="1371600" y="1143000"/>
          <a:ext cx="7010400" cy="5461000"/>
        </p:xfrm>
        <a:graphic>
          <a:graphicData uri="http://schemas.openxmlformats.org/presentationml/2006/ole">
            <mc:AlternateContent xmlns:mc="http://schemas.openxmlformats.org/markup-compatibility/2006">
              <mc:Choice xmlns:v="urn:schemas-microsoft-com:vml" Requires="v">
                <p:oleObj spid="_x0000_s24587" name="" r:id="rId3" imgW="7590155" imgH="7298690" progId="Visio.Drawing.6">
                  <p:embed/>
                </p:oleObj>
              </mc:Choice>
              <mc:Fallback>
                <p:oleObj name="" r:id="rId3" imgW="7590155" imgH="7298690" progId="Visio.Drawing.6">
                  <p:embed/>
                  <p:pic>
                    <p:nvPicPr>
                      <p:cNvPr id="0" name="图片 3098"/>
                      <p:cNvPicPr/>
                      <p:nvPr/>
                    </p:nvPicPr>
                    <p:blipFill>
                      <a:blip r:embed="rId4"/>
                      <a:stretch>
                        <a:fillRect/>
                      </a:stretch>
                    </p:blipFill>
                    <p:spPr>
                      <a:xfrm>
                        <a:off x="1371600" y="1143000"/>
                        <a:ext cx="7010400" cy="5461000"/>
                      </a:xfrm>
                      <a:prstGeom prst="rect">
                        <a:avLst/>
                      </a:prstGeom>
                      <a:solidFill>
                        <a:schemeClr val="bg1"/>
                      </a:solidFill>
                      <a:ln w="38100">
                        <a:noFill/>
                        <a:miter/>
                      </a:ln>
                    </p:spPr>
                  </p:pic>
                </p:oleObj>
              </mc:Fallback>
            </mc:AlternateContent>
          </a:graphicData>
        </a:graphic>
      </p:graphicFrame>
      <p:sp>
        <p:nvSpPr>
          <p:cNvPr id="137222" name="Line 5"/>
          <p:cNvSpPr/>
          <p:nvPr/>
        </p:nvSpPr>
        <p:spPr>
          <a:xfrm>
            <a:off x="228600" y="3429000"/>
            <a:ext cx="8610600" cy="0"/>
          </a:xfrm>
          <a:prstGeom prst="line">
            <a:avLst/>
          </a:prstGeom>
          <a:ln w="3175" cap="flat" cmpd="sng">
            <a:solidFill>
              <a:schemeClr val="hlink"/>
            </a:solidFill>
            <a:prstDash val="sysDot"/>
            <a:miter/>
            <a:headEnd type="none" w="med" len="med"/>
            <a:tailEnd type="none" w="med"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8435" name="Rectangle 2"/>
          <p:cNvSpPr>
            <a:spLocks noGrp="1"/>
          </p:cNvSpPr>
          <p:nvPr>
            <p:ph type="title"/>
          </p:nvPr>
        </p:nvSpPr>
        <p:spPr/>
        <p:txBody>
          <a:bodyPr vert="horz" wrap="square" lIns="91440" tIns="45720" rIns="91440" bIns="45720" anchor="ctr" anchorCtr="0"/>
          <a:lstStyle/>
          <a:p>
            <a:pPr eaLnBrk="1" hangingPunct="1"/>
            <a:r>
              <a:rPr lang="zh-CN" altLang="en-US" dirty="0">
                <a:latin typeface="Times New Roman" panose="02020603050405020304" pitchFamily="18" charset="0"/>
              </a:rPr>
              <a:t>单体多字存储器</a:t>
            </a:r>
            <a:endParaRPr lang="zh-CN" altLang="en-US" dirty="0">
              <a:latin typeface="Times New Roman" panose="02020603050405020304" pitchFamily="18" charset="0"/>
            </a:endParaRPr>
          </a:p>
        </p:txBody>
      </p:sp>
      <p:sp>
        <p:nvSpPr>
          <p:cNvPr id="18436" name="Rectangle 3"/>
          <p:cNvSpPr>
            <a:spLocks noGrp="1"/>
          </p:cNvSpPr>
          <p:nvPr>
            <p:ph idx="1" hasCustomPrompt="1"/>
          </p:nvPr>
        </p:nvSpPr>
        <p:spPr/>
        <p:txBody>
          <a:bodyPr vert="horz" wrap="square" lIns="91440" tIns="45720" rIns="91440" bIns="45720" anchor="t" anchorCtr="0"/>
          <a:lstStyle/>
          <a:p>
            <a:pPr eaLnBrk="1" hangingPunct="1"/>
            <a:r>
              <a:rPr lang="zh-CN" altLang="en-US" sz="2000" dirty="0"/>
              <a:t>由于</a:t>
            </a:r>
            <a:r>
              <a:rPr lang="en-US" altLang="zh-CN" sz="2000" dirty="0"/>
              <a:t>CPU</a:t>
            </a:r>
            <a:r>
              <a:rPr lang="zh-CN" altLang="en-US" sz="2000" dirty="0"/>
              <a:t>的大部分访存都是单字宽的，所以第一级</a:t>
            </a:r>
            <a:r>
              <a:rPr lang="en-US" altLang="zh-CN" sz="2000" dirty="0"/>
              <a:t>Cache</a:t>
            </a:r>
            <a:r>
              <a:rPr lang="zh-CN" altLang="en-US" sz="2000" dirty="0"/>
              <a:t>的宽度通常为一个字。在不具有第二级</a:t>
            </a:r>
            <a:r>
              <a:rPr lang="en-US" altLang="zh-CN" sz="2000" dirty="0"/>
              <a:t>Cache</a:t>
            </a:r>
            <a:r>
              <a:rPr lang="zh-CN" altLang="en-US" sz="2000" dirty="0"/>
              <a:t>的计算机系统中，主存的宽度一般与</a:t>
            </a:r>
            <a:r>
              <a:rPr lang="en-US" altLang="zh-CN" sz="2000" dirty="0"/>
              <a:t>Cache</a:t>
            </a:r>
            <a:r>
              <a:rPr lang="zh-CN" altLang="en-US" sz="2000" dirty="0"/>
              <a:t>的宽度相同。</a:t>
            </a:r>
            <a:endParaRPr lang="zh-CN" altLang="en-US" sz="2000" dirty="0"/>
          </a:p>
        </p:txBody>
      </p:sp>
      <p:pic>
        <p:nvPicPr>
          <p:cNvPr id="18437" name="Picture 4" descr="arch5_52"/>
          <p:cNvPicPr>
            <a:picLocks noChangeAspect="1"/>
          </p:cNvPicPr>
          <p:nvPr/>
        </p:nvPicPr>
        <p:blipFill>
          <a:blip r:embed="rId1"/>
          <a:stretch>
            <a:fillRect/>
          </a:stretch>
        </p:blipFill>
        <p:spPr>
          <a:xfrm>
            <a:off x="2246313" y="2043113"/>
            <a:ext cx="4116387" cy="4271962"/>
          </a:xfrm>
          <a:prstGeom prst="rect">
            <a:avLst/>
          </a:prstGeom>
          <a:noFill/>
          <a:ln w="9525">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38243" name="Object 2"/>
          <p:cNvGraphicFramePr>
            <a:graphicFrameLocks noChangeAspect="1"/>
          </p:cNvGraphicFramePr>
          <p:nvPr/>
        </p:nvGraphicFramePr>
        <p:xfrm>
          <a:off x="609600" y="87313"/>
          <a:ext cx="8077200" cy="6684962"/>
        </p:xfrm>
        <a:graphic>
          <a:graphicData uri="http://schemas.openxmlformats.org/presentationml/2006/ole">
            <mc:AlternateContent xmlns:mc="http://schemas.openxmlformats.org/markup-compatibility/2006">
              <mc:Choice xmlns:v="urn:schemas-microsoft-com:vml" Requires="v">
                <p:oleObj spid="_x0000_s25606" name="" r:id="rId1" imgW="6961505" imgH="6678295" progId="Visio.Drawing.6">
                  <p:embed/>
                </p:oleObj>
              </mc:Choice>
              <mc:Fallback>
                <p:oleObj name="" r:id="rId1" imgW="6961505" imgH="6678295" progId="Visio.Drawing.6">
                  <p:embed/>
                  <p:pic>
                    <p:nvPicPr>
                      <p:cNvPr id="0" name="图片 3100"/>
                      <p:cNvPicPr/>
                      <p:nvPr/>
                    </p:nvPicPr>
                    <p:blipFill>
                      <a:blip r:embed="rId2"/>
                      <a:stretch>
                        <a:fillRect/>
                      </a:stretch>
                    </p:blipFill>
                    <p:spPr>
                      <a:xfrm>
                        <a:off x="609600" y="87313"/>
                        <a:ext cx="8077200" cy="6684962"/>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33123" name="Object 2"/>
          <p:cNvGraphicFramePr>
            <a:graphicFrameLocks noChangeAspect="1"/>
          </p:cNvGraphicFramePr>
          <p:nvPr/>
        </p:nvGraphicFramePr>
        <p:xfrm>
          <a:off x="228600" y="1447800"/>
          <a:ext cx="8763000" cy="4114800"/>
        </p:xfrm>
        <a:graphic>
          <a:graphicData uri="http://schemas.openxmlformats.org/presentationml/2006/ole">
            <mc:AlternateContent xmlns:mc="http://schemas.openxmlformats.org/markup-compatibility/2006">
              <mc:Choice xmlns:v="urn:schemas-microsoft-com:vml" Requires="v">
                <p:oleObj spid="_x0000_s21510" name="" r:id="rId1" imgW="6463665" imgH="2949575" progId="Visio.Drawing.11">
                  <p:embed/>
                </p:oleObj>
              </mc:Choice>
              <mc:Fallback>
                <p:oleObj name="" r:id="rId1" imgW="6463665" imgH="2949575" progId="Visio.Drawing.11">
                  <p:embed/>
                  <p:pic>
                    <p:nvPicPr>
                      <p:cNvPr id="0" name="图片 3095"/>
                      <p:cNvPicPr/>
                      <p:nvPr/>
                    </p:nvPicPr>
                    <p:blipFill>
                      <a:blip r:embed="rId2"/>
                      <a:stretch>
                        <a:fillRect/>
                      </a:stretch>
                    </p:blipFill>
                    <p:spPr>
                      <a:xfrm>
                        <a:off x="228600" y="1447800"/>
                        <a:ext cx="8763000" cy="4114800"/>
                      </a:xfrm>
                      <a:prstGeom prst="rect">
                        <a:avLst/>
                      </a:prstGeom>
                      <a:solidFill>
                        <a:schemeClr val="bg1"/>
                      </a:solidFill>
                      <a:ln w="38100">
                        <a:noFill/>
                        <a:miter/>
                      </a:ln>
                    </p:spPr>
                  </p:pic>
                </p:oleObj>
              </mc:Fallback>
            </mc:AlternateContent>
          </a:graphicData>
        </a:graphic>
      </p:graphicFrame>
      <p:sp>
        <p:nvSpPr>
          <p:cNvPr id="133124" name="Rectangle 3"/>
          <p:cNvSpPr/>
          <p:nvPr/>
        </p:nvSpPr>
        <p:spPr>
          <a:xfrm>
            <a:off x="622300" y="260350"/>
            <a:ext cx="55419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通道完成一次数据传输的主要过程</a:t>
            </a:r>
            <a:endParaRPr lang="zh-CN" altLang="en-US" dirty="0">
              <a:latin typeface="Tahoma" panose="020B0604030504040204" pitchFamily="34" charset="0"/>
            </a:endParaRPr>
          </a:p>
        </p:txBody>
      </p:sp>
      <p:sp>
        <p:nvSpPr>
          <p:cNvPr id="133125" name="Text Box 4"/>
          <p:cNvSpPr txBox="1"/>
          <p:nvPr/>
        </p:nvSpPr>
        <p:spPr>
          <a:xfrm>
            <a:off x="441325" y="5588000"/>
            <a:ext cx="8397875"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0" indent="-457200" eaLnBrk="1" hangingPunct="1">
              <a:lnSpc>
                <a:spcPct val="120000"/>
              </a:lnSpc>
              <a:spcBef>
                <a:spcPct val="0"/>
              </a:spcBef>
              <a:buClr>
                <a:schemeClr val="accent2"/>
              </a:buClr>
              <a:buSzPct val="95000"/>
              <a:buNone/>
            </a:pPr>
            <a:r>
              <a:rPr lang="en-US" altLang="zh-CN" dirty="0">
                <a:latin typeface="Tahoma" panose="020B0604030504040204" pitchFamily="34" charset="0"/>
              </a:rPr>
              <a:t>2. </a:t>
            </a:r>
            <a:r>
              <a:rPr lang="zh-CN" altLang="en-US" dirty="0">
                <a:latin typeface="Tahoma" panose="020B0604030504040204" pitchFamily="34" charset="0"/>
              </a:rPr>
              <a:t>通道处理机执行</a:t>
            </a:r>
            <a:r>
              <a:rPr lang="en-US" altLang="zh-CN" dirty="0">
                <a:latin typeface="Tahoma" panose="020B0604030504040204" pitchFamily="34" charset="0"/>
              </a:rPr>
              <a:t>CPU</a:t>
            </a:r>
            <a:r>
              <a:rPr lang="zh-CN" altLang="en-US" dirty="0">
                <a:latin typeface="Tahoma" panose="020B0604030504040204" pitchFamily="34" charset="0"/>
              </a:rPr>
              <a:t>为它组织的通道程序，完成指定的数据输入输出工作。</a:t>
            </a:r>
            <a:endParaRPr lang="zh-CN" altLang="en-US" dirty="0">
              <a:latin typeface="Tahoma" panose="020B060403050404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34147" name="Object 2"/>
          <p:cNvGraphicFramePr>
            <a:graphicFrameLocks noChangeAspect="1"/>
          </p:cNvGraphicFramePr>
          <p:nvPr/>
        </p:nvGraphicFramePr>
        <p:xfrm>
          <a:off x="228600" y="1371600"/>
          <a:ext cx="8763000" cy="4191000"/>
        </p:xfrm>
        <a:graphic>
          <a:graphicData uri="http://schemas.openxmlformats.org/presentationml/2006/ole">
            <mc:AlternateContent xmlns:mc="http://schemas.openxmlformats.org/markup-compatibility/2006">
              <mc:Choice xmlns:v="urn:schemas-microsoft-com:vml" Requires="v">
                <p:oleObj spid="_x0000_s22534" name="" r:id="rId1" imgW="6463665" imgH="2949575" progId="Visio.Drawing.11">
                  <p:embed/>
                </p:oleObj>
              </mc:Choice>
              <mc:Fallback>
                <p:oleObj name="" r:id="rId1" imgW="6463665" imgH="2949575" progId="Visio.Drawing.11">
                  <p:embed/>
                  <p:pic>
                    <p:nvPicPr>
                      <p:cNvPr id="0" name="图片 3096"/>
                      <p:cNvPicPr/>
                      <p:nvPr/>
                    </p:nvPicPr>
                    <p:blipFill>
                      <a:blip r:embed="rId2"/>
                      <a:stretch>
                        <a:fillRect/>
                      </a:stretch>
                    </p:blipFill>
                    <p:spPr>
                      <a:xfrm>
                        <a:off x="228600" y="1371600"/>
                        <a:ext cx="8763000" cy="4191000"/>
                      </a:xfrm>
                      <a:prstGeom prst="rect">
                        <a:avLst/>
                      </a:prstGeom>
                      <a:solidFill>
                        <a:schemeClr val="bg1"/>
                      </a:solidFill>
                      <a:ln w="38100">
                        <a:noFill/>
                        <a:miter/>
                      </a:ln>
                    </p:spPr>
                  </p:pic>
                </p:oleObj>
              </mc:Fallback>
            </mc:AlternateContent>
          </a:graphicData>
        </a:graphic>
      </p:graphicFrame>
      <p:sp>
        <p:nvSpPr>
          <p:cNvPr id="134148" name="Rectangle 3"/>
          <p:cNvSpPr/>
          <p:nvPr/>
        </p:nvSpPr>
        <p:spPr>
          <a:xfrm>
            <a:off x="787400" y="260350"/>
            <a:ext cx="55419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通道完成一次数据传输的主要过程</a:t>
            </a:r>
            <a:endParaRPr lang="zh-CN" altLang="en-US" dirty="0">
              <a:latin typeface="Tahoma" panose="020B0604030504040204" pitchFamily="34" charset="0"/>
            </a:endParaRPr>
          </a:p>
        </p:txBody>
      </p:sp>
      <p:sp>
        <p:nvSpPr>
          <p:cNvPr id="134149" name="Text Box 4"/>
          <p:cNvSpPr txBox="1"/>
          <p:nvPr/>
        </p:nvSpPr>
        <p:spPr>
          <a:xfrm>
            <a:off x="441325" y="5627688"/>
            <a:ext cx="8397875" cy="10779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0" indent="-457200" eaLnBrk="1" hangingPunct="1">
              <a:lnSpc>
                <a:spcPct val="90000"/>
              </a:lnSpc>
              <a:spcBef>
                <a:spcPct val="0"/>
              </a:spcBef>
              <a:buClr>
                <a:schemeClr val="accent2"/>
              </a:buClr>
              <a:buSzPct val="95000"/>
              <a:buNone/>
            </a:pPr>
            <a:r>
              <a:rPr lang="en-US" altLang="zh-CN" sz="2400" dirty="0">
                <a:latin typeface="Tahoma" panose="020B0604030504040204" pitchFamily="34" charset="0"/>
              </a:rPr>
              <a:t>3.  </a:t>
            </a:r>
            <a:r>
              <a:rPr lang="zh-CN" altLang="en-US" sz="2400" dirty="0">
                <a:latin typeface="Tahoma" panose="020B0604030504040204" pitchFamily="34" charset="0"/>
              </a:rPr>
              <a:t>通道程序结束后向</a:t>
            </a:r>
            <a:r>
              <a:rPr lang="en-US" altLang="zh-CN" sz="2400" dirty="0">
                <a:latin typeface="Tahoma" panose="020B0604030504040204" pitchFamily="34" charset="0"/>
              </a:rPr>
              <a:t>CPU</a:t>
            </a:r>
            <a:r>
              <a:rPr lang="zh-CN" altLang="en-US" sz="2400" dirty="0">
                <a:latin typeface="Tahoma" panose="020B0604030504040204" pitchFamily="34" charset="0"/>
              </a:rPr>
              <a:t>发中断请求。</a:t>
            </a:r>
            <a:r>
              <a:rPr lang="en-US" altLang="zh-CN" sz="2400" dirty="0">
                <a:latin typeface="Tahoma" panose="020B0604030504040204" pitchFamily="34" charset="0"/>
              </a:rPr>
              <a:t>CPU</a:t>
            </a:r>
            <a:r>
              <a:rPr lang="zh-CN" altLang="en-US" sz="2400" dirty="0">
                <a:latin typeface="Tahoma" panose="020B0604030504040204" pitchFamily="34" charset="0"/>
              </a:rPr>
              <a:t>响应这个中断请求后，第二次进入操作系统，调用管理程序对输入输出中断请求进行处理。</a:t>
            </a:r>
            <a:endParaRPr lang="zh-CN" altLang="en-US" sz="2400" dirty="0">
              <a:latin typeface="Tahoma" panose="020B060403050404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35171" name="Object 2"/>
          <p:cNvGraphicFramePr>
            <a:graphicFrameLocks noChangeAspect="1"/>
          </p:cNvGraphicFramePr>
          <p:nvPr/>
        </p:nvGraphicFramePr>
        <p:xfrm>
          <a:off x="0" y="1341438"/>
          <a:ext cx="8837613" cy="4829175"/>
        </p:xfrm>
        <a:graphic>
          <a:graphicData uri="http://schemas.openxmlformats.org/presentationml/2006/ole">
            <mc:AlternateContent xmlns:mc="http://schemas.openxmlformats.org/markup-compatibility/2006">
              <mc:Choice xmlns:v="urn:schemas-microsoft-com:vml" Requires="v">
                <p:oleObj spid="_x0000_s23558" name="" r:id="rId1" imgW="8064500" imgH="3873500" progId="Visio.Drawing.11">
                  <p:embed/>
                </p:oleObj>
              </mc:Choice>
              <mc:Fallback>
                <p:oleObj name="" r:id="rId1" imgW="8064500" imgH="3873500" progId="Visio.Drawing.11">
                  <p:embed/>
                  <p:pic>
                    <p:nvPicPr>
                      <p:cNvPr id="0" name="图片 3097"/>
                      <p:cNvPicPr/>
                      <p:nvPr/>
                    </p:nvPicPr>
                    <p:blipFill>
                      <a:blip r:embed="rId2"/>
                      <a:stretch>
                        <a:fillRect/>
                      </a:stretch>
                    </p:blipFill>
                    <p:spPr>
                      <a:xfrm>
                        <a:off x="0" y="1341438"/>
                        <a:ext cx="8837613" cy="4829175"/>
                      </a:xfrm>
                      <a:prstGeom prst="rect">
                        <a:avLst/>
                      </a:prstGeom>
                      <a:solidFill>
                        <a:schemeClr val="bg1"/>
                      </a:solidFill>
                      <a:ln w="38100">
                        <a:noFill/>
                        <a:miter/>
                      </a:ln>
                    </p:spPr>
                  </p:pic>
                </p:oleObj>
              </mc:Fallback>
            </mc:AlternateContent>
          </a:graphicData>
        </a:graphic>
      </p:graphicFrame>
      <p:sp>
        <p:nvSpPr>
          <p:cNvPr id="135172" name="Rectangle 3"/>
          <p:cNvSpPr/>
          <p:nvPr/>
        </p:nvSpPr>
        <p:spPr>
          <a:xfrm>
            <a:off x="539750" y="260350"/>
            <a:ext cx="76850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通道程序、管理程序和用户程序的执行时间关系</a:t>
            </a:r>
            <a:endParaRPr lang="zh-CN" altLang="en-US" dirty="0">
              <a:latin typeface="Tahoma" panose="020B0604030504040204" pitchFamily="34" charset="0"/>
            </a:endParaRPr>
          </a:p>
        </p:txBody>
      </p:sp>
      <p:sp>
        <p:nvSpPr>
          <p:cNvPr id="135173" name="Text Box 4"/>
          <p:cNvSpPr txBox="1"/>
          <p:nvPr/>
        </p:nvSpPr>
        <p:spPr>
          <a:xfrm>
            <a:off x="5715000" y="2209800"/>
            <a:ext cx="1003300" cy="581025"/>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1600" dirty="0">
                <a:solidFill>
                  <a:schemeClr val="tx1"/>
                </a:solidFill>
                <a:latin typeface="Tahoma" panose="020B0604030504040204" pitchFamily="34" charset="0"/>
                <a:ea typeface="宋体" panose="02010600030101010101" pitchFamily="2" charset="-122"/>
              </a:rPr>
              <a:t>响应</a:t>
            </a:r>
            <a:r>
              <a:rPr lang="en-US" altLang="zh-CN" sz="1600" dirty="0">
                <a:solidFill>
                  <a:schemeClr val="tx1"/>
                </a:solidFill>
                <a:latin typeface="Tahoma" panose="020B0604030504040204" pitchFamily="34" charset="0"/>
                <a:ea typeface="宋体" panose="02010600030101010101" pitchFamily="2" charset="-122"/>
              </a:rPr>
              <a:t>I/O</a:t>
            </a:r>
            <a:endParaRPr lang="en-US" altLang="zh-CN" sz="1600" dirty="0">
              <a:solidFill>
                <a:schemeClr val="tx1"/>
              </a:solidFill>
              <a:latin typeface="Tahoma" panose="020B0604030504040204" pitchFamily="34" charset="0"/>
              <a:ea typeface="宋体" panose="02010600030101010101" pitchFamily="2" charset="-122"/>
            </a:endParaRPr>
          </a:p>
          <a:p>
            <a:pPr marL="0" lvl="0" indent="0" eaLnBrk="1" hangingPunct="1">
              <a:spcBef>
                <a:spcPct val="0"/>
              </a:spcBef>
              <a:buClrTx/>
              <a:buFontTx/>
              <a:buNone/>
            </a:pPr>
            <a:r>
              <a:rPr lang="zh-CN" altLang="en-US" sz="1600" dirty="0">
                <a:solidFill>
                  <a:schemeClr val="tx1"/>
                </a:solidFill>
                <a:latin typeface="Tahoma" panose="020B0604030504040204" pitchFamily="34" charset="0"/>
                <a:ea typeface="宋体" panose="02010600030101010101" pitchFamily="2" charset="-122"/>
              </a:rPr>
              <a:t>中断请求</a:t>
            </a:r>
            <a:endParaRPr lang="zh-CN" altLang="en-US" sz="1600" dirty="0">
              <a:solidFill>
                <a:schemeClr val="tx1"/>
              </a:solidFill>
              <a:latin typeface="Tahoma" panose="020B0604030504040204" pitchFamily="34" charset="0"/>
              <a:ea typeface="宋体" panose="02010600030101010101"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36195" name="Rectangle 3"/>
          <p:cNvSpPr/>
          <p:nvPr/>
        </p:nvSpPr>
        <p:spPr>
          <a:xfrm>
            <a:off x="539750" y="260350"/>
            <a:ext cx="4516438"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通道处理过程中</a:t>
            </a:r>
            <a:r>
              <a:rPr lang="en-US" altLang="zh-CN" dirty="0">
                <a:latin typeface="Tahoma" panose="020B0604030504040204" pitchFamily="34" charset="0"/>
              </a:rPr>
              <a:t>CPU</a:t>
            </a:r>
            <a:r>
              <a:rPr lang="zh-CN" altLang="en-US" dirty="0">
                <a:latin typeface="Tahoma" panose="020B0604030504040204" pitchFamily="34" charset="0"/>
              </a:rPr>
              <a:t>的状态</a:t>
            </a:r>
            <a:endParaRPr lang="zh-CN" altLang="en-US" dirty="0">
              <a:latin typeface="Tahoma" panose="020B0604030504040204" pitchFamily="34" charset="0"/>
            </a:endParaRPr>
          </a:p>
        </p:txBody>
      </p:sp>
      <p:pic>
        <p:nvPicPr>
          <p:cNvPr id="136196" name="图片 1"/>
          <p:cNvPicPr>
            <a:picLocks noChangeAspect="1"/>
          </p:cNvPicPr>
          <p:nvPr/>
        </p:nvPicPr>
        <p:blipFill>
          <a:blip r:embed="rId1"/>
          <a:stretch>
            <a:fillRect/>
          </a:stretch>
        </p:blipFill>
        <p:spPr>
          <a:xfrm>
            <a:off x="509588" y="1047750"/>
            <a:ext cx="8124825" cy="5000625"/>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 name="矩形 1"/>
          <p:cNvSpPr/>
          <p:nvPr/>
        </p:nvSpPr>
        <p:spPr>
          <a:xfrm>
            <a:off x="882650" y="8890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pic>
        <p:nvPicPr>
          <p:cNvPr id="139268" name="图片 2"/>
          <p:cNvPicPr>
            <a:picLocks noChangeAspect="1"/>
          </p:cNvPicPr>
          <p:nvPr/>
        </p:nvPicPr>
        <p:blipFill>
          <a:blip r:embed="rId1"/>
          <a:stretch>
            <a:fillRect/>
          </a:stretch>
        </p:blipFill>
        <p:spPr>
          <a:xfrm>
            <a:off x="582613" y="871538"/>
            <a:ext cx="7753350" cy="5114925"/>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0291" name="Text Box 2"/>
          <p:cNvSpPr txBox="1"/>
          <p:nvPr/>
        </p:nvSpPr>
        <p:spPr>
          <a:xfrm>
            <a:off x="122238" y="733425"/>
            <a:ext cx="63246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b="0" dirty="0">
                <a:solidFill>
                  <a:srgbClr val="0070C0"/>
                </a:solidFill>
                <a:latin typeface="黑体" panose="02010609060101010101" pitchFamily="49" charset="-122"/>
                <a:ea typeface="黑体" panose="02010609060101010101" pitchFamily="49" charset="-122"/>
              </a:rPr>
              <a:t>三</a:t>
            </a:r>
            <a:r>
              <a:rPr lang="en-US" altLang="zh-CN" b="0" dirty="0">
                <a:solidFill>
                  <a:srgbClr val="0070C0"/>
                </a:solidFill>
                <a:latin typeface="黑体" panose="02010609060101010101" pitchFamily="49" charset="-122"/>
                <a:ea typeface="黑体" panose="02010609060101010101" pitchFamily="49" charset="-122"/>
              </a:rPr>
              <a:t>.</a:t>
            </a:r>
            <a:r>
              <a:rPr lang="zh-CN" altLang="en-US" b="0" dirty="0">
                <a:solidFill>
                  <a:srgbClr val="0070C0"/>
                </a:solidFill>
                <a:latin typeface="黑体" panose="02010609060101010101" pitchFamily="49" charset="-122"/>
                <a:ea typeface="黑体" panose="02010609060101010101" pitchFamily="49" charset="-122"/>
              </a:rPr>
              <a:t>通道的种类</a:t>
            </a:r>
            <a:endParaRPr lang="zh-CN" altLang="en-US" b="0" dirty="0">
              <a:solidFill>
                <a:srgbClr val="0070C0"/>
              </a:solidFill>
              <a:latin typeface="黑体" panose="02010609060101010101" pitchFamily="49" charset="-122"/>
              <a:ea typeface="黑体" panose="02010609060101010101" pitchFamily="49" charset="-122"/>
            </a:endParaRPr>
          </a:p>
        </p:txBody>
      </p:sp>
      <p:sp>
        <p:nvSpPr>
          <p:cNvPr id="140292" name="Text Box 3"/>
          <p:cNvSpPr txBox="1"/>
          <p:nvPr/>
        </p:nvSpPr>
        <p:spPr>
          <a:xfrm>
            <a:off x="684213" y="4225925"/>
            <a:ext cx="7924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dirty="0">
                <a:latin typeface="Tahoma" panose="020B0604030504040204" pitchFamily="34" charset="0"/>
                <a:ea typeface="宋体" panose="02010600030101010101" pitchFamily="2" charset="-122"/>
              </a:rPr>
              <a:t>1</a:t>
            </a:r>
            <a:r>
              <a:rPr lang="zh-CN" altLang="en-US" dirty="0">
                <a:latin typeface="Tahoma" panose="020B0604030504040204" pitchFamily="34" charset="0"/>
                <a:ea typeface="宋体" panose="02010600030101010101" pitchFamily="2" charset="-122"/>
              </a:rPr>
              <a:t>、 </a:t>
            </a:r>
            <a:r>
              <a:rPr lang="zh-CN" altLang="en-US" dirty="0"/>
              <a:t>字节多路通道</a:t>
            </a:r>
            <a:r>
              <a:rPr lang="zh-CN" altLang="en-US" dirty="0">
                <a:latin typeface="Tahoma" panose="020B0604030504040204" pitchFamily="34" charset="0"/>
                <a:ea typeface="宋体" panose="02010600030101010101" pitchFamily="2" charset="-122"/>
              </a:rPr>
              <a:t> </a:t>
            </a:r>
            <a:r>
              <a:rPr lang="en-US" altLang="zh-CN" dirty="0">
                <a:latin typeface="Tahoma" panose="020B0604030504040204" pitchFamily="34" charset="0"/>
              </a:rPr>
              <a:t>(byte multiplexor channel) </a:t>
            </a:r>
            <a:endParaRPr lang="en-US" altLang="zh-CN" dirty="0">
              <a:latin typeface="Tahoma" panose="020B0604030504040204" pitchFamily="34" charset="0"/>
            </a:endParaRPr>
          </a:p>
        </p:txBody>
      </p:sp>
      <p:pic>
        <p:nvPicPr>
          <p:cNvPr id="140293" name="图片 1"/>
          <p:cNvPicPr>
            <a:picLocks noChangeAspect="1"/>
          </p:cNvPicPr>
          <p:nvPr/>
        </p:nvPicPr>
        <p:blipFill>
          <a:blip r:embed="rId1"/>
          <a:stretch>
            <a:fillRect/>
          </a:stretch>
        </p:blipFill>
        <p:spPr>
          <a:xfrm>
            <a:off x="1527175" y="1371600"/>
            <a:ext cx="3514725" cy="1066800"/>
          </a:xfrm>
          <a:prstGeom prst="rect">
            <a:avLst/>
          </a:prstGeom>
          <a:noFill/>
          <a:ln w="9525">
            <a:noFill/>
          </a:ln>
        </p:spPr>
      </p:pic>
      <p:pic>
        <p:nvPicPr>
          <p:cNvPr id="140294" name="图片 2"/>
          <p:cNvPicPr>
            <a:picLocks noChangeAspect="1"/>
          </p:cNvPicPr>
          <p:nvPr/>
        </p:nvPicPr>
        <p:blipFill>
          <a:blip r:embed="rId2"/>
          <a:stretch>
            <a:fillRect/>
          </a:stretch>
        </p:blipFill>
        <p:spPr>
          <a:xfrm>
            <a:off x="622300" y="2438400"/>
            <a:ext cx="8048625" cy="2886075"/>
          </a:xfrm>
          <a:prstGeom prst="rect">
            <a:avLst/>
          </a:prstGeom>
          <a:noFill/>
          <a:ln w="9525">
            <a:noFill/>
          </a:ln>
        </p:spPr>
      </p:pic>
      <p:pic>
        <p:nvPicPr>
          <p:cNvPr id="140295" name="图片 3"/>
          <p:cNvPicPr>
            <a:picLocks noChangeAspect="1"/>
          </p:cNvPicPr>
          <p:nvPr/>
        </p:nvPicPr>
        <p:blipFill>
          <a:blip r:embed="rId3"/>
          <a:stretch>
            <a:fillRect/>
          </a:stretch>
        </p:blipFill>
        <p:spPr>
          <a:xfrm>
            <a:off x="1219200" y="5191125"/>
            <a:ext cx="6972300" cy="1266825"/>
          </a:xfrm>
          <a:prstGeom prst="rect">
            <a:avLst/>
          </a:prstGeom>
          <a:noFill/>
          <a:ln w="9525">
            <a:noFill/>
          </a:ln>
        </p:spPr>
      </p:pic>
      <p:sp>
        <p:nvSpPr>
          <p:cNvPr id="11" name="矩形 10"/>
          <p:cNvSpPr/>
          <p:nvPr/>
        </p:nvSpPr>
        <p:spPr>
          <a:xfrm>
            <a:off x="919163" y="10795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 name="矩形 3"/>
          <p:cNvSpPr/>
          <p:nvPr/>
        </p:nvSpPr>
        <p:spPr>
          <a:xfrm>
            <a:off x="882650" y="8890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pic>
        <p:nvPicPr>
          <p:cNvPr id="141316" name="图片 1"/>
          <p:cNvPicPr>
            <a:picLocks noChangeAspect="1"/>
          </p:cNvPicPr>
          <p:nvPr/>
        </p:nvPicPr>
        <p:blipFill>
          <a:blip r:embed="rId1"/>
          <a:stretch>
            <a:fillRect/>
          </a:stretch>
        </p:blipFill>
        <p:spPr>
          <a:xfrm>
            <a:off x="438150" y="922338"/>
            <a:ext cx="7753350" cy="990600"/>
          </a:xfrm>
          <a:prstGeom prst="rect">
            <a:avLst/>
          </a:prstGeom>
          <a:noFill/>
          <a:ln w="9525">
            <a:noFill/>
          </a:ln>
        </p:spPr>
      </p:pic>
      <p:pic>
        <p:nvPicPr>
          <p:cNvPr id="141317" name="图片 2"/>
          <p:cNvPicPr>
            <a:picLocks noChangeAspect="1"/>
          </p:cNvPicPr>
          <p:nvPr/>
        </p:nvPicPr>
        <p:blipFill>
          <a:blip r:embed="rId2"/>
          <a:stretch>
            <a:fillRect/>
          </a:stretch>
        </p:blipFill>
        <p:spPr>
          <a:xfrm>
            <a:off x="738188" y="2028825"/>
            <a:ext cx="7667625" cy="1400175"/>
          </a:xfrm>
          <a:prstGeom prst="rect">
            <a:avLst/>
          </a:prstGeom>
          <a:noFill/>
          <a:ln w="9525">
            <a:noFill/>
          </a:ln>
        </p:spPr>
      </p:pic>
      <p:pic>
        <p:nvPicPr>
          <p:cNvPr id="141318" name="图片 4"/>
          <p:cNvPicPr>
            <a:picLocks noChangeAspect="1"/>
          </p:cNvPicPr>
          <p:nvPr/>
        </p:nvPicPr>
        <p:blipFill>
          <a:blip r:embed="rId3"/>
          <a:stretch>
            <a:fillRect/>
          </a:stretch>
        </p:blipFill>
        <p:spPr>
          <a:xfrm>
            <a:off x="438150" y="3609975"/>
            <a:ext cx="7648575" cy="1343025"/>
          </a:xfrm>
          <a:prstGeom prst="rect">
            <a:avLst/>
          </a:prstGeom>
          <a:noFill/>
          <a:ln w="9525">
            <a:noFill/>
          </a:ln>
        </p:spPr>
      </p:pic>
      <p:pic>
        <p:nvPicPr>
          <p:cNvPr id="141319" name="图片 5"/>
          <p:cNvPicPr>
            <a:picLocks noChangeAspect="1"/>
          </p:cNvPicPr>
          <p:nvPr/>
        </p:nvPicPr>
        <p:blipFill>
          <a:blip r:embed="rId4"/>
          <a:stretch>
            <a:fillRect/>
          </a:stretch>
        </p:blipFill>
        <p:spPr>
          <a:xfrm>
            <a:off x="1093788" y="4999038"/>
            <a:ext cx="6800850" cy="1266825"/>
          </a:xfrm>
          <a:prstGeom prst="rect">
            <a:avLst/>
          </a:prstGeom>
          <a:noFill/>
          <a:ln w="9525">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 name="矩形 3"/>
          <p:cNvSpPr/>
          <p:nvPr/>
        </p:nvSpPr>
        <p:spPr>
          <a:xfrm>
            <a:off x="882650" y="8890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pic>
        <p:nvPicPr>
          <p:cNvPr id="142340" name="图片 6"/>
          <p:cNvPicPr>
            <a:picLocks noChangeAspect="1"/>
          </p:cNvPicPr>
          <p:nvPr/>
        </p:nvPicPr>
        <p:blipFill>
          <a:blip r:embed="rId1"/>
          <a:stretch>
            <a:fillRect/>
          </a:stretch>
        </p:blipFill>
        <p:spPr>
          <a:xfrm>
            <a:off x="566738" y="1135063"/>
            <a:ext cx="8010525" cy="5076825"/>
          </a:xfrm>
          <a:prstGeom prst="rect">
            <a:avLst/>
          </a:prstGeom>
          <a:noFill/>
          <a:ln w="9525">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3363" name="Text Box 2"/>
          <p:cNvSpPr txBox="1"/>
          <p:nvPr/>
        </p:nvSpPr>
        <p:spPr>
          <a:xfrm>
            <a:off x="446088" y="1131888"/>
            <a:ext cx="68580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3600" dirty="0">
                <a:latin typeface="Tahoma" panose="020B0604030504040204" pitchFamily="34" charset="0"/>
              </a:rPr>
              <a:t>通道中的数据传输过程</a:t>
            </a:r>
            <a:endParaRPr lang="zh-CN" altLang="en-US" sz="3600" dirty="0">
              <a:latin typeface="Tahoma" panose="020B0604030504040204" pitchFamily="34" charset="0"/>
            </a:endParaRPr>
          </a:p>
        </p:txBody>
      </p:sp>
      <p:sp>
        <p:nvSpPr>
          <p:cNvPr id="143364" name="Text Box 3"/>
          <p:cNvSpPr txBox="1"/>
          <p:nvPr/>
        </p:nvSpPr>
        <p:spPr>
          <a:xfrm>
            <a:off x="914400" y="1879600"/>
            <a:ext cx="293528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 </a:t>
            </a:r>
            <a:r>
              <a:rPr lang="zh-CN" altLang="en-US" sz="3200" dirty="0"/>
              <a:t>字节多路通道</a:t>
            </a:r>
            <a:endParaRPr lang="zh-CN" altLang="en-US" sz="3200" dirty="0">
              <a:latin typeface="Tahoma" panose="020B0604030504040204" pitchFamily="34" charset="0"/>
              <a:ea typeface="宋体" panose="02010600030101010101" pitchFamily="2" charset="-122"/>
            </a:endParaRPr>
          </a:p>
        </p:txBody>
      </p:sp>
      <p:sp>
        <p:nvSpPr>
          <p:cNvPr id="143365" name="Text Box 4"/>
          <p:cNvSpPr txBox="1"/>
          <p:nvPr/>
        </p:nvSpPr>
        <p:spPr>
          <a:xfrm>
            <a:off x="755650" y="2514600"/>
            <a:ext cx="755015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folHlink"/>
              </a:buClr>
              <a:buSzPct val="95000"/>
              <a:buNone/>
            </a:pPr>
            <a:r>
              <a:rPr lang="zh-CN" altLang="en-US" sz="2400" dirty="0">
                <a:latin typeface="Tahoma" panose="020B0604030504040204" pitchFamily="34" charset="0"/>
              </a:rPr>
              <a:t> 假设：</a:t>
            </a:r>
            <a:r>
              <a:rPr lang="en-US" altLang="zh-CN" sz="2400" dirty="0">
                <a:latin typeface="Tahoma" panose="020B0604030504040204" pitchFamily="34" charset="0"/>
              </a:rPr>
              <a:t>P</a:t>
            </a:r>
            <a:r>
              <a:rPr lang="zh-CN" altLang="en-US" sz="2400" dirty="0">
                <a:latin typeface="Tahoma" panose="020B0604030504040204" pitchFamily="34" charset="0"/>
              </a:rPr>
              <a:t>台设备同时连接到一个字节多路通道上时，数据传送过程</a:t>
            </a:r>
            <a:endParaRPr lang="zh-CN" altLang="en-US" sz="2400" dirty="0">
              <a:latin typeface="Tahoma" panose="020B0604030504040204" pitchFamily="34" charset="0"/>
            </a:endParaRPr>
          </a:p>
        </p:txBody>
      </p:sp>
      <p:graphicFrame>
        <p:nvGraphicFramePr>
          <p:cNvPr id="143366" name="Object 5"/>
          <p:cNvGraphicFramePr>
            <a:graphicFrameLocks noChangeAspect="1"/>
          </p:cNvGraphicFramePr>
          <p:nvPr/>
        </p:nvGraphicFramePr>
        <p:xfrm>
          <a:off x="1066800" y="3463925"/>
          <a:ext cx="7620000" cy="1717675"/>
        </p:xfrm>
        <a:graphic>
          <a:graphicData uri="http://schemas.openxmlformats.org/presentationml/2006/ole">
            <mc:AlternateContent xmlns:mc="http://schemas.openxmlformats.org/markup-compatibility/2006">
              <mc:Choice xmlns:v="urn:schemas-microsoft-com:vml" Requires="v">
                <p:oleObj spid="_x0000_s26630" name="" r:id="rId1" imgW="4479290" imgH="1007110" progId="Visio.Drawing.6">
                  <p:embed/>
                </p:oleObj>
              </mc:Choice>
              <mc:Fallback>
                <p:oleObj name="" r:id="rId1" imgW="4479290" imgH="1007110" progId="Visio.Drawing.6">
                  <p:embed/>
                  <p:pic>
                    <p:nvPicPr>
                      <p:cNvPr id="0" name="图片 3101"/>
                      <p:cNvPicPr/>
                      <p:nvPr/>
                    </p:nvPicPr>
                    <p:blipFill>
                      <a:blip r:embed="rId2"/>
                      <a:stretch>
                        <a:fillRect/>
                      </a:stretch>
                    </p:blipFill>
                    <p:spPr>
                      <a:xfrm>
                        <a:off x="1066800" y="3463925"/>
                        <a:ext cx="7620000" cy="1717675"/>
                      </a:xfrm>
                      <a:prstGeom prst="rect">
                        <a:avLst/>
                      </a:prstGeom>
                      <a:noFill/>
                      <a:ln w="38100">
                        <a:noFill/>
                        <a:miter/>
                      </a:ln>
                    </p:spPr>
                  </p:pic>
                </p:oleObj>
              </mc:Fallback>
            </mc:AlternateContent>
          </a:graphicData>
        </a:graphic>
      </p:graphicFrame>
      <p:sp>
        <p:nvSpPr>
          <p:cNvPr id="7" name="矩形 6"/>
          <p:cNvSpPr/>
          <p:nvPr/>
        </p:nvSpPr>
        <p:spPr>
          <a:xfrm>
            <a:off x="882650" y="8890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9459" name="Rectangle 2"/>
          <p:cNvSpPr>
            <a:spLocks noGrp="1"/>
          </p:cNvSpPr>
          <p:nvPr>
            <p:ph type="title"/>
          </p:nvPr>
        </p:nvSpPr>
        <p:spPr>
          <a:xfrm>
            <a:off x="163513" y="863600"/>
            <a:ext cx="7848600" cy="609600"/>
          </a:xfrm>
        </p:spPr>
        <p:txBody>
          <a:bodyPr vert="horz" wrap="square" lIns="91440" tIns="45720" rIns="91440" bIns="45720" anchor="ctr" anchorCtr="0"/>
          <a:lstStyle/>
          <a:p>
            <a:pPr eaLnBrk="1" hangingPunct="1"/>
            <a:r>
              <a:rPr lang="zh-CN" altLang="en-US" dirty="0">
                <a:latin typeface="Times New Roman" panose="02020603050405020304" pitchFamily="18" charset="0"/>
              </a:rPr>
              <a:t>多体单字交叉存取存储器</a:t>
            </a:r>
            <a:r>
              <a:rPr lang="zh-CN" altLang="en-US" dirty="0"/>
              <a:t> </a:t>
            </a:r>
            <a:endParaRPr lang="zh-CN" altLang="en-US" dirty="0"/>
          </a:p>
        </p:txBody>
      </p:sp>
      <p:graphicFrame>
        <p:nvGraphicFramePr>
          <p:cNvPr id="19460" name="Object 3"/>
          <p:cNvGraphicFramePr>
            <a:graphicFrameLocks noGrp="1" noChangeAspect="1"/>
          </p:cNvGraphicFramePr>
          <p:nvPr>
            <p:ph idx="1" hasCustomPrompt="1"/>
          </p:nvPr>
        </p:nvGraphicFramePr>
        <p:xfrm>
          <a:off x="2925763" y="1649413"/>
          <a:ext cx="2705100" cy="623887"/>
        </p:xfrm>
        <a:graphic>
          <a:graphicData uri="http://schemas.openxmlformats.org/presentationml/2006/ole">
            <mc:AlternateContent xmlns:mc="http://schemas.openxmlformats.org/markup-compatibility/2006">
              <mc:Choice xmlns:v="urn:schemas-microsoft-com:vml" Requires="v">
                <p:oleObj spid="_x0000_s7174" name="" r:id="rId1" imgW="990600" imgH="228600" progId="Equation.3">
                  <p:embed/>
                </p:oleObj>
              </mc:Choice>
              <mc:Fallback>
                <p:oleObj name="" r:id="rId1" imgW="990600" imgH="228600" progId="Equation.3">
                  <p:embed/>
                  <p:pic>
                    <p:nvPicPr>
                      <p:cNvPr id="0" name="图片 3077"/>
                      <p:cNvPicPr/>
                      <p:nvPr/>
                    </p:nvPicPr>
                    <p:blipFill>
                      <a:blip r:embed="rId2"/>
                      <a:srcRect/>
                      <a:stretch>
                        <a:fillRect/>
                      </a:stretch>
                    </p:blipFill>
                    <p:spPr>
                      <a:xfrm>
                        <a:off x="2925763" y="1649413"/>
                        <a:ext cx="2705100" cy="623887"/>
                      </a:xfrm>
                      <a:prstGeom prst="rect">
                        <a:avLst/>
                      </a:prstGeom>
                      <a:noFill/>
                      <a:ln w="38100">
                        <a:miter/>
                      </a:ln>
                    </p:spPr>
                  </p:pic>
                </p:oleObj>
              </mc:Fallback>
            </mc:AlternateContent>
          </a:graphicData>
        </a:graphic>
      </p:graphicFrame>
      <p:sp>
        <p:nvSpPr>
          <p:cNvPr id="19461" name="Rectangle 4"/>
          <p:cNvSpPr/>
          <p:nvPr/>
        </p:nvSpPr>
        <p:spPr>
          <a:xfrm>
            <a:off x="1476375" y="5673725"/>
            <a:ext cx="6019800" cy="4572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存  控（主存控制部件）</a:t>
            </a:r>
            <a:endParaRPr lang="zh-CN" altLang="en-US" sz="2400" b="0" dirty="0">
              <a:latin typeface="Tahoma" panose="020B0604030504040204" pitchFamily="34" charset="0"/>
              <a:ea typeface="宋体" panose="02010600030101010101" pitchFamily="2" charset="-122"/>
            </a:endParaRPr>
          </a:p>
        </p:txBody>
      </p:sp>
      <p:grpSp>
        <p:nvGrpSpPr>
          <p:cNvPr id="19462" name="Group 5"/>
          <p:cNvGrpSpPr/>
          <p:nvPr/>
        </p:nvGrpSpPr>
        <p:grpSpPr>
          <a:xfrm>
            <a:off x="1476375" y="4987925"/>
            <a:ext cx="6019800" cy="381000"/>
            <a:chOff x="1152" y="3120"/>
            <a:chExt cx="3792" cy="240"/>
          </a:xfrm>
        </p:grpSpPr>
        <p:sp>
          <p:nvSpPr>
            <p:cNvPr id="19502" name="Rectangle 6"/>
            <p:cNvSpPr/>
            <p:nvPr/>
          </p:nvSpPr>
          <p:spPr>
            <a:xfrm>
              <a:off x="1152" y="3120"/>
              <a:ext cx="86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000" b="0" dirty="0">
                  <a:latin typeface="Tahoma" panose="020B0604030504040204" pitchFamily="34" charset="0"/>
                  <a:ea typeface="宋体" panose="02010600030101010101" pitchFamily="2" charset="-122"/>
                </a:rPr>
                <a:t>地址寄存器</a:t>
              </a:r>
              <a:r>
                <a:rPr lang="en-US" altLang="zh-CN" sz="2000" b="0" dirty="0">
                  <a:latin typeface="Tahoma" panose="020B0604030504040204" pitchFamily="34" charset="0"/>
                  <a:ea typeface="宋体" panose="02010600030101010101" pitchFamily="2" charset="-122"/>
                </a:rPr>
                <a:t>0</a:t>
              </a:r>
              <a:endParaRPr lang="en-US" altLang="zh-CN" sz="2000" b="0" dirty="0">
                <a:latin typeface="Tahoma" panose="020B0604030504040204" pitchFamily="34" charset="0"/>
                <a:ea typeface="宋体" panose="02010600030101010101" pitchFamily="2" charset="-122"/>
              </a:endParaRPr>
            </a:p>
          </p:txBody>
        </p:sp>
        <p:sp>
          <p:nvSpPr>
            <p:cNvPr id="19503" name="Rectangle 7"/>
            <p:cNvSpPr/>
            <p:nvPr/>
          </p:nvSpPr>
          <p:spPr>
            <a:xfrm>
              <a:off x="2112" y="3120"/>
              <a:ext cx="86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000" b="0" dirty="0">
                  <a:latin typeface="Tahoma" panose="020B0604030504040204" pitchFamily="34" charset="0"/>
                  <a:ea typeface="宋体" panose="02010600030101010101" pitchFamily="2" charset="-122"/>
                </a:rPr>
                <a:t>地址寄存器</a:t>
              </a:r>
              <a:r>
                <a:rPr lang="en-US" altLang="zh-CN" sz="2000" b="0" dirty="0">
                  <a:latin typeface="Tahoma" panose="020B0604030504040204" pitchFamily="34" charset="0"/>
                  <a:ea typeface="宋体" panose="02010600030101010101" pitchFamily="2" charset="-122"/>
                </a:rPr>
                <a:t>1</a:t>
              </a:r>
              <a:endParaRPr lang="en-US" altLang="zh-CN" sz="2000" b="0" dirty="0">
                <a:latin typeface="Tahoma" panose="020B0604030504040204" pitchFamily="34" charset="0"/>
                <a:ea typeface="宋体" panose="02010600030101010101" pitchFamily="2" charset="-122"/>
              </a:endParaRPr>
            </a:p>
          </p:txBody>
        </p:sp>
        <p:sp>
          <p:nvSpPr>
            <p:cNvPr id="19504" name="Rectangle 8"/>
            <p:cNvSpPr/>
            <p:nvPr/>
          </p:nvSpPr>
          <p:spPr>
            <a:xfrm>
              <a:off x="3072" y="3120"/>
              <a:ext cx="86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000" b="0" dirty="0">
                  <a:latin typeface="Tahoma" panose="020B0604030504040204" pitchFamily="34" charset="0"/>
                  <a:ea typeface="宋体" panose="02010600030101010101" pitchFamily="2" charset="-122"/>
                </a:rPr>
                <a:t>地址寄存器</a:t>
              </a:r>
              <a:r>
                <a:rPr lang="en-US" altLang="zh-CN" sz="2000" b="0" dirty="0">
                  <a:latin typeface="Tahoma" panose="020B0604030504040204" pitchFamily="34" charset="0"/>
                  <a:ea typeface="宋体" panose="02010600030101010101" pitchFamily="2" charset="-122"/>
                </a:rPr>
                <a:t>2</a:t>
              </a:r>
              <a:endParaRPr lang="en-US" altLang="zh-CN" sz="2000" b="0" dirty="0">
                <a:latin typeface="Tahoma" panose="020B0604030504040204" pitchFamily="34" charset="0"/>
                <a:ea typeface="宋体" panose="02010600030101010101" pitchFamily="2" charset="-122"/>
              </a:endParaRPr>
            </a:p>
          </p:txBody>
        </p:sp>
        <p:sp>
          <p:nvSpPr>
            <p:cNvPr id="19505" name="Rectangle 9"/>
            <p:cNvSpPr/>
            <p:nvPr/>
          </p:nvSpPr>
          <p:spPr>
            <a:xfrm>
              <a:off x="4080" y="3120"/>
              <a:ext cx="864"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000" b="0" dirty="0">
                  <a:latin typeface="Tahoma" panose="020B0604030504040204" pitchFamily="34" charset="0"/>
                  <a:ea typeface="宋体" panose="02010600030101010101" pitchFamily="2" charset="-122"/>
                </a:rPr>
                <a:t>地址寄存器</a:t>
              </a:r>
              <a:r>
                <a:rPr lang="en-US" altLang="zh-CN" sz="2000" b="0" dirty="0">
                  <a:latin typeface="Tahoma" panose="020B0604030504040204" pitchFamily="34" charset="0"/>
                  <a:ea typeface="宋体" panose="02010600030101010101" pitchFamily="2" charset="-122"/>
                </a:rPr>
                <a:t>3</a:t>
              </a:r>
              <a:endParaRPr lang="en-US" altLang="zh-CN" sz="2000" b="0" dirty="0">
                <a:latin typeface="Tahoma" panose="020B0604030504040204" pitchFamily="34" charset="0"/>
                <a:ea typeface="宋体" panose="02010600030101010101" pitchFamily="2" charset="-122"/>
              </a:endParaRPr>
            </a:p>
          </p:txBody>
        </p:sp>
      </p:grpSp>
      <p:sp>
        <p:nvSpPr>
          <p:cNvPr id="19463" name="Rectangle 10"/>
          <p:cNvSpPr/>
          <p:nvPr/>
        </p:nvSpPr>
        <p:spPr>
          <a:xfrm>
            <a:off x="1476375" y="3997325"/>
            <a:ext cx="13716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000" b="0" dirty="0">
                <a:latin typeface="Tahoma" panose="020B0604030504040204" pitchFamily="34" charset="0"/>
                <a:ea typeface="宋体" panose="02010600030101010101" pitchFamily="2" charset="-122"/>
              </a:rPr>
              <a:t>M0</a:t>
            </a:r>
            <a:endParaRPr lang="en-US" altLang="zh-CN" sz="2000" b="0" dirty="0">
              <a:latin typeface="Tahoma" panose="020B0604030504040204" pitchFamily="34" charset="0"/>
              <a:ea typeface="宋体" panose="02010600030101010101" pitchFamily="2" charset="-122"/>
            </a:endParaRPr>
          </a:p>
        </p:txBody>
      </p:sp>
      <p:sp>
        <p:nvSpPr>
          <p:cNvPr id="19464" name="Rectangle 11"/>
          <p:cNvSpPr/>
          <p:nvPr/>
        </p:nvSpPr>
        <p:spPr>
          <a:xfrm>
            <a:off x="3000375" y="3997325"/>
            <a:ext cx="13716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000" b="0" dirty="0">
                <a:latin typeface="Tahoma" panose="020B0604030504040204" pitchFamily="34" charset="0"/>
                <a:ea typeface="宋体" panose="02010600030101010101" pitchFamily="2" charset="-122"/>
              </a:rPr>
              <a:t>M1</a:t>
            </a:r>
            <a:endParaRPr lang="en-US" altLang="zh-CN" sz="2000" b="0" dirty="0">
              <a:latin typeface="Tahoma" panose="020B0604030504040204" pitchFamily="34" charset="0"/>
              <a:ea typeface="宋体" panose="02010600030101010101" pitchFamily="2" charset="-122"/>
            </a:endParaRPr>
          </a:p>
        </p:txBody>
      </p:sp>
      <p:sp>
        <p:nvSpPr>
          <p:cNvPr id="19465" name="Rectangle 12"/>
          <p:cNvSpPr/>
          <p:nvPr/>
        </p:nvSpPr>
        <p:spPr>
          <a:xfrm>
            <a:off x="4524375" y="3997325"/>
            <a:ext cx="13716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000" b="0" dirty="0">
                <a:latin typeface="Tahoma" panose="020B0604030504040204" pitchFamily="34" charset="0"/>
                <a:ea typeface="宋体" panose="02010600030101010101" pitchFamily="2" charset="-122"/>
              </a:rPr>
              <a:t>M2</a:t>
            </a:r>
            <a:endParaRPr lang="en-US" altLang="zh-CN" sz="2000" b="0" dirty="0">
              <a:latin typeface="Tahoma" panose="020B0604030504040204" pitchFamily="34" charset="0"/>
              <a:ea typeface="宋体" panose="02010600030101010101" pitchFamily="2" charset="-122"/>
            </a:endParaRPr>
          </a:p>
        </p:txBody>
      </p:sp>
      <p:sp>
        <p:nvSpPr>
          <p:cNvPr id="19466" name="Rectangle 13"/>
          <p:cNvSpPr/>
          <p:nvPr/>
        </p:nvSpPr>
        <p:spPr>
          <a:xfrm>
            <a:off x="6124575" y="3997325"/>
            <a:ext cx="13716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000" b="0" dirty="0">
                <a:latin typeface="Tahoma" panose="020B0604030504040204" pitchFamily="34" charset="0"/>
                <a:ea typeface="宋体" panose="02010600030101010101" pitchFamily="2" charset="-122"/>
              </a:rPr>
              <a:t>M3</a:t>
            </a:r>
            <a:endParaRPr lang="en-US" altLang="zh-CN" sz="2000" b="0" dirty="0">
              <a:latin typeface="Tahoma" panose="020B0604030504040204" pitchFamily="34" charset="0"/>
              <a:ea typeface="宋体" panose="02010600030101010101" pitchFamily="2" charset="-122"/>
            </a:endParaRPr>
          </a:p>
        </p:txBody>
      </p:sp>
      <p:sp>
        <p:nvSpPr>
          <p:cNvPr id="19467" name="Rectangle 14"/>
          <p:cNvSpPr/>
          <p:nvPr/>
        </p:nvSpPr>
        <p:spPr>
          <a:xfrm>
            <a:off x="1476375" y="3311525"/>
            <a:ext cx="60198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总 线 控 制</a:t>
            </a:r>
            <a:endParaRPr lang="zh-CN" altLang="en-US" sz="2400" b="0" dirty="0">
              <a:latin typeface="Tahoma" panose="020B0604030504040204" pitchFamily="34" charset="0"/>
              <a:ea typeface="宋体" panose="02010600030101010101" pitchFamily="2" charset="-122"/>
            </a:endParaRPr>
          </a:p>
        </p:txBody>
      </p:sp>
      <p:sp>
        <p:nvSpPr>
          <p:cNvPr id="19468" name="Rectangle 15"/>
          <p:cNvSpPr/>
          <p:nvPr/>
        </p:nvSpPr>
        <p:spPr>
          <a:xfrm>
            <a:off x="2771775" y="2778125"/>
            <a:ext cx="8382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400" b="0" dirty="0">
                <a:latin typeface="Tahoma" panose="020B0604030504040204" pitchFamily="34" charset="0"/>
                <a:ea typeface="宋体" panose="02010600030101010101" pitchFamily="2" charset="-122"/>
              </a:rPr>
              <a:t>CPU</a:t>
            </a:r>
            <a:endParaRPr lang="en-US" altLang="zh-CN" sz="2400" b="0" dirty="0">
              <a:latin typeface="Tahoma" panose="020B0604030504040204" pitchFamily="34" charset="0"/>
              <a:ea typeface="宋体" panose="02010600030101010101" pitchFamily="2" charset="-122"/>
            </a:endParaRPr>
          </a:p>
        </p:txBody>
      </p:sp>
      <p:sp>
        <p:nvSpPr>
          <p:cNvPr id="19469" name="Rectangle 16"/>
          <p:cNvSpPr/>
          <p:nvPr/>
        </p:nvSpPr>
        <p:spPr>
          <a:xfrm>
            <a:off x="4905375" y="2778125"/>
            <a:ext cx="8382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400" b="0" dirty="0">
                <a:latin typeface="Tahoma" panose="020B0604030504040204" pitchFamily="34" charset="0"/>
                <a:ea typeface="宋体" panose="02010600030101010101" pitchFamily="2" charset="-122"/>
              </a:rPr>
              <a:t>IOP</a:t>
            </a:r>
            <a:endParaRPr lang="en-US" altLang="zh-CN" sz="2400" b="0" dirty="0">
              <a:latin typeface="Tahoma" panose="020B0604030504040204" pitchFamily="34" charset="0"/>
              <a:ea typeface="宋体" panose="02010600030101010101" pitchFamily="2" charset="-122"/>
            </a:endParaRPr>
          </a:p>
        </p:txBody>
      </p:sp>
      <p:sp>
        <p:nvSpPr>
          <p:cNvPr id="19470" name="Line 17"/>
          <p:cNvSpPr/>
          <p:nvPr/>
        </p:nvSpPr>
        <p:spPr>
          <a:xfrm flipV="1">
            <a:off x="2238375" y="5368925"/>
            <a:ext cx="0" cy="304800"/>
          </a:xfrm>
          <a:prstGeom prst="line">
            <a:avLst/>
          </a:prstGeom>
          <a:ln w="9525" cap="flat" cmpd="sng">
            <a:solidFill>
              <a:schemeClr val="tx1"/>
            </a:solidFill>
            <a:prstDash val="solid"/>
            <a:miter/>
            <a:headEnd type="none" w="med" len="med"/>
            <a:tailEnd type="triangle" w="med" len="med"/>
          </a:ln>
        </p:spPr>
      </p:sp>
      <p:sp>
        <p:nvSpPr>
          <p:cNvPr id="19471" name="Line 18"/>
          <p:cNvSpPr/>
          <p:nvPr/>
        </p:nvSpPr>
        <p:spPr>
          <a:xfrm flipV="1">
            <a:off x="3686175" y="5368925"/>
            <a:ext cx="0" cy="304800"/>
          </a:xfrm>
          <a:prstGeom prst="line">
            <a:avLst/>
          </a:prstGeom>
          <a:ln w="9525" cap="flat" cmpd="sng">
            <a:solidFill>
              <a:schemeClr val="tx1"/>
            </a:solidFill>
            <a:prstDash val="solid"/>
            <a:miter/>
            <a:headEnd type="none" w="med" len="med"/>
            <a:tailEnd type="triangle" w="med" len="med"/>
          </a:ln>
        </p:spPr>
      </p:sp>
      <p:sp>
        <p:nvSpPr>
          <p:cNvPr id="19472" name="Line 19"/>
          <p:cNvSpPr/>
          <p:nvPr/>
        </p:nvSpPr>
        <p:spPr>
          <a:xfrm flipV="1">
            <a:off x="5210175" y="5368925"/>
            <a:ext cx="0" cy="304800"/>
          </a:xfrm>
          <a:prstGeom prst="line">
            <a:avLst/>
          </a:prstGeom>
          <a:ln w="9525" cap="flat" cmpd="sng">
            <a:solidFill>
              <a:schemeClr val="tx1"/>
            </a:solidFill>
            <a:prstDash val="solid"/>
            <a:miter/>
            <a:headEnd type="none" w="med" len="med"/>
            <a:tailEnd type="triangle" w="med" len="med"/>
          </a:ln>
        </p:spPr>
      </p:sp>
      <p:sp>
        <p:nvSpPr>
          <p:cNvPr id="19473" name="Line 20"/>
          <p:cNvSpPr/>
          <p:nvPr/>
        </p:nvSpPr>
        <p:spPr>
          <a:xfrm flipV="1">
            <a:off x="6886575" y="5368925"/>
            <a:ext cx="0" cy="304800"/>
          </a:xfrm>
          <a:prstGeom prst="line">
            <a:avLst/>
          </a:prstGeom>
          <a:ln w="9525" cap="flat" cmpd="sng">
            <a:solidFill>
              <a:schemeClr val="tx1"/>
            </a:solidFill>
            <a:prstDash val="solid"/>
            <a:miter/>
            <a:headEnd type="none" w="med" len="med"/>
            <a:tailEnd type="triangle" w="med" len="med"/>
          </a:ln>
        </p:spPr>
      </p:sp>
      <p:sp>
        <p:nvSpPr>
          <p:cNvPr id="19474" name="Line 21"/>
          <p:cNvSpPr/>
          <p:nvPr/>
        </p:nvSpPr>
        <p:spPr>
          <a:xfrm flipV="1">
            <a:off x="1781175" y="4606925"/>
            <a:ext cx="0" cy="381000"/>
          </a:xfrm>
          <a:prstGeom prst="line">
            <a:avLst/>
          </a:prstGeom>
          <a:ln w="9525" cap="flat" cmpd="sng">
            <a:solidFill>
              <a:schemeClr val="tx1"/>
            </a:solidFill>
            <a:prstDash val="solid"/>
            <a:miter/>
            <a:headEnd type="none" w="med" len="med"/>
            <a:tailEnd type="triangle" w="med" len="med"/>
          </a:ln>
        </p:spPr>
      </p:sp>
      <p:sp>
        <p:nvSpPr>
          <p:cNvPr id="19475" name="Line 22"/>
          <p:cNvSpPr/>
          <p:nvPr/>
        </p:nvSpPr>
        <p:spPr>
          <a:xfrm flipV="1">
            <a:off x="2543175" y="4606925"/>
            <a:ext cx="0" cy="381000"/>
          </a:xfrm>
          <a:prstGeom prst="line">
            <a:avLst/>
          </a:prstGeom>
          <a:ln w="9525" cap="flat" cmpd="sng">
            <a:solidFill>
              <a:schemeClr val="tx1"/>
            </a:solidFill>
            <a:prstDash val="solid"/>
            <a:miter/>
            <a:headEnd type="none" w="med" len="med"/>
            <a:tailEnd type="triangle" w="med" len="med"/>
          </a:ln>
        </p:spPr>
      </p:sp>
      <p:sp>
        <p:nvSpPr>
          <p:cNvPr id="19476" name="Line 23"/>
          <p:cNvSpPr/>
          <p:nvPr/>
        </p:nvSpPr>
        <p:spPr>
          <a:xfrm flipV="1">
            <a:off x="3305175" y="4606925"/>
            <a:ext cx="0" cy="381000"/>
          </a:xfrm>
          <a:prstGeom prst="line">
            <a:avLst/>
          </a:prstGeom>
          <a:ln w="9525" cap="flat" cmpd="sng">
            <a:solidFill>
              <a:schemeClr val="tx1"/>
            </a:solidFill>
            <a:prstDash val="solid"/>
            <a:miter/>
            <a:headEnd type="none" w="med" len="med"/>
            <a:tailEnd type="triangle" w="med" len="med"/>
          </a:ln>
        </p:spPr>
      </p:sp>
      <p:sp>
        <p:nvSpPr>
          <p:cNvPr id="19477" name="Line 24"/>
          <p:cNvSpPr/>
          <p:nvPr/>
        </p:nvSpPr>
        <p:spPr>
          <a:xfrm flipV="1">
            <a:off x="3990975" y="4606925"/>
            <a:ext cx="0" cy="381000"/>
          </a:xfrm>
          <a:prstGeom prst="line">
            <a:avLst/>
          </a:prstGeom>
          <a:ln w="9525" cap="flat" cmpd="sng">
            <a:solidFill>
              <a:schemeClr val="tx1"/>
            </a:solidFill>
            <a:prstDash val="solid"/>
            <a:miter/>
            <a:headEnd type="none" w="med" len="med"/>
            <a:tailEnd type="triangle" w="med" len="med"/>
          </a:ln>
        </p:spPr>
      </p:sp>
      <p:sp>
        <p:nvSpPr>
          <p:cNvPr id="19478" name="Line 25"/>
          <p:cNvSpPr/>
          <p:nvPr/>
        </p:nvSpPr>
        <p:spPr>
          <a:xfrm flipV="1">
            <a:off x="4829175" y="4606925"/>
            <a:ext cx="0" cy="381000"/>
          </a:xfrm>
          <a:prstGeom prst="line">
            <a:avLst/>
          </a:prstGeom>
          <a:ln w="9525" cap="flat" cmpd="sng">
            <a:solidFill>
              <a:schemeClr val="tx1"/>
            </a:solidFill>
            <a:prstDash val="solid"/>
            <a:miter/>
            <a:headEnd type="none" w="med" len="med"/>
            <a:tailEnd type="triangle" w="med" len="med"/>
          </a:ln>
        </p:spPr>
      </p:sp>
      <p:sp>
        <p:nvSpPr>
          <p:cNvPr id="19479" name="Line 26"/>
          <p:cNvSpPr/>
          <p:nvPr/>
        </p:nvSpPr>
        <p:spPr>
          <a:xfrm flipV="1">
            <a:off x="5591175" y="4606925"/>
            <a:ext cx="0" cy="381000"/>
          </a:xfrm>
          <a:prstGeom prst="line">
            <a:avLst/>
          </a:prstGeom>
          <a:ln w="9525" cap="flat" cmpd="sng">
            <a:solidFill>
              <a:schemeClr val="tx1"/>
            </a:solidFill>
            <a:prstDash val="solid"/>
            <a:miter/>
            <a:headEnd type="none" w="med" len="med"/>
            <a:tailEnd type="triangle" w="med" len="med"/>
          </a:ln>
        </p:spPr>
      </p:sp>
      <p:sp>
        <p:nvSpPr>
          <p:cNvPr id="19480" name="Line 27"/>
          <p:cNvSpPr/>
          <p:nvPr/>
        </p:nvSpPr>
        <p:spPr>
          <a:xfrm flipV="1">
            <a:off x="6429375" y="4606925"/>
            <a:ext cx="0" cy="381000"/>
          </a:xfrm>
          <a:prstGeom prst="line">
            <a:avLst/>
          </a:prstGeom>
          <a:ln w="9525" cap="flat" cmpd="sng">
            <a:solidFill>
              <a:schemeClr val="tx1"/>
            </a:solidFill>
            <a:prstDash val="solid"/>
            <a:miter/>
            <a:headEnd type="none" w="med" len="med"/>
            <a:tailEnd type="triangle" w="med" len="med"/>
          </a:ln>
        </p:spPr>
      </p:sp>
      <p:sp>
        <p:nvSpPr>
          <p:cNvPr id="19481" name="Line 28"/>
          <p:cNvSpPr/>
          <p:nvPr/>
        </p:nvSpPr>
        <p:spPr>
          <a:xfrm flipV="1">
            <a:off x="7115175" y="4606925"/>
            <a:ext cx="0" cy="381000"/>
          </a:xfrm>
          <a:prstGeom prst="line">
            <a:avLst/>
          </a:prstGeom>
          <a:ln w="9525" cap="flat" cmpd="sng">
            <a:solidFill>
              <a:schemeClr val="tx1"/>
            </a:solidFill>
            <a:prstDash val="solid"/>
            <a:miter/>
            <a:headEnd type="none" w="med" len="med"/>
            <a:tailEnd type="triangle" w="med" len="med"/>
          </a:ln>
        </p:spPr>
      </p:sp>
      <p:sp>
        <p:nvSpPr>
          <p:cNvPr id="19482" name="Line 29"/>
          <p:cNvSpPr/>
          <p:nvPr/>
        </p:nvSpPr>
        <p:spPr>
          <a:xfrm flipV="1">
            <a:off x="2238375" y="3692525"/>
            <a:ext cx="0" cy="304800"/>
          </a:xfrm>
          <a:prstGeom prst="line">
            <a:avLst/>
          </a:prstGeom>
          <a:ln w="9525" cap="flat" cmpd="sng">
            <a:solidFill>
              <a:schemeClr val="tx1"/>
            </a:solidFill>
            <a:prstDash val="solid"/>
            <a:miter/>
            <a:headEnd type="none" w="med" len="med"/>
            <a:tailEnd type="triangle" w="med" len="med"/>
          </a:ln>
        </p:spPr>
      </p:sp>
      <p:sp>
        <p:nvSpPr>
          <p:cNvPr id="19483" name="Line 30"/>
          <p:cNvSpPr/>
          <p:nvPr/>
        </p:nvSpPr>
        <p:spPr>
          <a:xfrm flipV="1">
            <a:off x="3686175" y="3692525"/>
            <a:ext cx="0" cy="304800"/>
          </a:xfrm>
          <a:prstGeom prst="line">
            <a:avLst/>
          </a:prstGeom>
          <a:ln w="9525" cap="flat" cmpd="sng">
            <a:solidFill>
              <a:schemeClr val="tx1"/>
            </a:solidFill>
            <a:prstDash val="solid"/>
            <a:miter/>
            <a:headEnd type="none" w="med" len="med"/>
            <a:tailEnd type="triangle" w="med" len="med"/>
          </a:ln>
        </p:spPr>
      </p:sp>
      <p:sp>
        <p:nvSpPr>
          <p:cNvPr id="19484" name="Line 31"/>
          <p:cNvSpPr/>
          <p:nvPr/>
        </p:nvSpPr>
        <p:spPr>
          <a:xfrm flipV="1">
            <a:off x="5210175" y="3692525"/>
            <a:ext cx="0" cy="304800"/>
          </a:xfrm>
          <a:prstGeom prst="line">
            <a:avLst/>
          </a:prstGeom>
          <a:ln w="9525" cap="flat" cmpd="sng">
            <a:solidFill>
              <a:schemeClr val="tx1"/>
            </a:solidFill>
            <a:prstDash val="solid"/>
            <a:miter/>
            <a:headEnd type="none" w="med" len="med"/>
            <a:tailEnd type="triangle" w="med" len="med"/>
          </a:ln>
        </p:spPr>
      </p:sp>
      <p:sp>
        <p:nvSpPr>
          <p:cNvPr id="19485" name="Line 32"/>
          <p:cNvSpPr/>
          <p:nvPr/>
        </p:nvSpPr>
        <p:spPr>
          <a:xfrm flipV="1">
            <a:off x="6734175" y="3692525"/>
            <a:ext cx="0" cy="304800"/>
          </a:xfrm>
          <a:prstGeom prst="line">
            <a:avLst/>
          </a:prstGeom>
          <a:ln w="9525" cap="flat" cmpd="sng">
            <a:solidFill>
              <a:schemeClr val="tx1"/>
            </a:solidFill>
            <a:prstDash val="solid"/>
            <a:miter/>
            <a:headEnd type="none" w="med" len="med"/>
            <a:tailEnd type="triangle" w="med" len="med"/>
          </a:ln>
        </p:spPr>
      </p:sp>
      <p:sp>
        <p:nvSpPr>
          <p:cNvPr id="19486" name="Line 33"/>
          <p:cNvSpPr/>
          <p:nvPr/>
        </p:nvSpPr>
        <p:spPr>
          <a:xfrm flipV="1">
            <a:off x="3152775" y="3082925"/>
            <a:ext cx="0" cy="228600"/>
          </a:xfrm>
          <a:prstGeom prst="line">
            <a:avLst/>
          </a:prstGeom>
          <a:ln w="9525" cap="flat" cmpd="sng">
            <a:solidFill>
              <a:schemeClr val="tx1"/>
            </a:solidFill>
            <a:prstDash val="solid"/>
            <a:miter/>
            <a:headEnd type="triangle" w="med" len="med"/>
            <a:tailEnd type="triangle" w="med" len="med"/>
          </a:ln>
        </p:spPr>
      </p:sp>
      <p:sp>
        <p:nvSpPr>
          <p:cNvPr id="19487" name="Line 34"/>
          <p:cNvSpPr/>
          <p:nvPr/>
        </p:nvSpPr>
        <p:spPr>
          <a:xfrm flipV="1">
            <a:off x="5362575" y="3082925"/>
            <a:ext cx="0" cy="228600"/>
          </a:xfrm>
          <a:prstGeom prst="line">
            <a:avLst/>
          </a:prstGeom>
          <a:ln w="9525" cap="flat" cmpd="sng">
            <a:solidFill>
              <a:schemeClr val="tx1"/>
            </a:solidFill>
            <a:prstDash val="solid"/>
            <a:miter/>
            <a:headEnd type="triangle" w="med" len="med"/>
            <a:tailEnd type="triangle" w="med" len="med"/>
          </a:ln>
        </p:spPr>
      </p:sp>
      <p:sp>
        <p:nvSpPr>
          <p:cNvPr id="19488" name="Line 35"/>
          <p:cNvSpPr/>
          <p:nvPr/>
        </p:nvSpPr>
        <p:spPr>
          <a:xfrm>
            <a:off x="7496175" y="5902325"/>
            <a:ext cx="381000" cy="0"/>
          </a:xfrm>
          <a:prstGeom prst="line">
            <a:avLst/>
          </a:prstGeom>
          <a:ln w="9525" cap="flat" cmpd="sng">
            <a:solidFill>
              <a:schemeClr val="tx1"/>
            </a:solidFill>
            <a:prstDash val="dash"/>
            <a:miter/>
            <a:headEnd type="none" w="med" len="med"/>
            <a:tailEnd type="none" w="med" len="med"/>
          </a:ln>
        </p:spPr>
      </p:sp>
      <p:sp>
        <p:nvSpPr>
          <p:cNvPr id="19489" name="Line 36"/>
          <p:cNvSpPr/>
          <p:nvPr/>
        </p:nvSpPr>
        <p:spPr>
          <a:xfrm flipV="1">
            <a:off x="7877175" y="3463925"/>
            <a:ext cx="0" cy="2438400"/>
          </a:xfrm>
          <a:prstGeom prst="line">
            <a:avLst/>
          </a:prstGeom>
          <a:ln w="9525" cap="flat" cmpd="sng">
            <a:solidFill>
              <a:schemeClr val="tx1"/>
            </a:solidFill>
            <a:prstDash val="dash"/>
            <a:miter/>
            <a:headEnd type="none" w="med" len="med"/>
            <a:tailEnd type="none" w="med" len="med"/>
          </a:ln>
        </p:spPr>
      </p:sp>
      <p:sp>
        <p:nvSpPr>
          <p:cNvPr id="19490" name="Line 37"/>
          <p:cNvSpPr/>
          <p:nvPr/>
        </p:nvSpPr>
        <p:spPr>
          <a:xfrm flipH="1">
            <a:off x="7496175" y="3463925"/>
            <a:ext cx="381000" cy="0"/>
          </a:xfrm>
          <a:prstGeom prst="line">
            <a:avLst/>
          </a:prstGeom>
          <a:ln w="9525" cap="flat" cmpd="sng">
            <a:solidFill>
              <a:schemeClr val="tx1"/>
            </a:solidFill>
            <a:prstDash val="dash"/>
            <a:miter/>
            <a:headEnd type="none" w="med" len="med"/>
            <a:tailEnd type="triangle" w="med" len="med"/>
          </a:ln>
        </p:spPr>
      </p:sp>
      <p:sp>
        <p:nvSpPr>
          <p:cNvPr id="19491" name="Line 38"/>
          <p:cNvSpPr/>
          <p:nvPr/>
        </p:nvSpPr>
        <p:spPr>
          <a:xfrm flipV="1">
            <a:off x="2238375" y="6130925"/>
            <a:ext cx="0" cy="304800"/>
          </a:xfrm>
          <a:prstGeom prst="line">
            <a:avLst/>
          </a:prstGeom>
          <a:ln w="9525" cap="flat" cmpd="sng">
            <a:solidFill>
              <a:schemeClr val="tx1"/>
            </a:solidFill>
            <a:prstDash val="solid"/>
            <a:miter/>
            <a:headEnd type="none" w="med" len="med"/>
            <a:tailEnd type="triangle" w="med" len="med"/>
          </a:ln>
        </p:spPr>
      </p:sp>
      <p:sp>
        <p:nvSpPr>
          <p:cNvPr id="19492" name="Line 39"/>
          <p:cNvSpPr/>
          <p:nvPr/>
        </p:nvSpPr>
        <p:spPr>
          <a:xfrm flipV="1">
            <a:off x="6810375" y="6130925"/>
            <a:ext cx="0" cy="304800"/>
          </a:xfrm>
          <a:prstGeom prst="line">
            <a:avLst/>
          </a:prstGeom>
          <a:ln w="9525" cap="flat" cmpd="sng">
            <a:solidFill>
              <a:schemeClr val="tx1"/>
            </a:solidFill>
            <a:prstDash val="solid"/>
            <a:miter/>
            <a:headEnd type="none" w="med" len="med"/>
            <a:tailEnd type="triangle" w="med" len="med"/>
          </a:ln>
        </p:spPr>
      </p:sp>
      <p:sp>
        <p:nvSpPr>
          <p:cNvPr id="19493" name="Line 40"/>
          <p:cNvSpPr/>
          <p:nvPr/>
        </p:nvSpPr>
        <p:spPr>
          <a:xfrm flipH="1">
            <a:off x="1019175" y="6435725"/>
            <a:ext cx="1219200" cy="0"/>
          </a:xfrm>
          <a:prstGeom prst="line">
            <a:avLst/>
          </a:prstGeom>
          <a:ln w="9525" cap="flat" cmpd="sng">
            <a:solidFill>
              <a:schemeClr val="tx1"/>
            </a:solidFill>
            <a:prstDash val="solid"/>
            <a:miter/>
            <a:headEnd type="none" w="med" len="med"/>
            <a:tailEnd type="none" w="med" len="med"/>
          </a:ln>
        </p:spPr>
      </p:sp>
      <p:sp>
        <p:nvSpPr>
          <p:cNvPr id="19494" name="Line 41"/>
          <p:cNvSpPr/>
          <p:nvPr/>
        </p:nvSpPr>
        <p:spPr>
          <a:xfrm flipV="1">
            <a:off x="1019175" y="2625725"/>
            <a:ext cx="0" cy="3810000"/>
          </a:xfrm>
          <a:prstGeom prst="line">
            <a:avLst/>
          </a:prstGeom>
          <a:ln w="9525" cap="flat" cmpd="sng">
            <a:solidFill>
              <a:schemeClr val="tx1"/>
            </a:solidFill>
            <a:prstDash val="solid"/>
            <a:miter/>
            <a:headEnd type="none" w="med" len="med"/>
            <a:tailEnd type="none" w="med" len="med"/>
          </a:ln>
        </p:spPr>
      </p:sp>
      <p:sp>
        <p:nvSpPr>
          <p:cNvPr id="19495" name="Line 42"/>
          <p:cNvSpPr/>
          <p:nvPr/>
        </p:nvSpPr>
        <p:spPr>
          <a:xfrm flipV="1">
            <a:off x="1019175" y="2625725"/>
            <a:ext cx="2133600" cy="0"/>
          </a:xfrm>
          <a:prstGeom prst="line">
            <a:avLst/>
          </a:prstGeom>
          <a:ln w="9525" cap="flat" cmpd="sng">
            <a:solidFill>
              <a:schemeClr val="tx1"/>
            </a:solidFill>
            <a:prstDash val="solid"/>
            <a:miter/>
            <a:headEnd type="none" w="med" len="med"/>
            <a:tailEnd type="none" w="med" len="med"/>
          </a:ln>
        </p:spPr>
      </p:sp>
      <p:sp>
        <p:nvSpPr>
          <p:cNvPr id="19496" name="Line 43"/>
          <p:cNvSpPr/>
          <p:nvPr/>
        </p:nvSpPr>
        <p:spPr>
          <a:xfrm>
            <a:off x="3152775" y="2625725"/>
            <a:ext cx="0" cy="152400"/>
          </a:xfrm>
          <a:prstGeom prst="line">
            <a:avLst/>
          </a:prstGeom>
          <a:ln w="9525" cap="flat" cmpd="sng">
            <a:solidFill>
              <a:schemeClr val="tx1"/>
            </a:solidFill>
            <a:prstDash val="solid"/>
            <a:miter/>
            <a:headEnd type="none" w="med" len="med"/>
            <a:tailEnd type="triangle" w="med" len="med"/>
          </a:ln>
        </p:spPr>
      </p:sp>
      <p:sp>
        <p:nvSpPr>
          <p:cNvPr id="19497" name="Line 44"/>
          <p:cNvSpPr/>
          <p:nvPr/>
        </p:nvSpPr>
        <p:spPr>
          <a:xfrm>
            <a:off x="6810375" y="6435725"/>
            <a:ext cx="1371600" cy="0"/>
          </a:xfrm>
          <a:prstGeom prst="line">
            <a:avLst/>
          </a:prstGeom>
          <a:ln w="9525" cap="flat" cmpd="sng">
            <a:solidFill>
              <a:schemeClr val="tx1"/>
            </a:solidFill>
            <a:prstDash val="solid"/>
            <a:miter/>
            <a:headEnd type="none" w="med" len="med"/>
            <a:tailEnd type="none" w="med" len="med"/>
          </a:ln>
        </p:spPr>
      </p:sp>
      <p:sp>
        <p:nvSpPr>
          <p:cNvPr id="19498" name="Line 45"/>
          <p:cNvSpPr/>
          <p:nvPr/>
        </p:nvSpPr>
        <p:spPr>
          <a:xfrm flipV="1">
            <a:off x="8181975" y="2625725"/>
            <a:ext cx="0" cy="3810000"/>
          </a:xfrm>
          <a:prstGeom prst="line">
            <a:avLst/>
          </a:prstGeom>
          <a:ln w="9525" cap="flat" cmpd="sng">
            <a:solidFill>
              <a:schemeClr val="tx1"/>
            </a:solidFill>
            <a:prstDash val="solid"/>
            <a:miter/>
            <a:headEnd type="none" w="med" len="med"/>
            <a:tailEnd type="none" w="med" len="med"/>
          </a:ln>
        </p:spPr>
      </p:sp>
      <p:sp>
        <p:nvSpPr>
          <p:cNvPr id="19499" name="Line 46"/>
          <p:cNvSpPr/>
          <p:nvPr/>
        </p:nvSpPr>
        <p:spPr>
          <a:xfrm>
            <a:off x="5362575" y="2625725"/>
            <a:ext cx="2819400" cy="0"/>
          </a:xfrm>
          <a:prstGeom prst="line">
            <a:avLst/>
          </a:prstGeom>
          <a:ln w="9525" cap="flat" cmpd="sng">
            <a:solidFill>
              <a:schemeClr val="tx1"/>
            </a:solidFill>
            <a:prstDash val="solid"/>
            <a:miter/>
            <a:headEnd type="none" w="med" len="med"/>
            <a:tailEnd type="none" w="med" len="med"/>
          </a:ln>
        </p:spPr>
      </p:sp>
      <p:sp>
        <p:nvSpPr>
          <p:cNvPr id="19500" name="Line 47"/>
          <p:cNvSpPr/>
          <p:nvPr/>
        </p:nvSpPr>
        <p:spPr>
          <a:xfrm>
            <a:off x="5362575" y="2625725"/>
            <a:ext cx="0" cy="152400"/>
          </a:xfrm>
          <a:prstGeom prst="line">
            <a:avLst/>
          </a:prstGeom>
          <a:ln w="9525" cap="flat" cmpd="sng">
            <a:solidFill>
              <a:schemeClr val="tx1"/>
            </a:solidFill>
            <a:prstDash val="solid"/>
            <a:miter/>
            <a:headEnd type="none" w="med" len="med"/>
            <a:tailEnd type="triangle" w="med" len="med"/>
          </a:ln>
        </p:spPr>
      </p:sp>
      <p:sp>
        <p:nvSpPr>
          <p:cNvPr id="19501" name="Rectangle 2"/>
          <p:cNvSpPr txBox="1"/>
          <p:nvPr/>
        </p:nvSpPr>
        <p:spPr>
          <a:xfrm>
            <a:off x="2141538" y="120650"/>
            <a:ext cx="5026025"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spcBef>
                <a:spcPct val="0"/>
              </a:spcBef>
              <a:buClrTx/>
              <a:buSzTx/>
              <a:buFontTx/>
              <a:buNone/>
            </a:pPr>
            <a:r>
              <a:rPr lang="en-US" altLang="zh-CN" sz="3600" b="1" dirty="0">
                <a:solidFill>
                  <a:srgbClr val="000000"/>
                </a:solidFill>
                <a:latin typeface="Times New Roman" panose="02020603050405020304" pitchFamily="18" charset="0"/>
                <a:ea typeface="黑体" panose="02010609060101010101" pitchFamily="49" charset="-122"/>
              </a:rPr>
              <a:t>3.1.2 </a:t>
            </a:r>
            <a:r>
              <a:rPr lang="zh-CN" altLang="en-US" sz="3600" b="1" dirty="0">
                <a:solidFill>
                  <a:srgbClr val="000000"/>
                </a:solidFill>
                <a:latin typeface="Times New Roman" panose="02020603050405020304" pitchFamily="18" charset="0"/>
                <a:ea typeface="黑体" panose="02010609060101010101" pitchFamily="49" charset="-122"/>
              </a:rPr>
              <a:t>并行主存系统</a:t>
            </a:r>
            <a:endParaRPr lang="en-US" altLang="zh-CN" sz="3600"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4387" name="Text Box 2"/>
          <p:cNvSpPr txBox="1"/>
          <p:nvPr/>
        </p:nvSpPr>
        <p:spPr>
          <a:xfrm>
            <a:off x="858838" y="2008188"/>
            <a:ext cx="8032750" cy="76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10000"/>
              </a:lnSpc>
              <a:spcBef>
                <a:spcPct val="0"/>
              </a:spcBef>
              <a:buClr>
                <a:schemeClr val="accent2"/>
              </a:buClr>
              <a:buSzPct val="95000"/>
              <a:buNone/>
            </a:pPr>
            <a:r>
              <a:rPr lang="en-US" altLang="zh-CN" sz="2000" dirty="0">
                <a:latin typeface="Times New Roman" panose="02020603050405020304" pitchFamily="18" charset="0"/>
                <a:ea typeface="宋体" panose="02010600030101010101" pitchFamily="2" charset="-122"/>
              </a:rPr>
              <a:t>  T</a:t>
            </a:r>
            <a:r>
              <a:rPr lang="en-US" altLang="zh-CN" sz="2000" baseline="-30000" dirty="0">
                <a:latin typeface="Times New Roman" panose="02020603050405020304" pitchFamily="18" charset="0"/>
                <a:ea typeface="宋体" panose="02010600030101010101" pitchFamily="2" charset="-122"/>
              </a:rPr>
              <a:t>D</a:t>
            </a:r>
            <a:r>
              <a:rPr lang="zh-CN" altLang="en-US" sz="2000" dirty="0">
                <a:latin typeface="Times New Roman" panose="02020603050405020304" pitchFamily="18" charset="0"/>
                <a:ea typeface="宋体" panose="02010600030101010101" pitchFamily="2" charset="-122"/>
              </a:rPr>
              <a:t>：</a:t>
            </a:r>
            <a:r>
              <a:rPr lang="zh-CN" altLang="en-US" sz="2000" dirty="0">
                <a:latin typeface="Tahoma" panose="020B0604030504040204" pitchFamily="34" charset="0"/>
              </a:rPr>
              <a:t>传送一个字节所用的时间，实际上就是通道执行一条通道指令，  </a:t>
            </a:r>
            <a:endParaRPr lang="zh-CN" altLang="en-US" sz="2000" dirty="0">
              <a:latin typeface="Tahoma" panose="020B0604030504040204" pitchFamily="34" charset="0"/>
            </a:endParaRPr>
          </a:p>
          <a:p>
            <a:pPr marL="0" lvl="0" indent="0" eaLnBrk="1" hangingPunct="1">
              <a:lnSpc>
                <a:spcPct val="110000"/>
              </a:lnSpc>
              <a:spcBef>
                <a:spcPct val="0"/>
              </a:spcBef>
              <a:buClr>
                <a:schemeClr val="accent2"/>
              </a:buClr>
              <a:buSzPct val="95000"/>
              <a:buNone/>
            </a:pPr>
            <a:r>
              <a:rPr lang="zh-CN" altLang="en-US" sz="2000" dirty="0">
                <a:latin typeface="Tahoma" panose="020B0604030504040204" pitchFamily="34" charset="0"/>
              </a:rPr>
              <a:t>  即数据传送指令所用的时间。</a:t>
            </a:r>
            <a:endParaRPr lang="zh-CN" altLang="en-US" sz="2000" dirty="0">
              <a:latin typeface="Tahoma" panose="020B0604030504040204" pitchFamily="34" charset="0"/>
            </a:endParaRPr>
          </a:p>
        </p:txBody>
      </p:sp>
      <p:sp>
        <p:nvSpPr>
          <p:cNvPr id="144388" name="Text Box 3"/>
          <p:cNvSpPr txBox="1"/>
          <p:nvPr/>
        </p:nvSpPr>
        <p:spPr>
          <a:xfrm>
            <a:off x="892175" y="2898775"/>
            <a:ext cx="55991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None/>
            </a:pPr>
            <a:r>
              <a:rPr lang="zh-CN" altLang="en-US" sz="2000" dirty="0">
                <a:latin typeface="Tahoma" panose="020B0604030504040204" pitchFamily="34"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P</a:t>
            </a:r>
            <a:r>
              <a:rPr lang="zh-CN" altLang="en-US" sz="2000" b="0" dirty="0">
                <a:latin typeface="Times New Roman" panose="02020603050405020304" pitchFamily="18" charset="0"/>
                <a:ea typeface="宋体" panose="02010600030101010101" pitchFamily="2" charset="-122"/>
              </a:rPr>
              <a:t>：</a:t>
            </a:r>
            <a:r>
              <a:rPr lang="zh-CN" altLang="en-US" sz="2000" dirty="0"/>
              <a:t>连接在一个通道上同时在工作的设备台数。</a:t>
            </a:r>
            <a:endParaRPr lang="zh-CN" altLang="en-US" sz="2000" dirty="0"/>
          </a:p>
        </p:txBody>
      </p:sp>
      <p:sp>
        <p:nvSpPr>
          <p:cNvPr id="144389" name="Text Box 4"/>
          <p:cNvSpPr txBox="1"/>
          <p:nvPr/>
        </p:nvSpPr>
        <p:spPr>
          <a:xfrm>
            <a:off x="985838" y="3429000"/>
            <a:ext cx="7929562"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None/>
            </a:pPr>
            <a:r>
              <a:rPr lang="en-US" altLang="zh-CN" sz="2000" dirty="0">
                <a:latin typeface="Times New Roman" panose="02020603050405020304" pitchFamily="18" charset="0"/>
              </a:rPr>
              <a:t> n:</a:t>
            </a:r>
            <a:r>
              <a:rPr lang="zh-CN" altLang="en-US" sz="2000" dirty="0">
                <a:latin typeface="Tahoma" panose="020B0604030504040204" pitchFamily="34" charset="0"/>
              </a:rPr>
              <a:t>每一个设备传送的字节个数，假设每一台设备传送的字节数都相同，都是</a:t>
            </a:r>
            <a:r>
              <a:rPr lang="en-US" altLang="zh-CN" sz="2000" dirty="0">
                <a:latin typeface="Times New Roman" panose="02020603050405020304" pitchFamily="18" charset="0"/>
              </a:rPr>
              <a:t>n</a:t>
            </a:r>
            <a:r>
              <a:rPr lang="zh-CN" altLang="en-US" sz="2000" dirty="0">
                <a:latin typeface="Tahoma" panose="020B0604030504040204" pitchFamily="34" charset="0"/>
              </a:rPr>
              <a:t>字节。</a:t>
            </a:r>
            <a:endParaRPr lang="zh-CN" altLang="en-US" sz="2000" dirty="0">
              <a:latin typeface="Tahoma" panose="020B0604030504040204" pitchFamily="34" charset="0"/>
            </a:endParaRPr>
          </a:p>
        </p:txBody>
      </p:sp>
      <p:sp>
        <p:nvSpPr>
          <p:cNvPr id="144390" name="Text Box 6"/>
          <p:cNvSpPr txBox="1"/>
          <p:nvPr/>
        </p:nvSpPr>
        <p:spPr>
          <a:xfrm>
            <a:off x="947738" y="4375150"/>
            <a:ext cx="575151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None/>
            </a:pPr>
            <a:r>
              <a:rPr lang="en-US" altLang="zh-CN" sz="2000" dirty="0">
                <a:latin typeface="Times New Roman" panose="02020603050405020304" pitchFamily="18" charset="0"/>
              </a:rPr>
              <a:t>  T:</a:t>
            </a:r>
            <a:r>
              <a:rPr lang="en-US" altLang="zh-CN" sz="2000" dirty="0">
                <a:latin typeface="Tahoma" panose="020B0604030504040204" pitchFamily="34" charset="0"/>
              </a:rPr>
              <a:t> </a:t>
            </a:r>
            <a:r>
              <a:rPr lang="zh-CN" altLang="en-US" sz="2000" dirty="0">
                <a:latin typeface="Tahoma" panose="020B0604030504040204" pitchFamily="34" charset="0"/>
              </a:rPr>
              <a:t>通道完成全部数据传送工作所需要的总时间。</a:t>
            </a:r>
            <a:endParaRPr lang="zh-CN" altLang="en-US" sz="2000" dirty="0">
              <a:latin typeface="Tahoma" panose="020B0604030504040204" pitchFamily="34" charset="0"/>
            </a:endParaRPr>
          </a:p>
        </p:txBody>
      </p:sp>
      <p:graphicFrame>
        <p:nvGraphicFramePr>
          <p:cNvPr id="144391" name="Object 8"/>
          <p:cNvGraphicFramePr>
            <a:graphicFrameLocks noChangeAspect="1"/>
          </p:cNvGraphicFramePr>
          <p:nvPr/>
        </p:nvGraphicFramePr>
        <p:xfrm>
          <a:off x="1177925" y="5016500"/>
          <a:ext cx="7013575" cy="649288"/>
        </p:xfrm>
        <a:graphic>
          <a:graphicData uri="http://schemas.openxmlformats.org/presentationml/2006/ole">
            <mc:AlternateContent xmlns:mc="http://schemas.openxmlformats.org/markup-compatibility/2006">
              <mc:Choice xmlns:v="urn:schemas-microsoft-com:vml" Requires="v">
                <p:oleObj spid="_x0000_s27654" name="" r:id="rId1" imgW="2463800" imgH="228600" progId="Equation.3">
                  <p:embed/>
                </p:oleObj>
              </mc:Choice>
              <mc:Fallback>
                <p:oleObj name="" r:id="rId1" imgW="2463800" imgH="228600" progId="Equation.3">
                  <p:embed/>
                  <p:pic>
                    <p:nvPicPr>
                      <p:cNvPr id="0" name="图片 3102"/>
                      <p:cNvPicPr/>
                      <p:nvPr/>
                    </p:nvPicPr>
                    <p:blipFill>
                      <a:blip r:embed="rId2"/>
                      <a:stretch>
                        <a:fillRect/>
                      </a:stretch>
                    </p:blipFill>
                    <p:spPr>
                      <a:xfrm>
                        <a:off x="1177925" y="5016500"/>
                        <a:ext cx="7013575" cy="649288"/>
                      </a:xfrm>
                      <a:prstGeom prst="rect">
                        <a:avLst/>
                      </a:prstGeom>
                      <a:noFill/>
                      <a:ln w="38100">
                        <a:noFill/>
                        <a:miter/>
                      </a:ln>
                    </p:spPr>
                  </p:pic>
                </p:oleObj>
              </mc:Fallback>
            </mc:AlternateContent>
          </a:graphicData>
        </a:graphic>
      </p:graphicFrame>
      <p:sp>
        <p:nvSpPr>
          <p:cNvPr id="144392" name="Rectangle 9"/>
          <p:cNvSpPr/>
          <p:nvPr/>
        </p:nvSpPr>
        <p:spPr>
          <a:xfrm>
            <a:off x="993775" y="1255713"/>
            <a:ext cx="7554913" cy="701675"/>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dirty="0">
                <a:latin typeface="Times New Roman" panose="02020603050405020304" pitchFamily="18" charset="0"/>
                <a:ea typeface="宋体" panose="02010600030101010101" pitchFamily="2" charset="-122"/>
              </a:rPr>
              <a:t>Ts</a:t>
            </a:r>
            <a:r>
              <a:rPr lang="zh-CN" altLang="en-US" sz="1800" dirty="0">
                <a:latin typeface="Times New Roman" panose="02020603050405020304" pitchFamily="18" charset="0"/>
                <a:ea typeface="宋体" panose="02010600030101010101" pitchFamily="2" charset="-122"/>
              </a:rPr>
              <a:t>：</a:t>
            </a:r>
            <a:r>
              <a:rPr lang="zh-CN" altLang="en-US" sz="2000" dirty="0">
                <a:latin typeface="Tahoma" panose="020B0604030504040204" pitchFamily="34" charset="0"/>
              </a:rPr>
              <a:t>设备选择时间。即：从通道相应设备发出数据传送请求开始，</a:t>
            </a:r>
            <a:endParaRPr lang="zh-CN" altLang="en-US" sz="2000" dirty="0">
              <a:latin typeface="Tahoma" panose="020B0604030504040204" pitchFamily="34" charset="0"/>
            </a:endParaRPr>
          </a:p>
          <a:p>
            <a:pPr marL="0" lvl="0" indent="0">
              <a:spcBef>
                <a:spcPct val="0"/>
              </a:spcBef>
              <a:buClrTx/>
              <a:buFontTx/>
              <a:buNone/>
            </a:pPr>
            <a:r>
              <a:rPr lang="zh-CN" altLang="en-US" sz="2000" dirty="0">
                <a:latin typeface="Tahoma" panose="020B0604030504040204" pitchFamily="34" charset="0"/>
              </a:rPr>
              <a:t>到通道实际为这台设备传送数据所需要的时间。</a:t>
            </a:r>
            <a:endParaRPr lang="zh-CN" altLang="en-US" sz="2000" dirty="0">
              <a:latin typeface="Tahoma" panose="020B0604030504040204" pitchFamily="34" charset="0"/>
            </a:endParaRPr>
          </a:p>
        </p:txBody>
      </p:sp>
      <p:sp>
        <p:nvSpPr>
          <p:cNvPr id="10" name="矩形 9"/>
          <p:cNvSpPr/>
          <p:nvPr/>
        </p:nvSpPr>
        <p:spPr>
          <a:xfrm>
            <a:off x="882650" y="8890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5411" name="Text Box 2"/>
          <p:cNvSpPr txBox="1"/>
          <p:nvPr/>
        </p:nvSpPr>
        <p:spPr>
          <a:xfrm>
            <a:off x="935038" y="1270000"/>
            <a:ext cx="2122487"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3200" dirty="0">
                <a:latin typeface="Tahoma" panose="020B0604030504040204" pitchFamily="34" charset="0"/>
              </a:rPr>
              <a:t> 选择通道</a:t>
            </a:r>
            <a:endParaRPr lang="zh-CN" altLang="en-US" sz="3200" dirty="0">
              <a:latin typeface="Tahoma" panose="020B0604030504040204" pitchFamily="34" charset="0"/>
            </a:endParaRPr>
          </a:p>
        </p:txBody>
      </p:sp>
      <p:sp>
        <p:nvSpPr>
          <p:cNvPr id="145412" name="Text Box 3"/>
          <p:cNvSpPr txBox="1"/>
          <p:nvPr/>
        </p:nvSpPr>
        <p:spPr>
          <a:xfrm>
            <a:off x="1165225" y="1905000"/>
            <a:ext cx="7750175"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选择通道在一段时间内只能单独为一台高速外围设备服务，当这台设备的数据传送工作全部完成后，通道才能为另一台设备服务。</a:t>
            </a:r>
            <a:endParaRPr lang="zh-CN" altLang="en-US" sz="2400" dirty="0">
              <a:latin typeface="Tahoma" panose="020B0604030504040204" pitchFamily="34" charset="0"/>
            </a:endParaRPr>
          </a:p>
        </p:txBody>
      </p:sp>
      <p:graphicFrame>
        <p:nvGraphicFramePr>
          <p:cNvPr id="145413" name="Object 4"/>
          <p:cNvGraphicFramePr>
            <a:graphicFrameLocks noChangeAspect="1"/>
          </p:cNvGraphicFramePr>
          <p:nvPr/>
        </p:nvGraphicFramePr>
        <p:xfrm>
          <a:off x="1174750" y="3071813"/>
          <a:ext cx="7588250" cy="1952625"/>
        </p:xfrm>
        <a:graphic>
          <a:graphicData uri="http://schemas.openxmlformats.org/presentationml/2006/ole">
            <mc:AlternateContent xmlns:mc="http://schemas.openxmlformats.org/markup-compatibility/2006">
              <mc:Choice xmlns:v="urn:schemas-microsoft-com:vml" Requires="v">
                <p:oleObj spid="_x0000_s28678" name="" r:id="rId1" imgW="4715510" imgH="1156335" progId="Visio.Drawing.11">
                  <p:embed/>
                </p:oleObj>
              </mc:Choice>
              <mc:Fallback>
                <p:oleObj name="" r:id="rId1" imgW="4715510" imgH="1156335" progId="Visio.Drawing.11">
                  <p:embed/>
                  <p:pic>
                    <p:nvPicPr>
                      <p:cNvPr id="0" name="图片 3103"/>
                      <p:cNvPicPr/>
                      <p:nvPr/>
                    </p:nvPicPr>
                    <p:blipFill>
                      <a:blip r:embed="rId2"/>
                      <a:stretch>
                        <a:fillRect/>
                      </a:stretch>
                    </p:blipFill>
                    <p:spPr>
                      <a:xfrm>
                        <a:off x="1174750" y="3071813"/>
                        <a:ext cx="7588250" cy="1952625"/>
                      </a:xfrm>
                      <a:prstGeom prst="rect">
                        <a:avLst/>
                      </a:prstGeom>
                      <a:noFill/>
                      <a:ln w="38100">
                        <a:noFill/>
                        <a:miter/>
                      </a:ln>
                    </p:spPr>
                  </p:pic>
                </p:oleObj>
              </mc:Fallback>
            </mc:AlternateContent>
          </a:graphicData>
        </a:graphic>
      </p:graphicFrame>
      <p:sp>
        <p:nvSpPr>
          <p:cNvPr id="145414" name="Text Box 5"/>
          <p:cNvSpPr txBox="1"/>
          <p:nvPr/>
        </p:nvSpPr>
        <p:spPr>
          <a:xfrm>
            <a:off x="714375" y="5207000"/>
            <a:ext cx="56991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None/>
            </a:pPr>
            <a:r>
              <a:rPr lang="en-US" altLang="zh-CN" sz="2000" dirty="0">
                <a:latin typeface="Times New Roman" panose="02020603050405020304" pitchFamily="18" charset="0"/>
                <a:ea typeface="宋体" panose="02010600030101010101" pitchFamily="2" charset="-122"/>
              </a:rPr>
              <a:t>T</a:t>
            </a:r>
            <a:r>
              <a:rPr lang="en-US" altLang="zh-CN" sz="2000" i="1" baseline="-30000" dirty="0">
                <a:latin typeface="Times New Roman" panose="02020603050405020304" pitchFamily="18" charset="0"/>
                <a:ea typeface="宋体" panose="02010600030101010101" pitchFamily="2" charset="-122"/>
              </a:rPr>
              <a:t>di</a:t>
            </a:r>
            <a:r>
              <a:rPr lang="en-US" altLang="zh-CN" sz="2000" dirty="0">
                <a:latin typeface="Times New Roman" panose="02020603050405020304" pitchFamily="18" charset="0"/>
              </a:rPr>
              <a:t>:</a:t>
            </a:r>
            <a:r>
              <a:rPr lang="en-US" altLang="zh-CN" sz="2000" dirty="0">
                <a:latin typeface="Tahoma" panose="020B0604030504040204" pitchFamily="34" charset="0"/>
              </a:rPr>
              <a:t> </a:t>
            </a:r>
            <a:r>
              <a:rPr lang="zh-CN" altLang="en-US" sz="2000" dirty="0">
                <a:latin typeface="Tahoma" panose="020B0604030504040204" pitchFamily="34" charset="0"/>
              </a:rPr>
              <a:t>通道传送第</a:t>
            </a:r>
            <a:r>
              <a:rPr lang="en-US" altLang="zh-CN" sz="2000" b="0" i="1" dirty="0">
                <a:latin typeface="Times New Roman" panose="02020603050405020304" pitchFamily="18" charset="0"/>
              </a:rPr>
              <a:t>i</a:t>
            </a:r>
            <a:r>
              <a:rPr lang="zh-CN" altLang="en-US" sz="2000" dirty="0">
                <a:latin typeface="Tahoma" panose="020B0604030504040204" pitchFamily="34" charset="0"/>
              </a:rPr>
              <a:t>个数据所用的时间，</a:t>
            </a:r>
            <a:r>
              <a:rPr lang="en-US" altLang="zh-CN" sz="2000" b="0" i="1" dirty="0">
                <a:latin typeface="Times New Roman" panose="02020603050405020304" pitchFamily="18" charset="0"/>
              </a:rPr>
              <a:t>i</a:t>
            </a:r>
            <a:r>
              <a:rPr lang="en-US" altLang="zh-CN" sz="2000" b="0" dirty="0">
                <a:latin typeface="Tahoma" panose="020B0604030504040204" pitchFamily="34" charset="0"/>
              </a:rPr>
              <a:t>=1,2,</a:t>
            </a:r>
            <a:r>
              <a:rPr lang="en-US" altLang="zh-CN" sz="2000" b="0" dirty="0">
                <a:latin typeface="Times New Roman" panose="02020603050405020304" pitchFamily="18" charset="0"/>
              </a:rPr>
              <a:t>…</a:t>
            </a:r>
            <a:r>
              <a:rPr lang="en-US" altLang="zh-CN" sz="2000" b="0" dirty="0">
                <a:latin typeface="Tahoma" panose="020B0604030504040204" pitchFamily="34" charset="0"/>
              </a:rPr>
              <a:t>,n</a:t>
            </a:r>
            <a:r>
              <a:rPr lang="zh-CN" altLang="en-US" sz="2000" dirty="0">
                <a:latin typeface="Tahoma" panose="020B0604030504040204" pitchFamily="34" charset="0"/>
              </a:rPr>
              <a:t>。</a:t>
            </a:r>
            <a:endParaRPr lang="zh-CN" altLang="en-US" sz="2000" dirty="0">
              <a:latin typeface="Tahoma" panose="020B0604030504040204" pitchFamily="34" charset="0"/>
            </a:endParaRPr>
          </a:p>
        </p:txBody>
      </p:sp>
      <p:sp>
        <p:nvSpPr>
          <p:cNvPr id="145415" name="Text Box 6"/>
          <p:cNvSpPr txBox="1"/>
          <p:nvPr/>
        </p:nvSpPr>
        <p:spPr>
          <a:xfrm>
            <a:off x="746125" y="6107113"/>
            <a:ext cx="546258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None/>
            </a:pPr>
            <a:r>
              <a:rPr lang="en-US" altLang="zh-CN" sz="2000" dirty="0">
                <a:latin typeface="Times New Roman" panose="02020603050405020304" pitchFamily="18" charset="0"/>
                <a:ea typeface="宋体" panose="02010600030101010101" pitchFamily="2" charset="-122"/>
              </a:rPr>
              <a:t>D</a:t>
            </a:r>
            <a:r>
              <a:rPr lang="en-US" altLang="zh-CN" sz="2000" i="1" baseline="-30000" dirty="0">
                <a:latin typeface="Times New Roman" panose="02020603050405020304" pitchFamily="18" charset="0"/>
                <a:ea typeface="宋体" panose="02010600030101010101" pitchFamily="2" charset="-122"/>
              </a:rPr>
              <a:t>i</a:t>
            </a:r>
            <a:r>
              <a:rPr lang="en-US" altLang="zh-CN" sz="2000" dirty="0">
                <a:latin typeface="Tahoma" panose="020B0604030504040204" pitchFamily="34" charset="0"/>
                <a:ea typeface="宋体" panose="02010600030101010101" pitchFamily="2" charset="-122"/>
              </a:rPr>
              <a:t> </a:t>
            </a:r>
            <a:r>
              <a:rPr lang="zh-CN" altLang="en-US" sz="2000" dirty="0">
                <a:latin typeface="Tahoma" panose="020B0604030504040204" pitchFamily="34" charset="0"/>
                <a:ea typeface="宋体" panose="02010600030101010101" pitchFamily="2" charset="-122"/>
              </a:rPr>
              <a:t>：</a:t>
            </a:r>
            <a:r>
              <a:rPr lang="zh-CN" altLang="en-US" sz="2000" dirty="0">
                <a:latin typeface="Tahoma" panose="020B0604030504040204" pitchFamily="34" charset="0"/>
              </a:rPr>
              <a:t>通道正在为第</a:t>
            </a:r>
            <a:r>
              <a:rPr lang="en-US" altLang="zh-CN" sz="2000" b="0" i="1" dirty="0">
                <a:latin typeface="Times New Roman" panose="02020603050405020304" pitchFamily="18" charset="0"/>
              </a:rPr>
              <a:t>i</a:t>
            </a:r>
            <a:r>
              <a:rPr lang="en-US" altLang="zh-CN" sz="2000" dirty="0">
                <a:latin typeface="Tahoma" panose="020B0604030504040204" pitchFamily="34" charset="0"/>
              </a:rPr>
              <a:t> </a:t>
            </a:r>
            <a:r>
              <a:rPr lang="zh-CN" altLang="en-US" sz="2000" dirty="0">
                <a:latin typeface="Tahoma" panose="020B0604030504040204" pitchFamily="34" charset="0"/>
              </a:rPr>
              <a:t>台设备服务，</a:t>
            </a:r>
            <a:r>
              <a:rPr lang="en-US" altLang="zh-CN" sz="2000" i="1" dirty="0">
                <a:latin typeface="Times New Roman" panose="02020603050405020304" pitchFamily="18" charset="0"/>
                <a:ea typeface="宋体" panose="02010600030101010101" pitchFamily="2" charset="-122"/>
              </a:rPr>
              <a:t>i</a:t>
            </a:r>
            <a:r>
              <a:rPr lang="en-US" altLang="zh-CN" sz="2000" dirty="0">
                <a:latin typeface="Tahoma" panose="020B0604030504040204" pitchFamily="34" charset="0"/>
              </a:rPr>
              <a:t>= </a:t>
            </a:r>
            <a:r>
              <a:rPr lang="en-US" altLang="zh-CN" sz="2000" b="0" dirty="0">
                <a:latin typeface="Tahoma" panose="020B0604030504040204" pitchFamily="34" charset="0"/>
              </a:rPr>
              <a:t>1,2,</a:t>
            </a:r>
            <a:r>
              <a:rPr lang="en-US" altLang="zh-CN" sz="2000" b="0" dirty="0">
                <a:latin typeface="Times New Roman" panose="02020603050405020304" pitchFamily="18" charset="0"/>
              </a:rPr>
              <a:t>…</a:t>
            </a:r>
            <a:r>
              <a:rPr lang="en-US" altLang="zh-CN" sz="2000" b="0" dirty="0">
                <a:latin typeface="Tahoma" panose="020B0604030504040204" pitchFamily="34" charset="0"/>
              </a:rPr>
              <a:t>,p</a:t>
            </a:r>
            <a:r>
              <a:rPr lang="zh-CN" altLang="en-US" sz="2000" dirty="0">
                <a:latin typeface="Tahoma" panose="020B0604030504040204" pitchFamily="34" charset="0"/>
              </a:rPr>
              <a:t>。</a:t>
            </a:r>
            <a:endParaRPr lang="zh-CN" altLang="en-US" sz="2000" dirty="0">
              <a:latin typeface="Tahoma" panose="020B0604030504040204" pitchFamily="34" charset="0"/>
            </a:endParaRPr>
          </a:p>
        </p:txBody>
      </p:sp>
      <p:sp>
        <p:nvSpPr>
          <p:cNvPr id="145416" name="Rectangle 8"/>
          <p:cNvSpPr/>
          <p:nvPr/>
        </p:nvSpPr>
        <p:spPr>
          <a:xfrm>
            <a:off x="715963" y="5645150"/>
            <a:ext cx="4148137" cy="396875"/>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2000" dirty="0">
                <a:latin typeface="Times New Roman" panose="02020603050405020304" pitchFamily="18" charset="0"/>
              </a:rPr>
              <a:t>Td</a:t>
            </a:r>
            <a:r>
              <a:rPr lang="en-US" altLang="zh-CN" sz="2000" dirty="0">
                <a:latin typeface="Tahoma" panose="020B0604030504040204" pitchFamily="34" charset="0"/>
              </a:rPr>
              <a:t> </a:t>
            </a:r>
            <a:r>
              <a:rPr lang="zh-CN" altLang="en-US" sz="2000" dirty="0">
                <a:latin typeface="Tahoma" panose="020B0604030504040204" pitchFamily="34" charset="0"/>
              </a:rPr>
              <a:t>：传送一个字节平均所用的时间</a:t>
            </a:r>
            <a:endParaRPr lang="zh-CN" altLang="en-US" sz="2000" dirty="0">
              <a:latin typeface="Tahoma" panose="020B0604030504040204" pitchFamily="34" charset="0"/>
            </a:endParaRPr>
          </a:p>
        </p:txBody>
      </p:sp>
      <p:sp>
        <p:nvSpPr>
          <p:cNvPr id="9" name="矩形 8"/>
          <p:cNvSpPr/>
          <p:nvPr/>
        </p:nvSpPr>
        <p:spPr>
          <a:xfrm>
            <a:off x="882650" y="88900"/>
            <a:ext cx="7572375" cy="58420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3.4.2 </a:t>
            </a:r>
            <a:r>
              <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rPr>
              <a:t>通道处理机的工作原理和流量设计</a:t>
            </a:r>
            <a:endParaRPr kumimoji="1" lang="zh-CN" altLang="en-US" sz="3200" b="0" i="0" u="none" strike="noStrike" kern="1200" cap="none" spc="0" normalizeH="0" baseline="0" noProof="0" dirty="0">
              <a:ln>
                <a:noFill/>
              </a:ln>
              <a:solidFill>
                <a:srgbClr val="002060"/>
              </a:solidFill>
              <a:effectLst/>
              <a:uLnTx/>
              <a:uFillTx/>
              <a:latin typeface="+mj-lt"/>
              <a:ea typeface="黑体" panose="02010609060101010101" pitchFamily="49" charset="-122"/>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6435" name="Text Box 2"/>
          <p:cNvSpPr txBox="1"/>
          <p:nvPr/>
        </p:nvSpPr>
        <p:spPr>
          <a:xfrm>
            <a:off x="838200" y="3962400"/>
            <a:ext cx="7696200" cy="10414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30000"/>
              </a:lnSpc>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 </a:t>
            </a:r>
            <a:r>
              <a:rPr lang="zh-CN" altLang="en-US" sz="2400" dirty="0"/>
              <a:t>当一个选择通道上连接有</a:t>
            </a:r>
            <a:r>
              <a:rPr lang="en-US" altLang="zh-CN" sz="2400" dirty="0"/>
              <a:t>p</a:t>
            </a:r>
            <a:r>
              <a:rPr lang="zh-CN" altLang="en-US" sz="2400" dirty="0"/>
              <a:t>台外围设备，每一台外围设备都传送</a:t>
            </a:r>
            <a:r>
              <a:rPr lang="en-US" altLang="zh-CN" sz="2400" dirty="0"/>
              <a:t>n</a:t>
            </a:r>
            <a:r>
              <a:rPr lang="zh-CN" altLang="en-US" sz="2400" dirty="0">
                <a:latin typeface="Tahoma" panose="020B0604030504040204" pitchFamily="34" charset="0"/>
              </a:rPr>
              <a:t>个字节时，总共所需要的时间</a:t>
            </a:r>
            <a:r>
              <a:rPr lang="en-US" altLang="zh-CN" sz="2400" b="0" dirty="0">
                <a:latin typeface="Tahoma" panose="020B0604030504040204" pitchFamily="34" charset="0"/>
              </a:rPr>
              <a:t>T</a:t>
            </a:r>
            <a:r>
              <a:rPr lang="zh-CN" altLang="en-US" sz="2400" dirty="0">
                <a:latin typeface="Tahoma" panose="020B0604030504040204" pitchFamily="34" charset="0"/>
              </a:rPr>
              <a:t>计算如下：</a:t>
            </a:r>
            <a:endParaRPr lang="zh-CN" altLang="en-US" sz="2400" dirty="0">
              <a:latin typeface="Tahoma" panose="020B0604030504040204" pitchFamily="34" charset="0"/>
            </a:endParaRPr>
          </a:p>
        </p:txBody>
      </p:sp>
      <p:graphicFrame>
        <p:nvGraphicFramePr>
          <p:cNvPr id="146436" name="Object 3"/>
          <p:cNvGraphicFramePr>
            <a:graphicFrameLocks noChangeAspect="1"/>
          </p:cNvGraphicFramePr>
          <p:nvPr/>
        </p:nvGraphicFramePr>
        <p:xfrm>
          <a:off x="866775" y="5189538"/>
          <a:ext cx="7362825" cy="1169987"/>
        </p:xfrm>
        <a:graphic>
          <a:graphicData uri="http://schemas.openxmlformats.org/presentationml/2006/ole">
            <mc:AlternateContent xmlns:mc="http://schemas.openxmlformats.org/markup-compatibility/2006">
              <mc:Choice xmlns:v="urn:schemas-microsoft-com:vml" Requires="v">
                <p:oleObj spid="_x0000_s29706" name="" r:id="rId1" imgW="2476500" imgH="393700" progId="Equation.3">
                  <p:embed/>
                </p:oleObj>
              </mc:Choice>
              <mc:Fallback>
                <p:oleObj name="" r:id="rId1" imgW="2476500" imgH="393700" progId="Equation.3">
                  <p:embed/>
                  <p:pic>
                    <p:nvPicPr>
                      <p:cNvPr id="0" name="图片 3106"/>
                      <p:cNvPicPr/>
                      <p:nvPr/>
                    </p:nvPicPr>
                    <p:blipFill>
                      <a:blip r:embed="rId2"/>
                      <a:stretch>
                        <a:fillRect/>
                      </a:stretch>
                    </p:blipFill>
                    <p:spPr>
                      <a:xfrm>
                        <a:off x="866775" y="5189538"/>
                        <a:ext cx="7362825" cy="1169987"/>
                      </a:xfrm>
                      <a:prstGeom prst="rect">
                        <a:avLst/>
                      </a:prstGeom>
                      <a:noFill/>
                      <a:ln w="38100">
                        <a:noFill/>
                        <a:miter/>
                      </a:ln>
                    </p:spPr>
                  </p:pic>
                </p:oleObj>
              </mc:Fallback>
            </mc:AlternateContent>
          </a:graphicData>
        </a:graphic>
      </p:graphicFrame>
      <p:graphicFrame>
        <p:nvGraphicFramePr>
          <p:cNvPr id="146437" name="Object 4"/>
          <p:cNvGraphicFramePr>
            <a:graphicFrameLocks noChangeAspect="1"/>
          </p:cNvGraphicFramePr>
          <p:nvPr/>
        </p:nvGraphicFramePr>
        <p:xfrm>
          <a:off x="304800" y="1981200"/>
          <a:ext cx="8534400" cy="1752600"/>
        </p:xfrm>
        <a:graphic>
          <a:graphicData uri="http://schemas.openxmlformats.org/presentationml/2006/ole">
            <mc:AlternateContent xmlns:mc="http://schemas.openxmlformats.org/markup-compatibility/2006">
              <mc:Choice xmlns:v="urn:schemas-microsoft-com:vml" Requires="v">
                <p:oleObj spid="_x0000_s29707" name="" r:id="rId3" imgW="6292850" imgH="1211580" progId="Visio.Drawing.6">
                  <p:embed/>
                </p:oleObj>
              </mc:Choice>
              <mc:Fallback>
                <p:oleObj name="" r:id="rId3" imgW="6292850" imgH="1211580" progId="Visio.Drawing.6">
                  <p:embed/>
                  <p:pic>
                    <p:nvPicPr>
                      <p:cNvPr id="0" name="图片 3104"/>
                      <p:cNvPicPr/>
                      <p:nvPr/>
                    </p:nvPicPr>
                    <p:blipFill>
                      <a:blip r:embed="rId4"/>
                      <a:stretch>
                        <a:fillRect/>
                      </a:stretch>
                    </p:blipFill>
                    <p:spPr>
                      <a:xfrm>
                        <a:off x="304800" y="1981200"/>
                        <a:ext cx="8534400" cy="1752600"/>
                      </a:xfrm>
                      <a:prstGeom prst="rect">
                        <a:avLst/>
                      </a:prstGeom>
                      <a:noFill/>
                      <a:ln w="38100">
                        <a:noFill/>
                        <a:miter/>
                      </a:ln>
                    </p:spPr>
                  </p:pic>
                </p:oleObj>
              </mc:Fallback>
            </mc:AlternateContent>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7459" name="Text Box 2"/>
          <p:cNvSpPr txBox="1"/>
          <p:nvPr/>
        </p:nvSpPr>
        <p:spPr>
          <a:xfrm>
            <a:off x="990600" y="1117600"/>
            <a:ext cx="293528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3200" dirty="0">
                <a:latin typeface="Tahoma" panose="020B0604030504040204" pitchFamily="34" charset="0"/>
              </a:rPr>
              <a:t> 数组多路通道</a:t>
            </a:r>
            <a:endParaRPr lang="zh-CN" altLang="en-US" sz="3200" dirty="0">
              <a:latin typeface="Tahoma" panose="020B0604030504040204" pitchFamily="34" charset="0"/>
            </a:endParaRPr>
          </a:p>
        </p:txBody>
      </p:sp>
      <p:sp>
        <p:nvSpPr>
          <p:cNvPr id="147460" name="Text Box 3"/>
          <p:cNvSpPr txBox="1"/>
          <p:nvPr/>
        </p:nvSpPr>
        <p:spPr>
          <a:xfrm>
            <a:off x="762000" y="2057400"/>
            <a:ext cx="8077200" cy="1625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40000"/>
              </a:lnSpc>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数组多路通道在一段时间内只能为一台高速设备传送数据，但同时可以有多台高速设备在寻址，包括定位和找扇区。</a:t>
            </a:r>
            <a:endParaRPr lang="zh-CN" altLang="en-US" sz="2400" dirty="0">
              <a:latin typeface="Tahoma" panose="020B0604030504040204" pitchFamily="34" charset="0"/>
            </a:endParaRPr>
          </a:p>
        </p:txBody>
      </p:sp>
      <p:graphicFrame>
        <p:nvGraphicFramePr>
          <p:cNvPr id="147461" name="Object 4"/>
          <p:cNvGraphicFramePr>
            <a:graphicFrameLocks noChangeAspect="1"/>
          </p:cNvGraphicFramePr>
          <p:nvPr/>
        </p:nvGraphicFramePr>
        <p:xfrm>
          <a:off x="381000" y="3821113"/>
          <a:ext cx="8534400" cy="1512887"/>
        </p:xfrm>
        <a:graphic>
          <a:graphicData uri="http://schemas.openxmlformats.org/presentationml/2006/ole">
            <mc:AlternateContent xmlns:mc="http://schemas.openxmlformats.org/markup-compatibility/2006">
              <mc:Choice xmlns:v="urn:schemas-microsoft-com:vml" Requires="v">
                <p:oleObj spid="_x0000_s30726" name="" r:id="rId1" imgW="6901180" imgH="1217930" progId="Visio.Drawing.6">
                  <p:embed/>
                </p:oleObj>
              </mc:Choice>
              <mc:Fallback>
                <p:oleObj name="" r:id="rId1" imgW="6901180" imgH="1217930" progId="Visio.Drawing.6">
                  <p:embed/>
                  <p:pic>
                    <p:nvPicPr>
                      <p:cNvPr id="0" name="图片 3105"/>
                      <p:cNvPicPr/>
                      <p:nvPr/>
                    </p:nvPicPr>
                    <p:blipFill>
                      <a:blip r:embed="rId2"/>
                      <a:stretch>
                        <a:fillRect/>
                      </a:stretch>
                    </p:blipFill>
                    <p:spPr>
                      <a:xfrm>
                        <a:off x="381000" y="3821113"/>
                        <a:ext cx="8534400" cy="1512887"/>
                      </a:xfrm>
                      <a:prstGeom prst="rect">
                        <a:avLst/>
                      </a:prstGeom>
                      <a:noFill/>
                      <a:ln w="38100">
                        <a:noFill/>
                        <a:miter/>
                      </a:ln>
                    </p:spPr>
                  </p:pic>
                </p:oleObj>
              </mc:Fallback>
            </mc:AlternateContent>
          </a:graphicData>
        </a:graphic>
      </p:graphicFrame>
      <p:sp>
        <p:nvSpPr>
          <p:cNvPr id="147462" name="Text Box 5"/>
          <p:cNvSpPr txBox="1"/>
          <p:nvPr/>
        </p:nvSpPr>
        <p:spPr>
          <a:xfrm>
            <a:off x="914400" y="5578475"/>
            <a:ext cx="8001000" cy="968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a:t>
            </a:r>
            <a:r>
              <a:rPr lang="en-US" altLang="zh-CN" sz="2400" b="0" dirty="0">
                <a:latin typeface="Tahoma" panose="020B0604030504040204" pitchFamily="34" charset="0"/>
              </a:rPr>
              <a:t>k:</a:t>
            </a:r>
            <a:r>
              <a:rPr lang="zh-CN" altLang="en-US" sz="2400" dirty="0">
                <a:latin typeface="Tahoma" panose="020B0604030504040204" pitchFamily="34" charset="0"/>
              </a:rPr>
              <a:t>一个数据块中的字节个数。在一般情况下，</a:t>
            </a:r>
            <a:r>
              <a:rPr lang="en-US" altLang="zh-CN" sz="2400" b="0" dirty="0">
                <a:latin typeface="Tahoma" panose="020B0604030504040204" pitchFamily="34" charset="0"/>
              </a:rPr>
              <a:t>k&lt;n</a:t>
            </a:r>
            <a:r>
              <a:rPr lang="zh-CN" altLang="en-US" sz="2400" dirty="0">
                <a:latin typeface="Tahoma" panose="020B0604030504040204" pitchFamily="34" charset="0"/>
              </a:rPr>
              <a:t>。对于磁盘，磁带等磁表面存储器，</a:t>
            </a:r>
            <a:r>
              <a:rPr lang="en-US" altLang="zh-CN" sz="2400" b="0" dirty="0">
                <a:latin typeface="Tahoma" panose="020B0604030504040204" pitchFamily="34" charset="0"/>
              </a:rPr>
              <a:t>k=512</a:t>
            </a:r>
            <a:r>
              <a:rPr lang="zh-CN" altLang="en-US" sz="2400" dirty="0">
                <a:latin typeface="Tahoma" panose="020B0604030504040204" pitchFamily="34" charset="0"/>
              </a:rPr>
              <a:t>。</a:t>
            </a:r>
            <a:endParaRPr lang="zh-CN" altLang="en-US" sz="2400" dirty="0">
              <a:latin typeface="Tahoma" panose="020B060403050404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8483" name="Text Box 2"/>
          <p:cNvSpPr txBox="1"/>
          <p:nvPr/>
        </p:nvSpPr>
        <p:spPr>
          <a:xfrm>
            <a:off x="762000" y="3962400"/>
            <a:ext cx="8077200" cy="968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当一个选择通道上连接有</a:t>
            </a:r>
            <a:r>
              <a:rPr lang="en-US" altLang="zh-CN" sz="2400" b="0" dirty="0">
                <a:latin typeface="Tahoma" panose="020B0604030504040204" pitchFamily="34" charset="0"/>
              </a:rPr>
              <a:t>P</a:t>
            </a:r>
            <a:r>
              <a:rPr lang="zh-CN" altLang="en-US" sz="2400" dirty="0">
                <a:latin typeface="Tahoma" panose="020B0604030504040204" pitchFamily="34" charset="0"/>
              </a:rPr>
              <a:t>台外围设备，每一台外围设备都传送</a:t>
            </a:r>
            <a:r>
              <a:rPr lang="en-US" altLang="zh-CN" sz="2400" b="0" dirty="0">
                <a:latin typeface="Tahoma" panose="020B0604030504040204" pitchFamily="34" charset="0"/>
              </a:rPr>
              <a:t>n</a:t>
            </a:r>
            <a:r>
              <a:rPr lang="zh-CN" altLang="en-US" sz="2400" dirty="0">
                <a:latin typeface="Tahoma" panose="020B0604030504040204" pitchFamily="34" charset="0"/>
              </a:rPr>
              <a:t>个字节时，总共所需要的时间</a:t>
            </a:r>
            <a:r>
              <a:rPr lang="en-US" altLang="zh-CN" sz="2400" b="0" dirty="0">
                <a:latin typeface="Tahoma" panose="020B0604030504040204" pitchFamily="34" charset="0"/>
              </a:rPr>
              <a:t>T</a:t>
            </a:r>
            <a:r>
              <a:rPr lang="zh-CN" altLang="en-US" sz="2400" dirty="0">
                <a:latin typeface="Tahoma" panose="020B0604030504040204" pitchFamily="34" charset="0"/>
              </a:rPr>
              <a:t>计算如下：</a:t>
            </a:r>
            <a:endParaRPr lang="zh-CN" altLang="en-US" sz="2400" dirty="0">
              <a:latin typeface="Tahoma" panose="020B0604030504040204" pitchFamily="34" charset="0"/>
            </a:endParaRPr>
          </a:p>
        </p:txBody>
      </p:sp>
      <p:graphicFrame>
        <p:nvGraphicFramePr>
          <p:cNvPr id="148484" name="Object 3"/>
          <p:cNvGraphicFramePr>
            <a:graphicFrameLocks noChangeAspect="1"/>
          </p:cNvGraphicFramePr>
          <p:nvPr/>
        </p:nvGraphicFramePr>
        <p:xfrm>
          <a:off x="554038" y="5105400"/>
          <a:ext cx="7881937" cy="1192213"/>
        </p:xfrm>
        <a:graphic>
          <a:graphicData uri="http://schemas.openxmlformats.org/presentationml/2006/ole">
            <mc:AlternateContent xmlns:mc="http://schemas.openxmlformats.org/markup-compatibility/2006">
              <mc:Choice xmlns:v="urn:schemas-microsoft-com:vml" Requires="v">
                <p:oleObj spid="_x0000_s31754" name="" r:id="rId1" imgW="2603500" imgH="393700" progId="Equation.3">
                  <p:embed/>
                </p:oleObj>
              </mc:Choice>
              <mc:Fallback>
                <p:oleObj name="" r:id="rId1" imgW="2603500" imgH="393700" progId="Equation.3">
                  <p:embed/>
                  <p:pic>
                    <p:nvPicPr>
                      <p:cNvPr id="0" name="图片 3110"/>
                      <p:cNvPicPr/>
                      <p:nvPr/>
                    </p:nvPicPr>
                    <p:blipFill>
                      <a:blip r:embed="rId2"/>
                      <a:stretch>
                        <a:fillRect/>
                      </a:stretch>
                    </p:blipFill>
                    <p:spPr>
                      <a:xfrm>
                        <a:off x="554038" y="5105400"/>
                        <a:ext cx="7881937" cy="1192213"/>
                      </a:xfrm>
                      <a:prstGeom prst="rect">
                        <a:avLst/>
                      </a:prstGeom>
                      <a:noFill/>
                      <a:ln w="38100">
                        <a:noFill/>
                        <a:miter/>
                      </a:ln>
                    </p:spPr>
                  </p:pic>
                </p:oleObj>
              </mc:Fallback>
            </mc:AlternateContent>
          </a:graphicData>
        </a:graphic>
      </p:graphicFrame>
      <p:graphicFrame>
        <p:nvGraphicFramePr>
          <p:cNvPr id="148485" name="Object 4"/>
          <p:cNvGraphicFramePr>
            <a:graphicFrameLocks noChangeAspect="1"/>
          </p:cNvGraphicFramePr>
          <p:nvPr/>
        </p:nvGraphicFramePr>
        <p:xfrm>
          <a:off x="381000" y="2209800"/>
          <a:ext cx="8534400" cy="1512888"/>
        </p:xfrm>
        <a:graphic>
          <a:graphicData uri="http://schemas.openxmlformats.org/presentationml/2006/ole">
            <mc:AlternateContent xmlns:mc="http://schemas.openxmlformats.org/markup-compatibility/2006">
              <mc:Choice xmlns:v="urn:schemas-microsoft-com:vml" Requires="v">
                <p:oleObj spid="_x0000_s31755" name="" r:id="rId3" imgW="6901180" imgH="1217930" progId="Visio.Drawing.6">
                  <p:embed/>
                </p:oleObj>
              </mc:Choice>
              <mc:Fallback>
                <p:oleObj name="" r:id="rId3" imgW="6901180" imgH="1217930" progId="Visio.Drawing.6">
                  <p:embed/>
                  <p:pic>
                    <p:nvPicPr>
                      <p:cNvPr id="0" name="图片 3109"/>
                      <p:cNvPicPr/>
                      <p:nvPr/>
                    </p:nvPicPr>
                    <p:blipFill>
                      <a:blip r:embed="rId4"/>
                      <a:stretch>
                        <a:fillRect/>
                      </a:stretch>
                    </p:blipFill>
                    <p:spPr>
                      <a:xfrm>
                        <a:off x="381000" y="2209800"/>
                        <a:ext cx="8534400" cy="1512888"/>
                      </a:xfrm>
                      <a:prstGeom prst="rect">
                        <a:avLst/>
                      </a:prstGeom>
                      <a:noFill/>
                      <a:ln w="38100">
                        <a:noFill/>
                        <a:miter/>
                      </a:ln>
                    </p:spPr>
                  </p:pic>
                </p:oleObj>
              </mc:Fallback>
            </mc:AlternateContent>
          </a:graphicData>
        </a:graphic>
      </p:graphicFrame>
      <p:sp>
        <p:nvSpPr>
          <p:cNvPr id="148486" name="Oval 5"/>
          <p:cNvSpPr/>
          <p:nvPr/>
        </p:nvSpPr>
        <p:spPr>
          <a:xfrm>
            <a:off x="2057400" y="5105400"/>
            <a:ext cx="457200" cy="1219200"/>
          </a:xfrm>
          <a:prstGeom prst="ellipse">
            <a:avLst/>
          </a:prstGeom>
          <a:noFill/>
          <a:ln w="254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48487" name="Oval 6"/>
          <p:cNvSpPr/>
          <p:nvPr/>
        </p:nvSpPr>
        <p:spPr>
          <a:xfrm>
            <a:off x="5715000" y="5029200"/>
            <a:ext cx="609600" cy="1371600"/>
          </a:xfrm>
          <a:prstGeom prst="ellipse">
            <a:avLst/>
          </a:prstGeom>
          <a:noFill/>
          <a:ln w="254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页脚占位符 7"/>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9507" name="Rectangle 2"/>
          <p:cNvSpPr>
            <a:spLocks noGrp="1"/>
          </p:cNvSpPr>
          <p:nvPr>
            <p:ph type="title" sz="quarter"/>
          </p:nvPr>
        </p:nvSpPr>
        <p:spPr>
          <a:xfrm>
            <a:off x="590550" y="69850"/>
            <a:ext cx="7848600" cy="327025"/>
          </a:xfrm>
        </p:spPr>
        <p:txBody>
          <a:bodyPr vert="horz" wrap="square" lIns="91440" tIns="45720" rIns="91440" bIns="45720" anchor="ctr" anchorCtr="0"/>
          <a:lstStyle/>
          <a:p>
            <a:pPr eaLnBrk="1" hangingPunct="1"/>
            <a:r>
              <a:rPr lang="zh-CN" altLang="en-US" sz="3200" dirty="0"/>
              <a:t>三种通道特性的比较</a:t>
            </a:r>
            <a:endParaRPr lang="zh-CN" altLang="en-US" sz="3200" dirty="0"/>
          </a:p>
        </p:txBody>
      </p:sp>
      <p:graphicFrame>
        <p:nvGraphicFramePr>
          <p:cNvPr id="471081" name="Group 41"/>
          <p:cNvGraphicFramePr>
            <a:graphicFrameLocks noGrp="1"/>
          </p:cNvGraphicFramePr>
          <p:nvPr>
            <p:ph sz="quarter" idx="1"/>
          </p:nvPr>
        </p:nvGraphicFramePr>
        <p:xfrm>
          <a:off x="442913" y="1052513"/>
          <a:ext cx="8305800" cy="3983038"/>
        </p:xfrm>
        <a:graphic>
          <a:graphicData uri="http://schemas.openxmlformats.org/drawingml/2006/table">
            <a:tbl>
              <a:tblPr/>
              <a:tblGrid>
                <a:gridCol w="1049337"/>
                <a:gridCol w="1344613"/>
                <a:gridCol w="1757362"/>
                <a:gridCol w="2397125"/>
                <a:gridCol w="1757363"/>
              </a:tblGrid>
              <a:tr h="6985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通道种类</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通道</a:t>
                      </a:r>
                      <a:r>
                        <a:rPr kumimoji="0" lang="zh-CN" altLang="en-US" sz="1800" b="0" i="0" u="none" strike="noStrike" cap="none" normalizeH="0" baseline="0">
                          <a:ln>
                            <a:noFill/>
                          </a:ln>
                          <a:solidFill>
                            <a:srgbClr val="000000"/>
                          </a:solidFill>
                          <a:effectLst/>
                          <a:latin typeface="宋体" panose="02010600030101010101" pitchFamily="2" charset="-122"/>
                          <a:ea typeface="仿宋_GB2312" pitchFamily="49" charset="-122"/>
                        </a:rPr>
                        <a:t>“</a:t>
                      </a: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数</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据宽度</a:t>
                      </a:r>
                      <a:r>
                        <a:rPr kumimoji="0" lang="zh-CN" altLang="en-US" sz="1800" b="0" i="0" u="none" strike="noStrike" cap="none" normalizeH="0" baseline="0">
                          <a:ln>
                            <a:noFill/>
                          </a:ln>
                          <a:solidFill>
                            <a:srgbClr val="000000"/>
                          </a:solidFill>
                          <a:effectLst/>
                          <a:latin typeface="宋体" panose="02010600030101010101" pitchFamily="2" charset="-122"/>
                          <a:ea typeface="仿宋_GB2312" pitchFamily="49" charset="-122"/>
                        </a:rPr>
                        <a:t>”</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总工作时间</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  工 作 方 式</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 适用场合</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75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字节多路通道</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 </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  单字节</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以字节交叉方式轮流为多台磁盘设备服务</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大量字符类低速设备</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4936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数组多路通道</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  定长块</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rPr>
                        <a:t>以成组交叉方式轮流为多台外部设备服务</a:t>
                      </a:r>
                      <a:endPar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rPr>
                        <a:t>多台高速磁盘存储器</a:t>
                      </a:r>
                      <a:endPar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76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选择通道</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a:ln>
                            <a:noFill/>
                          </a:ln>
                          <a:solidFill>
                            <a:srgbClr val="000000"/>
                          </a:solidFill>
                          <a:effectLst/>
                          <a:latin typeface="仿宋_GB2312" pitchFamily="49" charset="-122"/>
                          <a:ea typeface="仿宋_GB2312" pitchFamily="49" charset="-122"/>
                        </a:rPr>
                        <a:t> 不定长块</a:t>
                      </a: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0" i="0" u="none" strike="noStrike" cap="none" normalizeH="0" baseline="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rPr>
                        <a:t>某台设备被选中，就独占通道</a:t>
                      </a:r>
                      <a:endPar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rPr>
                        <a:t>高优先级的高速磁带或磁盘设备</a:t>
                      </a:r>
                      <a:endParaRPr kumimoji="0" lang="zh-CN" altLang="en-US" sz="1800" b="0" i="0" u="none" strike="noStrike" cap="none" normalizeH="0" baseline="0" dirty="0">
                        <a:ln>
                          <a:noFill/>
                        </a:ln>
                        <a:solidFill>
                          <a:srgbClr val="000000"/>
                        </a:solidFill>
                        <a:effectLst/>
                        <a:latin typeface="仿宋_GB2312" pitchFamily="49" charset="-122"/>
                        <a:ea typeface="仿宋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49540" name="Object 35"/>
          <p:cNvGraphicFramePr>
            <a:graphicFrameLocks noGrp="1" noChangeAspect="1"/>
          </p:cNvGraphicFramePr>
          <p:nvPr>
            <p:ph sz="quarter" idx="2" hasCustomPrompt="1"/>
          </p:nvPr>
        </p:nvGraphicFramePr>
        <p:xfrm>
          <a:off x="2913063" y="1982788"/>
          <a:ext cx="1654175" cy="469900"/>
        </p:xfrm>
        <a:graphic>
          <a:graphicData uri="http://schemas.openxmlformats.org/presentationml/2006/ole">
            <mc:AlternateContent xmlns:mc="http://schemas.openxmlformats.org/markup-compatibility/2006">
              <mc:Choice xmlns:v="urn:schemas-microsoft-com:vml" Requires="v">
                <p:oleObj spid="_x0000_s32782" name="" r:id="rId1" imgW="914400" imgH="228600" progId="Equation.3">
                  <p:embed/>
                </p:oleObj>
              </mc:Choice>
              <mc:Fallback>
                <p:oleObj name="" r:id="rId1" imgW="914400" imgH="228600" progId="Equation.3">
                  <p:embed/>
                  <p:pic>
                    <p:nvPicPr>
                      <p:cNvPr id="0" name="图片 3108"/>
                      <p:cNvPicPr/>
                      <p:nvPr/>
                    </p:nvPicPr>
                    <p:blipFill>
                      <a:blip r:embed="rId2"/>
                      <a:srcRect/>
                      <a:stretch>
                        <a:fillRect/>
                      </a:stretch>
                    </p:blipFill>
                    <p:spPr>
                      <a:xfrm>
                        <a:off x="2913063" y="1982788"/>
                        <a:ext cx="1654175" cy="469900"/>
                      </a:xfrm>
                      <a:prstGeom prst="rect">
                        <a:avLst/>
                      </a:prstGeom>
                      <a:noFill/>
                      <a:ln w="38100">
                        <a:miter/>
                      </a:ln>
                    </p:spPr>
                  </p:pic>
                </p:oleObj>
              </mc:Fallback>
            </mc:AlternateContent>
          </a:graphicData>
        </a:graphic>
      </p:graphicFrame>
      <p:graphicFrame>
        <p:nvGraphicFramePr>
          <p:cNvPr id="149541" name="Object 36"/>
          <p:cNvGraphicFramePr>
            <a:graphicFrameLocks noGrp="1" noChangeAspect="1"/>
          </p:cNvGraphicFramePr>
          <p:nvPr>
            <p:ph sz="quarter" idx="3" hasCustomPrompt="1"/>
          </p:nvPr>
        </p:nvGraphicFramePr>
        <p:xfrm>
          <a:off x="2974975" y="3986213"/>
          <a:ext cx="1438275" cy="695325"/>
        </p:xfrm>
        <a:graphic>
          <a:graphicData uri="http://schemas.openxmlformats.org/presentationml/2006/ole">
            <mc:AlternateContent xmlns:mc="http://schemas.openxmlformats.org/markup-compatibility/2006">
              <mc:Choice xmlns:v="urn:schemas-microsoft-com:vml" Requires="v">
                <p:oleObj spid="_x0000_s32783" name="" r:id="rId3" imgW="926465" imgH="393700" progId="Equation.3">
                  <p:embed/>
                </p:oleObj>
              </mc:Choice>
              <mc:Fallback>
                <p:oleObj name="" r:id="rId3" imgW="926465" imgH="393700" progId="Equation.3">
                  <p:embed/>
                  <p:pic>
                    <p:nvPicPr>
                      <p:cNvPr id="0" name="图片 3107"/>
                      <p:cNvPicPr/>
                      <p:nvPr/>
                    </p:nvPicPr>
                    <p:blipFill>
                      <a:blip r:embed="rId4"/>
                      <a:srcRect/>
                      <a:stretch>
                        <a:fillRect/>
                      </a:stretch>
                    </p:blipFill>
                    <p:spPr>
                      <a:xfrm>
                        <a:off x="2974975" y="3986213"/>
                        <a:ext cx="1438275" cy="695325"/>
                      </a:xfrm>
                      <a:prstGeom prst="rect">
                        <a:avLst/>
                      </a:prstGeom>
                      <a:noFill/>
                      <a:ln w="38100">
                        <a:miter/>
                      </a:ln>
                    </p:spPr>
                  </p:pic>
                </p:oleObj>
              </mc:Fallback>
            </mc:AlternateContent>
          </a:graphicData>
        </a:graphic>
      </p:graphicFrame>
      <p:graphicFrame>
        <p:nvGraphicFramePr>
          <p:cNvPr id="149542" name="Object 37"/>
          <p:cNvGraphicFramePr>
            <a:graphicFrameLocks noGrp="1" noChangeAspect="1"/>
          </p:cNvGraphicFramePr>
          <p:nvPr>
            <p:ph sz="quarter" idx="4" hasCustomPrompt="1"/>
          </p:nvPr>
        </p:nvGraphicFramePr>
        <p:xfrm>
          <a:off x="2881313" y="2887663"/>
          <a:ext cx="1604962" cy="763587"/>
        </p:xfrm>
        <a:graphic>
          <a:graphicData uri="http://schemas.openxmlformats.org/presentationml/2006/ole">
            <mc:AlternateContent xmlns:mc="http://schemas.openxmlformats.org/markup-compatibility/2006">
              <mc:Choice xmlns:v="urn:schemas-microsoft-com:vml" Requires="v">
                <p:oleObj spid="_x0000_s32784" name="" r:id="rId5" imgW="939165" imgH="393700" progId="Equation.3">
                  <p:embed/>
                </p:oleObj>
              </mc:Choice>
              <mc:Fallback>
                <p:oleObj name="" r:id="rId5" imgW="939165" imgH="393700" progId="Equation.3">
                  <p:embed/>
                  <p:pic>
                    <p:nvPicPr>
                      <p:cNvPr id="0" name="图片 3113"/>
                      <p:cNvPicPr/>
                      <p:nvPr/>
                    </p:nvPicPr>
                    <p:blipFill>
                      <a:blip r:embed="rId6"/>
                      <a:srcRect/>
                      <a:stretch>
                        <a:fillRect/>
                      </a:stretch>
                    </p:blipFill>
                    <p:spPr>
                      <a:xfrm>
                        <a:off x="2881313" y="2887663"/>
                        <a:ext cx="1604962" cy="763587"/>
                      </a:xfrm>
                      <a:prstGeom prst="rect">
                        <a:avLst/>
                      </a:prstGeom>
                      <a:noFill/>
                      <a:ln w="38100">
                        <a:miter/>
                      </a:ln>
                    </p:spPr>
                  </p:pic>
                </p:oleObj>
              </mc:Fallback>
            </mc:AlternateContent>
          </a:graphicData>
        </a:graphic>
      </p:graphicFrame>
      <p:sp>
        <p:nvSpPr>
          <p:cNvPr id="149543" name="Text Box 38"/>
          <p:cNvSpPr txBox="1"/>
          <p:nvPr/>
        </p:nvSpPr>
        <p:spPr>
          <a:xfrm>
            <a:off x="995363" y="5286375"/>
            <a:ext cx="7127875" cy="825500"/>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600" b="0" dirty="0">
                <a:latin typeface="Times New Roman" panose="02020603050405020304" pitchFamily="18" charset="0"/>
                <a:ea typeface="仿宋_GB2312" pitchFamily="49" charset="-122"/>
              </a:rPr>
              <a:t>P</a:t>
            </a:r>
            <a:r>
              <a:rPr lang="zh-CN" altLang="en-US" sz="1600" b="0" dirty="0">
                <a:latin typeface="Times New Roman" panose="02020603050405020304" pitchFamily="18" charset="0"/>
                <a:ea typeface="仿宋_GB2312" pitchFamily="49" charset="-122"/>
              </a:rPr>
              <a:t>：通道所挂设备数；</a:t>
            </a:r>
            <a:r>
              <a:rPr lang="en-US" altLang="zh-CN" sz="1600" b="0" dirty="0">
                <a:latin typeface="Times New Roman" panose="02020603050405020304" pitchFamily="18" charset="0"/>
                <a:ea typeface="仿宋_GB2312" pitchFamily="49" charset="-122"/>
              </a:rPr>
              <a:t>Ts</a:t>
            </a:r>
            <a:r>
              <a:rPr lang="zh-CN" altLang="en-US" sz="1600" b="0" dirty="0">
                <a:latin typeface="Times New Roman" panose="02020603050405020304" pitchFamily="18" charset="0"/>
                <a:ea typeface="仿宋_GB2312" pitchFamily="49" charset="-122"/>
              </a:rPr>
              <a:t>：通道每选择一次设备的时间； </a:t>
            </a:r>
            <a:r>
              <a:rPr lang="en-US" altLang="zh-CN" sz="1600" b="0" dirty="0">
                <a:latin typeface="Times New Roman" panose="02020603050405020304" pitchFamily="18" charset="0"/>
                <a:ea typeface="仿宋_GB2312" pitchFamily="49" charset="-122"/>
              </a:rPr>
              <a:t>n:</a:t>
            </a:r>
            <a:r>
              <a:rPr lang="zh-CN" altLang="en-US" sz="1600" b="0" dirty="0">
                <a:latin typeface="Times New Roman" panose="02020603050405020304" pitchFamily="18" charset="0"/>
                <a:ea typeface="仿宋_GB2312" pitchFamily="49" charset="-122"/>
              </a:rPr>
              <a:t>每台设备传送的字节数；</a:t>
            </a:r>
            <a:r>
              <a:rPr lang="en-US" altLang="zh-CN" sz="1600" b="0" dirty="0">
                <a:latin typeface="Times New Roman" panose="02020603050405020304" pitchFamily="18" charset="0"/>
                <a:ea typeface="仿宋_GB2312" pitchFamily="49" charset="-122"/>
              </a:rPr>
              <a:t>T</a:t>
            </a:r>
            <a:r>
              <a:rPr lang="en-US" altLang="zh-CN" sz="1600" b="0" baseline="-25000" dirty="0">
                <a:latin typeface="Times New Roman" panose="02020603050405020304" pitchFamily="18" charset="0"/>
                <a:ea typeface="仿宋_GB2312" pitchFamily="49" charset="-122"/>
              </a:rPr>
              <a:t>D</a:t>
            </a:r>
            <a:r>
              <a:rPr lang="zh-CN" altLang="en-US" sz="1600" b="0" dirty="0">
                <a:latin typeface="Times New Roman" panose="02020603050405020304" pitchFamily="18" charset="0"/>
                <a:ea typeface="仿宋_GB2312" pitchFamily="49" charset="-122"/>
              </a:rPr>
              <a:t>：每传送一个字节的时间；</a:t>
            </a:r>
            <a:r>
              <a:rPr lang="en-US" altLang="zh-CN" sz="1600" b="0" dirty="0">
                <a:latin typeface="Times New Roman" panose="02020603050405020304" pitchFamily="18" charset="0"/>
                <a:ea typeface="仿宋_GB2312" pitchFamily="49" charset="-122"/>
              </a:rPr>
              <a:t>K</a:t>
            </a:r>
            <a:r>
              <a:rPr lang="zh-CN" altLang="en-US" sz="1600" b="0" dirty="0">
                <a:latin typeface="Times New Roman" panose="02020603050405020304" pitchFamily="18" charset="0"/>
                <a:ea typeface="仿宋_GB2312" pitchFamily="49" charset="-122"/>
              </a:rPr>
              <a:t>：数组多路通道的定长块的大小</a:t>
            </a:r>
            <a:endParaRPr lang="zh-CN" altLang="en-US" sz="1600" b="0" dirty="0">
              <a:latin typeface="Times New Roman" panose="02020603050405020304" pitchFamily="18" charset="0"/>
              <a:ea typeface="仿宋_GB2312" pitchFamily="49" charset="-122"/>
            </a:endParaRPr>
          </a:p>
          <a:p>
            <a:pPr marL="0" lvl="0" indent="0" algn="ctr" eaLnBrk="1" fontAlgn="ctr" hangingPunct="1">
              <a:spcBef>
                <a:spcPct val="0"/>
              </a:spcBef>
              <a:buClrTx/>
              <a:buFontTx/>
              <a:buNone/>
            </a:pPr>
            <a:endParaRPr lang="zh-CN" altLang="en-US" sz="1600" b="0" dirty="0">
              <a:latin typeface="Times New Roman" panose="02020603050405020304" pitchFamily="18" charset="0"/>
              <a:ea typeface="仿宋_GB2312" pitchFamily="49"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0531" name="Text Box 2"/>
          <p:cNvSpPr txBox="1"/>
          <p:nvPr/>
        </p:nvSpPr>
        <p:spPr>
          <a:xfrm>
            <a:off x="781050" y="0"/>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
        <p:nvSpPr>
          <p:cNvPr id="150532" name="Text Box 3"/>
          <p:cNvSpPr txBox="1"/>
          <p:nvPr/>
        </p:nvSpPr>
        <p:spPr>
          <a:xfrm>
            <a:off x="468313" y="1122363"/>
            <a:ext cx="7788275" cy="1570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2400" dirty="0"/>
              <a:t> </a:t>
            </a:r>
            <a:r>
              <a:rPr lang="zh-CN" altLang="en-US" sz="2400" dirty="0">
                <a:solidFill>
                  <a:srgbClr val="0070C0"/>
                </a:solidFill>
              </a:rPr>
              <a:t>通道流量：</a:t>
            </a:r>
            <a:r>
              <a:rPr lang="zh-CN" altLang="en-US" sz="2400" dirty="0"/>
              <a:t>又称通道吞吐率或数据传输率，通道在数据传送期间，单位时间内所传送的字节数。单位：</a:t>
            </a:r>
            <a:r>
              <a:rPr lang="en-US" altLang="zh-CN" sz="2400" dirty="0"/>
              <a:t>byte/s</a:t>
            </a:r>
            <a:r>
              <a:rPr lang="zh-CN" altLang="en-US" sz="2400" dirty="0"/>
              <a:t>。</a:t>
            </a:r>
            <a:endParaRPr lang="en-US" altLang="zh-CN" sz="2400" dirty="0"/>
          </a:p>
          <a:p>
            <a:pPr marL="0" lvl="0" indent="0" eaLnBrk="1" hangingPunct="1">
              <a:spcBef>
                <a:spcPct val="0"/>
              </a:spcBef>
              <a:buClr>
                <a:schemeClr val="accent2"/>
              </a:buClr>
              <a:buFont typeface="Wingdings" panose="05000000000000000000" pitchFamily="2" charset="2"/>
              <a:buChar char="§"/>
            </a:pPr>
            <a:r>
              <a:rPr lang="zh-CN" altLang="en-US" sz="2400" dirty="0">
                <a:solidFill>
                  <a:srgbClr val="0070C0"/>
                </a:solidFill>
              </a:rPr>
              <a:t>通道极限流量：</a:t>
            </a:r>
            <a:r>
              <a:rPr lang="zh-CN" altLang="en-US" sz="2400" dirty="0"/>
              <a:t>通道在数据传送期间，所达到的最大流量。</a:t>
            </a:r>
            <a:endParaRPr lang="zh-CN" altLang="en-US" sz="2400" dirty="0"/>
          </a:p>
        </p:txBody>
      </p:sp>
      <p:sp>
        <p:nvSpPr>
          <p:cNvPr id="150533" name="Text Box 4"/>
          <p:cNvSpPr txBox="1"/>
          <p:nvPr/>
        </p:nvSpPr>
        <p:spPr>
          <a:xfrm>
            <a:off x="0" y="2706688"/>
            <a:ext cx="40830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字节多路通道</a:t>
            </a:r>
            <a:r>
              <a:rPr lang="zh-CN" altLang="en-US" sz="2400" dirty="0"/>
              <a:t>最大</a:t>
            </a:r>
            <a:r>
              <a:rPr lang="zh-CN" altLang="en-US" sz="2400" dirty="0">
                <a:latin typeface="Tahoma" panose="020B0604030504040204" pitchFamily="34" charset="0"/>
              </a:rPr>
              <a:t>传输率：</a:t>
            </a:r>
            <a:endParaRPr lang="zh-CN" altLang="en-US" sz="2400" dirty="0">
              <a:latin typeface="Tahoma" panose="020B0604030504040204" pitchFamily="34" charset="0"/>
            </a:endParaRPr>
          </a:p>
        </p:txBody>
      </p:sp>
      <p:graphicFrame>
        <p:nvGraphicFramePr>
          <p:cNvPr id="150534" name="Object 5"/>
          <p:cNvGraphicFramePr>
            <a:graphicFrameLocks noChangeAspect="1"/>
          </p:cNvGraphicFramePr>
          <p:nvPr/>
        </p:nvGraphicFramePr>
        <p:xfrm>
          <a:off x="3995738" y="2490788"/>
          <a:ext cx="4191000" cy="844550"/>
        </p:xfrm>
        <a:graphic>
          <a:graphicData uri="http://schemas.openxmlformats.org/presentationml/2006/ole">
            <mc:AlternateContent xmlns:mc="http://schemas.openxmlformats.org/markup-compatibility/2006">
              <mc:Choice xmlns:v="urn:schemas-microsoft-com:vml" Requires="v">
                <p:oleObj spid="_x0000_s33806" name="" r:id="rId1" imgW="2146300" imgH="431800" progId="Equation.DSMT4">
                  <p:embed/>
                </p:oleObj>
              </mc:Choice>
              <mc:Fallback>
                <p:oleObj name="" r:id="rId1" imgW="2146300" imgH="431800" progId="Equation.DSMT4">
                  <p:embed/>
                  <p:pic>
                    <p:nvPicPr>
                      <p:cNvPr id="0" name="图片 3111"/>
                      <p:cNvPicPr/>
                      <p:nvPr/>
                    </p:nvPicPr>
                    <p:blipFill>
                      <a:blip r:embed="rId2"/>
                      <a:stretch>
                        <a:fillRect/>
                      </a:stretch>
                    </p:blipFill>
                    <p:spPr>
                      <a:xfrm>
                        <a:off x="3995738" y="2490788"/>
                        <a:ext cx="4191000" cy="844550"/>
                      </a:xfrm>
                      <a:prstGeom prst="rect">
                        <a:avLst/>
                      </a:prstGeom>
                      <a:noFill/>
                      <a:ln w="38100">
                        <a:noFill/>
                        <a:miter/>
                      </a:ln>
                    </p:spPr>
                  </p:pic>
                </p:oleObj>
              </mc:Fallback>
            </mc:AlternateContent>
          </a:graphicData>
        </a:graphic>
      </p:graphicFrame>
      <p:sp>
        <p:nvSpPr>
          <p:cNvPr id="150535" name="Text Box 6"/>
          <p:cNvSpPr txBox="1"/>
          <p:nvPr/>
        </p:nvSpPr>
        <p:spPr>
          <a:xfrm>
            <a:off x="185738" y="3473450"/>
            <a:ext cx="35353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t> 选择通道最大传输率：</a:t>
            </a:r>
            <a:endParaRPr lang="zh-CN" altLang="en-US" sz="2400" dirty="0"/>
          </a:p>
        </p:txBody>
      </p:sp>
      <p:graphicFrame>
        <p:nvGraphicFramePr>
          <p:cNvPr id="150536" name="Object 7"/>
          <p:cNvGraphicFramePr>
            <a:graphicFrameLocks noChangeAspect="1"/>
          </p:cNvGraphicFramePr>
          <p:nvPr/>
        </p:nvGraphicFramePr>
        <p:xfrm>
          <a:off x="3568700" y="3297238"/>
          <a:ext cx="4495800" cy="1128712"/>
        </p:xfrm>
        <a:graphic>
          <a:graphicData uri="http://schemas.openxmlformats.org/presentationml/2006/ole">
            <mc:AlternateContent xmlns:mc="http://schemas.openxmlformats.org/markup-compatibility/2006">
              <mc:Choice xmlns:v="urn:schemas-microsoft-com:vml" Requires="v">
                <p:oleObj spid="_x0000_s33807" name="" r:id="rId3" imgW="2324100" imgH="584200" progId="Equation.DSMT4">
                  <p:embed/>
                </p:oleObj>
              </mc:Choice>
              <mc:Fallback>
                <p:oleObj name="" r:id="rId3" imgW="2324100" imgH="584200" progId="Equation.DSMT4">
                  <p:embed/>
                  <p:pic>
                    <p:nvPicPr>
                      <p:cNvPr id="0" name="图片 3112"/>
                      <p:cNvPicPr/>
                      <p:nvPr/>
                    </p:nvPicPr>
                    <p:blipFill>
                      <a:blip r:embed="rId4"/>
                      <a:stretch>
                        <a:fillRect/>
                      </a:stretch>
                    </p:blipFill>
                    <p:spPr>
                      <a:xfrm>
                        <a:off x="3568700" y="3297238"/>
                        <a:ext cx="4495800" cy="1128712"/>
                      </a:xfrm>
                      <a:prstGeom prst="rect">
                        <a:avLst/>
                      </a:prstGeom>
                      <a:noFill/>
                      <a:ln w="38100">
                        <a:noFill/>
                        <a:miter/>
                      </a:ln>
                    </p:spPr>
                  </p:pic>
                </p:oleObj>
              </mc:Fallback>
            </mc:AlternateContent>
          </a:graphicData>
        </a:graphic>
      </p:graphicFrame>
      <p:sp>
        <p:nvSpPr>
          <p:cNvPr id="150537" name="Text Box 8"/>
          <p:cNvSpPr txBox="1"/>
          <p:nvPr/>
        </p:nvSpPr>
        <p:spPr>
          <a:xfrm>
            <a:off x="185738" y="4506913"/>
            <a:ext cx="34702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数组通道最大传输率：</a:t>
            </a:r>
            <a:endParaRPr lang="zh-CN" altLang="en-US" sz="2400" dirty="0">
              <a:latin typeface="Tahoma" panose="020B0604030504040204" pitchFamily="34" charset="0"/>
            </a:endParaRPr>
          </a:p>
        </p:txBody>
      </p:sp>
      <p:graphicFrame>
        <p:nvGraphicFramePr>
          <p:cNvPr id="150538" name="Object 9"/>
          <p:cNvGraphicFramePr>
            <a:graphicFrameLocks noChangeAspect="1"/>
          </p:cNvGraphicFramePr>
          <p:nvPr/>
        </p:nvGraphicFramePr>
        <p:xfrm>
          <a:off x="3530600" y="4335463"/>
          <a:ext cx="4572000" cy="1163637"/>
        </p:xfrm>
        <a:graphic>
          <a:graphicData uri="http://schemas.openxmlformats.org/presentationml/2006/ole">
            <mc:AlternateContent xmlns:mc="http://schemas.openxmlformats.org/markup-compatibility/2006">
              <mc:Choice xmlns:v="urn:schemas-microsoft-com:vml" Requires="v">
                <p:oleObj spid="_x0000_s33808" name="" r:id="rId5" imgW="2298700" imgH="584200" progId="Equation.DSMT4">
                  <p:embed/>
                </p:oleObj>
              </mc:Choice>
              <mc:Fallback>
                <p:oleObj name="" r:id="rId5" imgW="2298700" imgH="584200" progId="Equation.DSMT4">
                  <p:embed/>
                  <p:pic>
                    <p:nvPicPr>
                      <p:cNvPr id="0" name="图片 3114"/>
                      <p:cNvPicPr/>
                      <p:nvPr/>
                    </p:nvPicPr>
                    <p:blipFill>
                      <a:blip r:embed="rId6"/>
                      <a:stretch>
                        <a:fillRect/>
                      </a:stretch>
                    </p:blipFill>
                    <p:spPr>
                      <a:xfrm>
                        <a:off x="3530600" y="4335463"/>
                        <a:ext cx="4572000" cy="1163637"/>
                      </a:xfrm>
                      <a:prstGeom prst="rect">
                        <a:avLst/>
                      </a:prstGeom>
                      <a:noFill/>
                      <a:ln w="38100">
                        <a:noFill/>
                        <a:miter/>
                      </a:ln>
                    </p:spPr>
                  </p:pic>
                </p:oleObj>
              </mc:Fallback>
            </mc:AlternateContent>
          </a:graphicData>
        </a:graphic>
      </p:graphicFrame>
      <p:sp>
        <p:nvSpPr>
          <p:cNvPr id="150539" name="Text Box 3"/>
          <p:cNvSpPr txBox="1"/>
          <p:nvPr/>
        </p:nvSpPr>
        <p:spPr>
          <a:xfrm>
            <a:off x="188913" y="5602288"/>
            <a:ext cx="77882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2400" dirty="0"/>
              <a:t>显然，</a:t>
            </a:r>
            <a:r>
              <a:rPr lang="en-US" altLang="zh-CN" sz="2400" dirty="0"/>
              <a:t>T</a:t>
            </a:r>
            <a:r>
              <a:rPr lang="en-US" altLang="zh-CN" sz="2400" baseline="-25000" dirty="0"/>
              <a:t>s</a:t>
            </a:r>
            <a:r>
              <a:rPr lang="zh-CN" altLang="en-US" sz="2400" dirty="0"/>
              <a:t>和</a:t>
            </a:r>
            <a:r>
              <a:rPr lang="en-US" altLang="zh-CN" sz="2400" dirty="0"/>
              <a:t>T</a:t>
            </a:r>
            <a:r>
              <a:rPr lang="en-US" altLang="zh-CN" sz="2400" baseline="-25000" dirty="0"/>
              <a:t>D</a:t>
            </a:r>
            <a:r>
              <a:rPr lang="zh-CN" altLang="en-US" sz="2400" dirty="0"/>
              <a:t>是定值，当</a:t>
            </a:r>
            <a:r>
              <a:rPr lang="en-US" altLang="zh-CN" sz="2400" dirty="0"/>
              <a:t>n&gt;k</a:t>
            </a:r>
            <a:r>
              <a:rPr lang="zh-CN" altLang="en-US" sz="2400" dirty="0"/>
              <a:t>时，总有</a:t>
            </a:r>
            <a:endParaRPr lang="zh-CN" altLang="en-US" sz="2400" dirty="0"/>
          </a:p>
        </p:txBody>
      </p:sp>
      <p:pic>
        <p:nvPicPr>
          <p:cNvPr id="150540" name="图片 1"/>
          <p:cNvPicPr>
            <a:picLocks noChangeAspect="1"/>
          </p:cNvPicPr>
          <p:nvPr/>
        </p:nvPicPr>
        <p:blipFill>
          <a:blip r:embed="rId7"/>
          <a:stretch>
            <a:fillRect/>
          </a:stretch>
        </p:blipFill>
        <p:spPr>
          <a:xfrm>
            <a:off x="768350" y="6162675"/>
            <a:ext cx="1152525" cy="466725"/>
          </a:xfrm>
          <a:prstGeom prst="rect">
            <a:avLst/>
          </a:prstGeom>
          <a:noFill/>
          <a:ln w="9525">
            <a:noFill/>
          </a:ln>
        </p:spPr>
      </p:pic>
      <p:pic>
        <p:nvPicPr>
          <p:cNvPr id="150541" name="图片 2"/>
          <p:cNvPicPr>
            <a:picLocks noChangeAspect="1"/>
          </p:cNvPicPr>
          <p:nvPr/>
        </p:nvPicPr>
        <p:blipFill>
          <a:blip r:embed="rId8"/>
          <a:stretch>
            <a:fillRect/>
          </a:stretch>
        </p:blipFill>
        <p:spPr>
          <a:xfrm>
            <a:off x="3586163" y="6210300"/>
            <a:ext cx="1276350" cy="434975"/>
          </a:xfrm>
          <a:prstGeom prst="rect">
            <a:avLst/>
          </a:prstGeom>
          <a:noFill/>
          <a:ln w="9525">
            <a:noFill/>
          </a:ln>
        </p:spPr>
      </p:pic>
      <p:pic>
        <p:nvPicPr>
          <p:cNvPr id="150542" name="图片 3"/>
          <p:cNvPicPr>
            <a:picLocks noChangeAspect="1"/>
          </p:cNvPicPr>
          <p:nvPr/>
        </p:nvPicPr>
        <p:blipFill>
          <a:blip r:embed="rId9"/>
          <a:stretch>
            <a:fillRect/>
          </a:stretch>
        </p:blipFill>
        <p:spPr>
          <a:xfrm>
            <a:off x="2149475" y="6205538"/>
            <a:ext cx="1277938" cy="465137"/>
          </a:xfrm>
          <a:prstGeom prst="rect">
            <a:avLst/>
          </a:prstGeom>
          <a:noFill/>
          <a:ln w="9525">
            <a:noFill/>
          </a:ln>
        </p:spPr>
      </p:pic>
      <p:sp>
        <p:nvSpPr>
          <p:cNvPr id="150543" name="文本框 4"/>
          <p:cNvSpPr txBox="1"/>
          <p:nvPr/>
        </p:nvSpPr>
        <p:spPr>
          <a:xfrm>
            <a:off x="1920875" y="6288088"/>
            <a:ext cx="290513"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chemeClr val="tx1"/>
                </a:solidFill>
                <a:latin typeface="Times New Roman" panose="02020603050405020304" pitchFamily="18" charset="0"/>
              </a:rPr>
              <a:t>&lt;</a:t>
            </a:r>
            <a:endParaRPr lang="zh-CN" altLang="en-US" sz="1800" b="0" dirty="0">
              <a:solidFill>
                <a:schemeClr val="tx1"/>
              </a:solidFill>
              <a:latin typeface="Times New Roman" panose="02020603050405020304" pitchFamily="18" charset="0"/>
            </a:endParaRPr>
          </a:p>
        </p:txBody>
      </p:sp>
      <p:sp>
        <p:nvSpPr>
          <p:cNvPr id="150544" name="文本框 15"/>
          <p:cNvSpPr txBox="1"/>
          <p:nvPr/>
        </p:nvSpPr>
        <p:spPr>
          <a:xfrm>
            <a:off x="3357563" y="6273800"/>
            <a:ext cx="292100" cy="369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chemeClr val="tx1"/>
                </a:solidFill>
                <a:latin typeface="Times New Roman" panose="02020603050405020304" pitchFamily="18" charset="0"/>
              </a:rPr>
              <a:t>&lt;</a:t>
            </a:r>
            <a:endParaRPr lang="zh-CN" altLang="en-US" sz="1800" b="0" dirty="0">
              <a:solidFill>
                <a:schemeClr val="tx1"/>
              </a:solidFill>
              <a:latin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1555" name="Text Box 2"/>
          <p:cNvSpPr txBox="1"/>
          <p:nvPr/>
        </p:nvSpPr>
        <p:spPr>
          <a:xfrm>
            <a:off x="395288" y="1196975"/>
            <a:ext cx="8748712"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设备要求的通道实际流量（即：通道所挂设备均被启动情况）这是权衡下来的简单算法，这是可以容忍的通道的情况</a:t>
            </a:r>
            <a:endParaRPr lang="en-US" altLang="zh-CN" dirty="0">
              <a:latin typeface="Tahoma" panose="020B0604030504040204" pitchFamily="34" charset="0"/>
            </a:endParaRPr>
          </a:p>
        </p:txBody>
      </p:sp>
      <p:sp>
        <p:nvSpPr>
          <p:cNvPr id="151556" name="Text Box 3"/>
          <p:cNvSpPr txBox="1"/>
          <p:nvPr/>
        </p:nvSpPr>
        <p:spPr>
          <a:xfrm>
            <a:off x="1185863" y="2667000"/>
            <a:ext cx="316388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字节交叉多路通道：</a:t>
            </a:r>
            <a:endParaRPr lang="zh-CN" altLang="en-US" sz="2400" dirty="0">
              <a:latin typeface="Tahoma" panose="020B0604030504040204" pitchFamily="34" charset="0"/>
            </a:endParaRPr>
          </a:p>
        </p:txBody>
      </p:sp>
      <p:graphicFrame>
        <p:nvGraphicFramePr>
          <p:cNvPr id="151557" name="Object 4"/>
          <p:cNvGraphicFramePr>
            <a:graphicFrameLocks noChangeAspect="1"/>
          </p:cNvGraphicFramePr>
          <p:nvPr/>
        </p:nvGraphicFramePr>
        <p:xfrm>
          <a:off x="4318000" y="2379663"/>
          <a:ext cx="2057400" cy="919162"/>
        </p:xfrm>
        <a:graphic>
          <a:graphicData uri="http://schemas.openxmlformats.org/presentationml/2006/ole">
            <mc:AlternateContent xmlns:mc="http://schemas.openxmlformats.org/markup-compatibility/2006">
              <mc:Choice xmlns:v="urn:schemas-microsoft-com:vml" Requires="v">
                <p:oleObj spid="_x0000_s34830" name="" r:id="rId1" imgW="812165" imgH="444500" progId="Equation.DSMT4">
                  <p:embed/>
                </p:oleObj>
              </mc:Choice>
              <mc:Fallback>
                <p:oleObj name="" r:id="rId1" imgW="812165" imgH="444500" progId="Equation.DSMT4">
                  <p:embed/>
                  <p:pic>
                    <p:nvPicPr>
                      <p:cNvPr id="0" name="图片 3118"/>
                      <p:cNvPicPr/>
                      <p:nvPr/>
                    </p:nvPicPr>
                    <p:blipFill>
                      <a:blip r:embed="rId2"/>
                      <a:stretch>
                        <a:fillRect/>
                      </a:stretch>
                    </p:blipFill>
                    <p:spPr>
                      <a:xfrm>
                        <a:off x="4318000" y="2379663"/>
                        <a:ext cx="2057400" cy="919162"/>
                      </a:xfrm>
                      <a:prstGeom prst="rect">
                        <a:avLst/>
                      </a:prstGeom>
                      <a:noFill/>
                      <a:ln w="38100">
                        <a:noFill/>
                        <a:miter/>
                      </a:ln>
                    </p:spPr>
                  </p:pic>
                </p:oleObj>
              </mc:Fallback>
            </mc:AlternateContent>
          </a:graphicData>
        </a:graphic>
      </p:graphicFrame>
      <p:sp>
        <p:nvSpPr>
          <p:cNvPr id="151558" name="Text Box 5"/>
          <p:cNvSpPr txBox="1"/>
          <p:nvPr/>
        </p:nvSpPr>
        <p:spPr>
          <a:xfrm>
            <a:off x="1187450" y="3573463"/>
            <a:ext cx="20034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t> 选择通道：</a:t>
            </a:r>
            <a:endParaRPr lang="zh-CN" altLang="en-US" sz="2400" dirty="0"/>
          </a:p>
        </p:txBody>
      </p:sp>
      <p:graphicFrame>
        <p:nvGraphicFramePr>
          <p:cNvPr id="151559" name="Object 6"/>
          <p:cNvGraphicFramePr>
            <a:graphicFrameLocks noChangeAspect="1"/>
          </p:cNvGraphicFramePr>
          <p:nvPr/>
        </p:nvGraphicFramePr>
        <p:xfrm>
          <a:off x="4032250" y="3500438"/>
          <a:ext cx="2438400" cy="784225"/>
        </p:xfrm>
        <a:graphic>
          <a:graphicData uri="http://schemas.openxmlformats.org/presentationml/2006/ole">
            <mc:AlternateContent xmlns:mc="http://schemas.openxmlformats.org/markup-compatibility/2006">
              <mc:Choice xmlns:v="urn:schemas-microsoft-com:vml" Requires="v">
                <p:oleObj spid="_x0000_s34831" name="" r:id="rId3" imgW="1218565" imgH="482600" progId="Equation.DSMT4">
                  <p:embed/>
                </p:oleObj>
              </mc:Choice>
              <mc:Fallback>
                <p:oleObj name="" r:id="rId3" imgW="1218565" imgH="482600" progId="Equation.DSMT4">
                  <p:embed/>
                  <p:pic>
                    <p:nvPicPr>
                      <p:cNvPr id="0" name="图片 3115"/>
                      <p:cNvPicPr/>
                      <p:nvPr/>
                    </p:nvPicPr>
                    <p:blipFill>
                      <a:blip r:embed="rId4"/>
                      <a:stretch>
                        <a:fillRect/>
                      </a:stretch>
                    </p:blipFill>
                    <p:spPr>
                      <a:xfrm>
                        <a:off x="4032250" y="3500438"/>
                        <a:ext cx="2438400" cy="784225"/>
                      </a:xfrm>
                      <a:prstGeom prst="rect">
                        <a:avLst/>
                      </a:prstGeom>
                      <a:noFill/>
                      <a:ln w="38100">
                        <a:noFill/>
                        <a:miter/>
                      </a:ln>
                    </p:spPr>
                  </p:pic>
                </p:oleObj>
              </mc:Fallback>
            </mc:AlternateContent>
          </a:graphicData>
        </a:graphic>
      </p:graphicFrame>
      <p:sp>
        <p:nvSpPr>
          <p:cNvPr id="151560" name="Text Box 7"/>
          <p:cNvSpPr txBox="1"/>
          <p:nvPr/>
        </p:nvSpPr>
        <p:spPr>
          <a:xfrm>
            <a:off x="1116013" y="4941888"/>
            <a:ext cx="1936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数组通道：</a:t>
            </a:r>
            <a:endParaRPr lang="zh-CN" altLang="en-US" sz="2400" dirty="0">
              <a:latin typeface="Tahoma" panose="020B0604030504040204" pitchFamily="34" charset="0"/>
            </a:endParaRPr>
          </a:p>
        </p:txBody>
      </p:sp>
      <p:graphicFrame>
        <p:nvGraphicFramePr>
          <p:cNvPr id="151561" name="Object 8"/>
          <p:cNvGraphicFramePr>
            <a:graphicFrameLocks noChangeAspect="1"/>
          </p:cNvGraphicFramePr>
          <p:nvPr/>
        </p:nvGraphicFramePr>
        <p:xfrm>
          <a:off x="4032250" y="4797425"/>
          <a:ext cx="2428875" cy="790575"/>
        </p:xfrm>
        <a:graphic>
          <a:graphicData uri="http://schemas.openxmlformats.org/presentationml/2006/ole">
            <mc:AlternateContent xmlns:mc="http://schemas.openxmlformats.org/markup-compatibility/2006">
              <mc:Choice xmlns:v="urn:schemas-microsoft-com:vml" Requires="v">
                <p:oleObj spid="_x0000_s34832" name="" r:id="rId5" imgW="990600" imgH="368300" progId="Equation.DSMT4">
                  <p:embed/>
                </p:oleObj>
              </mc:Choice>
              <mc:Fallback>
                <p:oleObj name="" r:id="rId5" imgW="990600" imgH="368300" progId="Equation.DSMT4">
                  <p:embed/>
                  <p:pic>
                    <p:nvPicPr>
                      <p:cNvPr id="0" name="图片 3116"/>
                      <p:cNvPicPr/>
                      <p:nvPr/>
                    </p:nvPicPr>
                    <p:blipFill>
                      <a:blip r:embed="rId6"/>
                      <a:stretch>
                        <a:fillRect/>
                      </a:stretch>
                    </p:blipFill>
                    <p:spPr>
                      <a:xfrm>
                        <a:off x="4032250" y="4797425"/>
                        <a:ext cx="2428875" cy="790575"/>
                      </a:xfrm>
                      <a:prstGeom prst="rect">
                        <a:avLst/>
                      </a:prstGeom>
                      <a:noFill/>
                      <a:ln w="38100">
                        <a:noFill/>
                        <a:miter/>
                      </a:ln>
                    </p:spPr>
                  </p:pic>
                </p:oleObj>
              </mc:Fallback>
            </mc:AlternateContent>
          </a:graphicData>
        </a:graphic>
      </p:graphicFrame>
      <p:sp>
        <p:nvSpPr>
          <p:cNvPr id="151562" name="Text Box 2"/>
          <p:cNvSpPr txBox="1"/>
          <p:nvPr/>
        </p:nvSpPr>
        <p:spPr>
          <a:xfrm>
            <a:off x="258763" y="147638"/>
            <a:ext cx="3395662"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2579" name="Text Box 2"/>
          <p:cNvSpPr txBox="1"/>
          <p:nvPr/>
        </p:nvSpPr>
        <p:spPr>
          <a:xfrm>
            <a:off x="611188" y="1412875"/>
            <a:ext cx="8066087" cy="968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 </a:t>
            </a:r>
            <a:r>
              <a:rPr lang="zh-CN" altLang="en-US" sz="2400" dirty="0">
                <a:solidFill>
                  <a:srgbClr val="FF0000"/>
                </a:solidFill>
              </a:rPr>
              <a:t>为了保证通道能正常工作</a:t>
            </a:r>
            <a:r>
              <a:rPr lang="zh-CN" altLang="en-US" sz="2400" dirty="0"/>
              <a:t>，各通道的实际流量应该不大于</a:t>
            </a:r>
            <a:endParaRPr lang="zh-CN" altLang="en-US" sz="2400" dirty="0"/>
          </a:p>
          <a:p>
            <a:pPr marL="0" lvl="0" indent="0" eaLnBrk="1" hangingPunct="1">
              <a:lnSpc>
                <a:spcPct val="120000"/>
              </a:lnSpc>
              <a:spcBef>
                <a:spcPct val="0"/>
              </a:spcBef>
              <a:buClr>
                <a:schemeClr val="accent2"/>
              </a:buClr>
              <a:buSzPct val="95000"/>
              <a:buNone/>
            </a:pPr>
            <a:r>
              <a:rPr lang="zh-CN" altLang="en-US" sz="2400" dirty="0">
                <a:latin typeface="Tahoma" panose="020B0604030504040204" pitchFamily="34" charset="0"/>
                <a:ea typeface="宋体" panose="02010600030101010101" pitchFamily="2" charset="-122"/>
              </a:rPr>
              <a:t>  </a:t>
            </a:r>
            <a:r>
              <a:rPr lang="zh-CN" altLang="en-US" sz="2400" dirty="0"/>
              <a:t>通道最大流量，应该满足以下不等式：</a:t>
            </a:r>
            <a:endParaRPr lang="zh-CN" altLang="en-US" sz="2400" dirty="0">
              <a:latin typeface="Tahoma" panose="020B0604030504040204" pitchFamily="34" charset="0"/>
              <a:ea typeface="宋体" panose="02010600030101010101" pitchFamily="2" charset="-122"/>
            </a:endParaRPr>
          </a:p>
        </p:txBody>
      </p:sp>
      <p:graphicFrame>
        <p:nvGraphicFramePr>
          <p:cNvPr id="152580" name="Object 3"/>
          <p:cNvGraphicFramePr>
            <a:graphicFrameLocks noChangeAspect="1"/>
          </p:cNvGraphicFramePr>
          <p:nvPr/>
        </p:nvGraphicFramePr>
        <p:xfrm>
          <a:off x="2286000" y="2849563"/>
          <a:ext cx="3124200" cy="655637"/>
        </p:xfrm>
        <a:graphic>
          <a:graphicData uri="http://schemas.openxmlformats.org/presentationml/2006/ole">
            <mc:AlternateContent xmlns:mc="http://schemas.openxmlformats.org/markup-compatibility/2006">
              <mc:Choice xmlns:v="urn:schemas-microsoft-com:vml" Requires="v">
                <p:oleObj spid="_x0000_s35854" name="" r:id="rId1" imgW="1028065" imgH="215900" progId="Equation.3">
                  <p:embed/>
                </p:oleObj>
              </mc:Choice>
              <mc:Fallback>
                <p:oleObj name="" r:id="rId1" imgW="1028065" imgH="215900" progId="Equation.3">
                  <p:embed/>
                  <p:pic>
                    <p:nvPicPr>
                      <p:cNvPr id="0" name="图片 3117"/>
                      <p:cNvPicPr/>
                      <p:nvPr/>
                    </p:nvPicPr>
                    <p:blipFill>
                      <a:blip r:embed="rId2"/>
                      <a:stretch>
                        <a:fillRect/>
                      </a:stretch>
                    </p:blipFill>
                    <p:spPr>
                      <a:xfrm>
                        <a:off x="2286000" y="2849563"/>
                        <a:ext cx="3124200" cy="655637"/>
                      </a:xfrm>
                      <a:prstGeom prst="rect">
                        <a:avLst/>
                      </a:prstGeom>
                      <a:noFill/>
                      <a:ln w="38100">
                        <a:noFill/>
                        <a:miter/>
                      </a:ln>
                    </p:spPr>
                  </p:pic>
                </p:oleObj>
              </mc:Fallback>
            </mc:AlternateContent>
          </a:graphicData>
        </a:graphic>
      </p:graphicFrame>
      <p:graphicFrame>
        <p:nvGraphicFramePr>
          <p:cNvPr id="152581" name="Object 4"/>
          <p:cNvGraphicFramePr>
            <a:graphicFrameLocks noChangeAspect="1"/>
          </p:cNvGraphicFramePr>
          <p:nvPr/>
        </p:nvGraphicFramePr>
        <p:xfrm>
          <a:off x="2286000" y="3548063"/>
          <a:ext cx="3124200" cy="573087"/>
        </p:xfrm>
        <a:graphic>
          <a:graphicData uri="http://schemas.openxmlformats.org/presentationml/2006/ole">
            <mc:AlternateContent xmlns:mc="http://schemas.openxmlformats.org/markup-compatibility/2006">
              <mc:Choice xmlns:v="urn:schemas-microsoft-com:vml" Requires="v">
                <p:oleObj spid="_x0000_s35855" name="" r:id="rId3" imgW="1244600" imgH="228600" progId="Equation.3">
                  <p:embed/>
                </p:oleObj>
              </mc:Choice>
              <mc:Fallback>
                <p:oleObj name="" r:id="rId3" imgW="1244600" imgH="228600" progId="Equation.3">
                  <p:embed/>
                  <p:pic>
                    <p:nvPicPr>
                      <p:cNvPr id="0" name="图片 3119"/>
                      <p:cNvPicPr/>
                      <p:nvPr/>
                    </p:nvPicPr>
                    <p:blipFill>
                      <a:blip r:embed="rId4"/>
                      <a:stretch>
                        <a:fillRect/>
                      </a:stretch>
                    </p:blipFill>
                    <p:spPr>
                      <a:xfrm>
                        <a:off x="2286000" y="3548063"/>
                        <a:ext cx="3124200" cy="573087"/>
                      </a:xfrm>
                      <a:prstGeom prst="rect">
                        <a:avLst/>
                      </a:prstGeom>
                      <a:noFill/>
                      <a:ln w="38100">
                        <a:noFill/>
                        <a:miter/>
                      </a:ln>
                    </p:spPr>
                  </p:pic>
                </p:oleObj>
              </mc:Fallback>
            </mc:AlternateContent>
          </a:graphicData>
        </a:graphic>
      </p:graphicFrame>
      <p:graphicFrame>
        <p:nvGraphicFramePr>
          <p:cNvPr id="152582" name="Object 5"/>
          <p:cNvGraphicFramePr>
            <a:graphicFrameLocks noChangeAspect="1"/>
          </p:cNvGraphicFramePr>
          <p:nvPr/>
        </p:nvGraphicFramePr>
        <p:xfrm>
          <a:off x="2297113" y="4189413"/>
          <a:ext cx="3113087" cy="596900"/>
        </p:xfrm>
        <a:graphic>
          <a:graphicData uri="http://schemas.openxmlformats.org/presentationml/2006/ole">
            <mc:AlternateContent xmlns:mc="http://schemas.openxmlformats.org/markup-compatibility/2006">
              <mc:Choice xmlns:v="urn:schemas-microsoft-com:vml" Requires="v">
                <p:oleObj spid="_x0000_s35856" name="" r:id="rId5" imgW="1193800" imgH="228600" progId="Equation.3">
                  <p:embed/>
                </p:oleObj>
              </mc:Choice>
              <mc:Fallback>
                <p:oleObj name="" r:id="rId5" imgW="1193800" imgH="228600" progId="Equation.3">
                  <p:embed/>
                  <p:pic>
                    <p:nvPicPr>
                      <p:cNvPr id="0" name="图片 3120"/>
                      <p:cNvPicPr/>
                      <p:nvPr/>
                    </p:nvPicPr>
                    <p:blipFill>
                      <a:blip r:embed="rId6"/>
                      <a:stretch>
                        <a:fillRect/>
                      </a:stretch>
                    </p:blipFill>
                    <p:spPr>
                      <a:xfrm>
                        <a:off x="2297113" y="4189413"/>
                        <a:ext cx="3113087" cy="596900"/>
                      </a:xfrm>
                      <a:prstGeom prst="rect">
                        <a:avLst/>
                      </a:prstGeom>
                      <a:noFill/>
                      <a:ln w="38100">
                        <a:noFill/>
                        <a:miter/>
                      </a:ln>
                    </p:spPr>
                  </p:pic>
                </p:oleObj>
              </mc:Fallback>
            </mc:AlternateContent>
          </a:graphicData>
        </a:graphic>
      </p:graphicFrame>
      <p:sp>
        <p:nvSpPr>
          <p:cNvPr id="152583" name="Text Box 6"/>
          <p:cNvSpPr txBox="1"/>
          <p:nvPr/>
        </p:nvSpPr>
        <p:spPr>
          <a:xfrm>
            <a:off x="990600" y="5280025"/>
            <a:ext cx="7766050" cy="968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Font typeface="Wingdings" panose="05000000000000000000" pitchFamily="2" charset="2"/>
              <a:buChar char="§"/>
            </a:pPr>
            <a:r>
              <a:rPr lang="zh-CN" altLang="en-US" sz="2400" dirty="0">
                <a:latin typeface="Tahoma" panose="020B0604030504040204" pitchFamily="34" charset="0"/>
                <a:ea typeface="宋体" panose="02010600030101010101" pitchFamily="2" charset="-122"/>
              </a:rPr>
              <a:t> </a:t>
            </a:r>
            <a:r>
              <a:rPr lang="zh-CN" altLang="en-US" sz="2400" dirty="0"/>
              <a:t>等式两边的差值越小，通道的利用率就越高。当两边相</a:t>
            </a:r>
            <a:endParaRPr lang="zh-CN" altLang="en-US" sz="2400" dirty="0"/>
          </a:p>
          <a:p>
            <a:pPr marL="0" lvl="0" indent="0" eaLnBrk="1" hangingPunct="1">
              <a:lnSpc>
                <a:spcPct val="120000"/>
              </a:lnSpc>
              <a:spcBef>
                <a:spcPct val="0"/>
              </a:spcBef>
              <a:buClr>
                <a:schemeClr val="accent2"/>
              </a:buClr>
              <a:buNone/>
            </a:pPr>
            <a:r>
              <a:rPr lang="zh-CN" altLang="en-US" sz="2400" dirty="0"/>
              <a:t>  等时，通道处于满负荷工作状态。</a:t>
            </a:r>
            <a:endParaRPr lang="zh-CN" altLang="en-US" sz="2400" dirty="0">
              <a:latin typeface="Tahoma" panose="020B0604030504040204" pitchFamily="34" charset="0"/>
              <a:ea typeface="宋体" panose="02010600030101010101" pitchFamily="2" charset="-122"/>
            </a:endParaRPr>
          </a:p>
        </p:txBody>
      </p:sp>
      <p:sp>
        <p:nvSpPr>
          <p:cNvPr id="152584" name="Text Box 2"/>
          <p:cNvSpPr txBox="1"/>
          <p:nvPr/>
        </p:nvSpPr>
        <p:spPr>
          <a:xfrm>
            <a:off x="276225" y="122238"/>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3603" name="Rectangle 2"/>
          <p:cNvSpPr>
            <a:spLocks noGrp="1"/>
          </p:cNvSpPr>
          <p:nvPr>
            <p:ph type="title"/>
          </p:nvPr>
        </p:nvSpPr>
        <p:spPr/>
        <p:txBody>
          <a:bodyPr vert="horz" wrap="square" lIns="91440" tIns="45720" rIns="91440" bIns="45720" anchor="ctr" anchorCtr="0"/>
          <a:lstStyle/>
          <a:p>
            <a:pPr eaLnBrk="1" hangingPunct="1"/>
            <a:br>
              <a:rPr lang="zh-CN" altLang="en-US" sz="3200" dirty="0"/>
            </a:br>
            <a:endParaRPr lang="zh-CN" altLang="en-US" sz="3200" dirty="0"/>
          </a:p>
        </p:txBody>
      </p:sp>
      <p:sp>
        <p:nvSpPr>
          <p:cNvPr id="153604"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pic>
        <p:nvPicPr>
          <p:cNvPr id="153605" name="图片 3"/>
          <p:cNvPicPr>
            <a:picLocks noChangeAspect="1"/>
          </p:cNvPicPr>
          <p:nvPr/>
        </p:nvPicPr>
        <p:blipFill>
          <a:blip r:embed="rId1"/>
          <a:stretch>
            <a:fillRect/>
          </a:stretch>
        </p:blipFill>
        <p:spPr>
          <a:xfrm>
            <a:off x="485775" y="1116013"/>
            <a:ext cx="8172450" cy="49244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0483" name="Rectangle 2"/>
          <p:cNvSpPr>
            <a:spLocks noGrp="1"/>
          </p:cNvSpPr>
          <p:nvPr>
            <p:ph type="title"/>
          </p:nvPr>
        </p:nvSpPr>
        <p:spPr/>
        <p:txBody>
          <a:bodyPr vert="horz" wrap="square" lIns="91440" tIns="45720" rIns="91440" bIns="45720" anchor="ctr" anchorCtr="0"/>
          <a:lstStyle/>
          <a:p>
            <a:pPr eaLnBrk="1" hangingPunct="1"/>
            <a:r>
              <a:rPr lang="zh-CN" altLang="en-US" sz="3200" dirty="0">
                <a:latin typeface="Times New Roman" panose="02020603050405020304" pitchFamily="18" charset="0"/>
              </a:rPr>
              <a:t>多体单字交叉存取存储器</a:t>
            </a:r>
            <a:endParaRPr lang="zh-CN" altLang="en-US" sz="3200" dirty="0">
              <a:latin typeface="Times New Roman" panose="02020603050405020304" pitchFamily="18" charset="0"/>
            </a:endParaRPr>
          </a:p>
        </p:txBody>
      </p:sp>
      <p:sp>
        <p:nvSpPr>
          <p:cNvPr id="20484"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20485" name="Picture 4" descr="arch5_53"/>
          <p:cNvPicPr>
            <a:picLocks noChangeAspect="1"/>
          </p:cNvPicPr>
          <p:nvPr/>
        </p:nvPicPr>
        <p:blipFill>
          <a:blip r:embed="rId1"/>
          <a:stretch>
            <a:fillRect/>
          </a:stretch>
        </p:blipFill>
        <p:spPr>
          <a:xfrm>
            <a:off x="1700213" y="1030288"/>
            <a:ext cx="4919662" cy="4983162"/>
          </a:xfrm>
          <a:prstGeom prst="rect">
            <a:avLst/>
          </a:prstGeom>
          <a:noFill/>
          <a:ln w="9525">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4627" name="Rectangle 2"/>
          <p:cNvSpPr>
            <a:spLocks noGrp="1"/>
          </p:cNvSpPr>
          <p:nvPr>
            <p:ph type="title"/>
          </p:nvPr>
        </p:nvSpPr>
        <p:spPr/>
        <p:txBody>
          <a:bodyPr vert="horz" wrap="square" lIns="91440" tIns="45720" rIns="91440" bIns="45720" anchor="ctr" anchorCtr="0"/>
          <a:lstStyle/>
          <a:p>
            <a:pPr eaLnBrk="1" hangingPunct="1"/>
            <a:br>
              <a:rPr lang="zh-CN" altLang="en-US" sz="3200" dirty="0"/>
            </a:br>
            <a:endParaRPr lang="zh-CN" altLang="en-US" sz="3200" dirty="0"/>
          </a:p>
        </p:txBody>
      </p:sp>
      <p:sp>
        <p:nvSpPr>
          <p:cNvPr id="154628" name="Rectangle 3"/>
          <p:cNvSpPr>
            <a:spLocks noGrp="1"/>
          </p:cNvSpPr>
          <p:nvPr>
            <p:ph idx="1" hasCustomPrompt="1"/>
          </p:nvPr>
        </p:nvSpPr>
        <p:spPr/>
        <p:txBody>
          <a:bodyPr vert="horz" wrap="square" lIns="91440" tIns="45720" rIns="91440" bIns="45720" anchor="t" anchorCtr="0"/>
          <a:lstStyle/>
          <a:p>
            <a:pPr eaLnBrk="1" hangingPunct="1">
              <a:lnSpc>
                <a:spcPct val="150000"/>
              </a:lnSpc>
            </a:pPr>
            <a:r>
              <a:rPr lang="en-US" altLang="zh-CN" dirty="0"/>
              <a:t>I/O</a:t>
            </a:r>
            <a:r>
              <a:rPr lang="zh-CN" altLang="en-US" dirty="0"/>
              <a:t>系统中，各个通道是并行工作的，所以</a:t>
            </a:r>
            <a:r>
              <a:rPr lang="en-US" altLang="zh-CN" dirty="0"/>
              <a:t>I/O</a:t>
            </a:r>
            <a:r>
              <a:rPr lang="zh-CN" altLang="en-US" dirty="0"/>
              <a:t>系统的极限流量应当是各通道或各子通道工作时的极限流量之和，即：</a:t>
            </a:r>
            <a:endParaRPr lang="zh-CN" altLang="en-US" dirty="0"/>
          </a:p>
          <a:p>
            <a:pPr eaLnBrk="1" hangingPunct="1">
              <a:lnSpc>
                <a:spcPct val="150000"/>
              </a:lnSpc>
              <a:buNone/>
            </a:pPr>
            <a:r>
              <a:rPr lang="zh-CN" altLang="en-US" dirty="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ƒ</a:t>
            </a:r>
            <a:r>
              <a:rPr lang="en-US" altLang="zh-CN" baseline="-25000" dirty="0">
                <a:cs typeface="Times New Roman" panose="02020603050405020304" pitchFamily="18" charset="0"/>
              </a:rPr>
              <a:t>max≥</a:t>
            </a:r>
            <a:r>
              <a:rPr lang="el-GR" altLang="zh-CN" baseline="-25000" dirty="0">
                <a:latin typeface="宋体" panose="02010600030101010101" pitchFamily="2" charset="-122"/>
                <a:cs typeface="Times New Roman" panose="02020603050405020304" pitchFamily="18" charset="0"/>
              </a:rPr>
              <a:t>Σ</a:t>
            </a:r>
            <a:r>
              <a:rPr lang="en-US" altLang="zh-CN" dirty="0">
                <a:latin typeface="Times New Roman" panose="02020603050405020304" pitchFamily="18" charset="0"/>
                <a:cs typeface="Times New Roman" panose="02020603050405020304" pitchFamily="18" charset="0"/>
              </a:rPr>
              <a:t>ƒ</a:t>
            </a:r>
            <a:r>
              <a:rPr lang="en-US" altLang="zh-CN" baseline="-25000" dirty="0">
                <a:cs typeface="Times New Roman" panose="02020603050405020304" pitchFamily="18" charset="0"/>
              </a:rPr>
              <a:t>max.byte</a:t>
            </a:r>
            <a:r>
              <a:rPr lang="en-US" altLang="zh-CN" dirty="0">
                <a:cs typeface="Times New Roman" panose="02020603050405020304" pitchFamily="18" charset="0"/>
              </a:rPr>
              <a:t>+ </a:t>
            </a:r>
            <a:r>
              <a:rPr lang="el-GR" altLang="zh-CN" baseline="-25000" dirty="0">
                <a:latin typeface="宋体" panose="02010600030101010101" pitchFamily="2" charset="-122"/>
                <a:cs typeface="Times New Roman" panose="02020603050405020304" pitchFamily="18" charset="0"/>
              </a:rPr>
              <a:t>Σ</a:t>
            </a:r>
            <a:r>
              <a:rPr lang="en-US" altLang="zh-CN" dirty="0">
                <a:latin typeface="Times New Roman" panose="02020603050405020304" pitchFamily="18" charset="0"/>
                <a:cs typeface="Times New Roman" panose="02020603050405020304" pitchFamily="18" charset="0"/>
              </a:rPr>
              <a:t>ƒ</a:t>
            </a:r>
            <a:r>
              <a:rPr lang="en-US" altLang="zh-CN" baseline="-25000" dirty="0">
                <a:cs typeface="Times New Roman" panose="02020603050405020304" pitchFamily="18" charset="0"/>
              </a:rPr>
              <a:t>max.block </a:t>
            </a:r>
            <a:r>
              <a:rPr lang="en-US" altLang="zh-CN" dirty="0">
                <a:cs typeface="Times New Roman" panose="02020603050405020304" pitchFamily="18" charset="0"/>
              </a:rPr>
              <a:t>+ </a:t>
            </a:r>
            <a:r>
              <a:rPr lang="el-GR" altLang="zh-CN" baseline="-25000" dirty="0">
                <a:latin typeface="宋体" panose="02010600030101010101" pitchFamily="2" charset="-122"/>
                <a:cs typeface="Times New Roman" panose="02020603050405020304" pitchFamily="18" charset="0"/>
              </a:rPr>
              <a:t>Σ</a:t>
            </a:r>
            <a:r>
              <a:rPr lang="en-US" altLang="zh-CN" dirty="0">
                <a:latin typeface="Times New Roman" panose="02020603050405020304" pitchFamily="18" charset="0"/>
                <a:cs typeface="Times New Roman" panose="02020603050405020304" pitchFamily="18" charset="0"/>
              </a:rPr>
              <a:t>ƒ</a:t>
            </a:r>
            <a:r>
              <a:rPr lang="en-US" altLang="zh-CN" baseline="-25000" dirty="0">
                <a:cs typeface="Times New Roman" panose="02020603050405020304" pitchFamily="18" charset="0"/>
              </a:rPr>
              <a:t>max.select</a:t>
            </a:r>
            <a:endParaRPr lang="en-US" altLang="zh-CN" baseline="-25000" dirty="0">
              <a:cs typeface="Times New Roman" panose="02020603050405020304" pitchFamily="18" charset="0"/>
            </a:endParaRPr>
          </a:p>
          <a:p>
            <a:pPr eaLnBrk="1" hangingPunct="1"/>
            <a:endParaRPr lang="zh-CN" altLang="el-GR" baseline="-25000" dirty="0">
              <a:ea typeface="Times New Roman" panose="02020603050405020304" pitchFamily="18" charset="0"/>
            </a:endParaRPr>
          </a:p>
        </p:txBody>
      </p:sp>
      <p:sp>
        <p:nvSpPr>
          <p:cNvPr id="154629"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5651" name="Text Box 2"/>
          <p:cNvSpPr txBox="1"/>
          <p:nvPr/>
        </p:nvSpPr>
        <p:spPr>
          <a:xfrm>
            <a:off x="468313" y="1412875"/>
            <a:ext cx="8382000" cy="42814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40000"/>
              </a:lnSpc>
              <a:spcBef>
                <a:spcPct val="0"/>
              </a:spcBef>
              <a:buClrTx/>
              <a:buFontTx/>
              <a:buNone/>
            </a:pPr>
            <a:r>
              <a:rPr lang="zh-CN" altLang="en-US" dirty="0">
                <a:latin typeface="Tahoma" panose="020B0604030504040204" pitchFamily="34" charset="0"/>
              </a:rPr>
              <a:t>例题</a:t>
            </a:r>
            <a:r>
              <a:rPr lang="en-US" altLang="zh-CN" dirty="0">
                <a:latin typeface="Tahoma" panose="020B0604030504040204" pitchFamily="34" charset="0"/>
              </a:rPr>
              <a:t>1</a:t>
            </a:r>
            <a:r>
              <a:rPr lang="zh-CN" altLang="en-US" dirty="0">
                <a:latin typeface="Tahoma" panose="020B0604030504040204" pitchFamily="34" charset="0"/>
              </a:rPr>
              <a:t>：一个</a:t>
            </a:r>
            <a:r>
              <a:rPr lang="zh-CN" altLang="en-US" dirty="0">
                <a:solidFill>
                  <a:srgbClr val="FF0000"/>
                </a:solidFill>
                <a:latin typeface="Tahoma" panose="020B0604030504040204" pitchFamily="34" charset="0"/>
              </a:rPr>
              <a:t>字节多路通道</a:t>
            </a:r>
            <a:r>
              <a:rPr lang="zh-CN" altLang="en-US" dirty="0">
                <a:latin typeface="Tahoma" panose="020B0604030504040204" pitchFamily="34" charset="0"/>
              </a:rPr>
              <a:t>连接</a:t>
            </a:r>
            <a:r>
              <a:rPr lang="en-US" altLang="zh-CN" b="0" dirty="0">
                <a:latin typeface="Tahoma" panose="020B0604030504040204" pitchFamily="34" charset="0"/>
                <a:ea typeface="宋体" panose="02010600030101010101" pitchFamily="2" charset="-122"/>
              </a:rPr>
              <a:t>D</a:t>
            </a:r>
            <a:r>
              <a:rPr lang="en-US" altLang="zh-CN" b="0" baseline="-30000" dirty="0">
                <a:latin typeface="Tahoma" panose="020B0604030504040204" pitchFamily="34" charset="0"/>
                <a:ea typeface="宋体" panose="02010600030101010101" pitchFamily="2" charset="-122"/>
              </a:rPr>
              <a:t>1</a:t>
            </a:r>
            <a:r>
              <a:rPr lang="zh-CN" altLang="en-US" b="0" dirty="0">
                <a:latin typeface="宋体" panose="02010600030101010101" pitchFamily="2" charset="-122"/>
                <a:ea typeface="宋体" panose="02010600030101010101" pitchFamily="2" charset="-122"/>
              </a:rPr>
              <a:t>、</a:t>
            </a:r>
            <a:r>
              <a:rPr lang="en-US" altLang="zh-CN" b="0" dirty="0">
                <a:latin typeface="Tahoma" panose="020B0604030504040204" pitchFamily="34" charset="0"/>
                <a:ea typeface="宋体" panose="02010600030101010101" pitchFamily="2" charset="-122"/>
              </a:rPr>
              <a:t>D</a:t>
            </a:r>
            <a:r>
              <a:rPr lang="en-US" altLang="zh-CN" b="0" baseline="-30000" dirty="0">
                <a:latin typeface="Tahoma" panose="020B0604030504040204" pitchFamily="34" charset="0"/>
                <a:ea typeface="宋体" panose="02010600030101010101" pitchFamily="2" charset="-122"/>
              </a:rPr>
              <a:t>2</a:t>
            </a:r>
            <a:r>
              <a:rPr lang="zh-CN" altLang="en-US" b="0" dirty="0">
                <a:latin typeface="宋体" panose="02010600030101010101" pitchFamily="2" charset="-122"/>
                <a:ea typeface="宋体" panose="02010600030101010101" pitchFamily="2" charset="-122"/>
              </a:rPr>
              <a:t>、</a:t>
            </a:r>
            <a:r>
              <a:rPr lang="en-US" altLang="zh-CN" b="0" dirty="0">
                <a:latin typeface="Tahoma" panose="020B0604030504040204" pitchFamily="34" charset="0"/>
                <a:ea typeface="宋体" panose="02010600030101010101" pitchFamily="2" charset="-122"/>
              </a:rPr>
              <a:t>D</a:t>
            </a:r>
            <a:r>
              <a:rPr lang="en-US" altLang="zh-CN" b="0" baseline="-30000" dirty="0">
                <a:latin typeface="Tahoma" panose="020B0604030504040204" pitchFamily="34" charset="0"/>
                <a:ea typeface="宋体" panose="02010600030101010101" pitchFamily="2" charset="-122"/>
              </a:rPr>
              <a:t>3</a:t>
            </a:r>
            <a:r>
              <a:rPr lang="zh-CN" altLang="en-US" b="0" dirty="0">
                <a:latin typeface="宋体" panose="02010600030101010101" pitchFamily="2" charset="-122"/>
                <a:ea typeface="宋体" panose="02010600030101010101" pitchFamily="2" charset="-122"/>
              </a:rPr>
              <a:t>、</a:t>
            </a:r>
            <a:r>
              <a:rPr lang="en-US" altLang="zh-CN" b="0" dirty="0">
                <a:latin typeface="Tahoma" panose="020B0604030504040204" pitchFamily="34" charset="0"/>
                <a:ea typeface="宋体" panose="02010600030101010101" pitchFamily="2" charset="-122"/>
              </a:rPr>
              <a:t>D</a:t>
            </a:r>
            <a:r>
              <a:rPr lang="en-US" altLang="zh-CN" b="0" baseline="-30000" dirty="0">
                <a:latin typeface="Tahoma" panose="020B0604030504040204" pitchFamily="34" charset="0"/>
                <a:ea typeface="宋体" panose="02010600030101010101" pitchFamily="2" charset="-122"/>
              </a:rPr>
              <a:t>4</a:t>
            </a:r>
            <a:r>
              <a:rPr lang="zh-CN" altLang="en-US" b="0" dirty="0">
                <a:latin typeface="宋体" panose="02010600030101010101" pitchFamily="2" charset="-122"/>
                <a:ea typeface="宋体" panose="02010600030101010101" pitchFamily="2" charset="-122"/>
              </a:rPr>
              <a:t>、</a:t>
            </a:r>
            <a:r>
              <a:rPr lang="en-US" altLang="zh-CN" b="0" dirty="0">
                <a:latin typeface="Tahoma" panose="020B0604030504040204" pitchFamily="34" charset="0"/>
                <a:ea typeface="宋体" panose="02010600030101010101" pitchFamily="2" charset="-122"/>
              </a:rPr>
              <a:t>D</a:t>
            </a:r>
            <a:r>
              <a:rPr lang="en-US" altLang="zh-CN" b="0" baseline="-30000" dirty="0">
                <a:latin typeface="Tahoma" panose="020B0604030504040204" pitchFamily="34" charset="0"/>
                <a:ea typeface="宋体" panose="02010600030101010101" pitchFamily="2" charset="-122"/>
              </a:rPr>
              <a:t>5</a:t>
            </a:r>
            <a:r>
              <a:rPr lang="zh-CN" altLang="en-US" dirty="0"/>
              <a:t>共</a:t>
            </a:r>
            <a:r>
              <a:rPr lang="en-US" altLang="zh-CN" dirty="0"/>
              <a:t>5</a:t>
            </a:r>
            <a:r>
              <a:rPr lang="zh-CN" altLang="en-US" dirty="0"/>
              <a:t>台设备分别每</a:t>
            </a:r>
            <a:r>
              <a:rPr lang="en-US" altLang="zh-CN" dirty="0"/>
              <a:t>10</a:t>
            </a:r>
            <a:r>
              <a:rPr lang="zh-CN" altLang="en-US" dirty="0"/>
              <a:t>微秒、</a:t>
            </a:r>
            <a:r>
              <a:rPr lang="en-US" altLang="zh-CN" dirty="0"/>
              <a:t>30</a:t>
            </a:r>
            <a:r>
              <a:rPr lang="zh-CN" altLang="en-US" dirty="0"/>
              <a:t>微秒、</a:t>
            </a:r>
            <a:r>
              <a:rPr lang="en-US" altLang="zh-CN" dirty="0"/>
              <a:t>30</a:t>
            </a:r>
            <a:r>
              <a:rPr lang="zh-CN" altLang="en-US" dirty="0"/>
              <a:t>微秒、</a:t>
            </a:r>
            <a:r>
              <a:rPr lang="en-US" altLang="zh-CN" dirty="0"/>
              <a:t>50</a:t>
            </a:r>
            <a:r>
              <a:rPr lang="zh-CN" altLang="en-US" dirty="0"/>
              <a:t>微秒和</a:t>
            </a:r>
            <a:r>
              <a:rPr lang="en-US" altLang="zh-CN" dirty="0"/>
              <a:t>75</a:t>
            </a:r>
            <a:r>
              <a:rPr lang="zh-CN" altLang="en-US" dirty="0"/>
              <a:t>微秒向通道发出一次数据传送的服务请求，</a:t>
            </a:r>
            <a:endParaRPr lang="zh-CN" altLang="en-US" dirty="0"/>
          </a:p>
          <a:p>
            <a:pPr marL="0" lvl="0" indent="0" eaLnBrk="1" hangingPunct="1">
              <a:lnSpc>
                <a:spcPct val="140000"/>
              </a:lnSpc>
              <a:spcBef>
                <a:spcPct val="0"/>
              </a:spcBef>
              <a:buClrTx/>
              <a:buFontTx/>
              <a:buNone/>
            </a:pPr>
            <a:r>
              <a:rPr lang="zh-CN" altLang="en-US" dirty="0"/>
              <a:t>求解：</a:t>
            </a:r>
            <a:endParaRPr lang="zh-CN" altLang="en-US" dirty="0"/>
          </a:p>
          <a:p>
            <a:pPr marL="0" lvl="0" indent="0" eaLnBrk="1" hangingPunct="1">
              <a:lnSpc>
                <a:spcPct val="140000"/>
              </a:lnSpc>
              <a:spcBef>
                <a:spcPct val="0"/>
              </a:spcBef>
              <a:buClrTx/>
              <a:buFontTx/>
              <a:buNone/>
            </a:pPr>
            <a:r>
              <a:rPr lang="en-US" altLang="zh-CN" dirty="0"/>
              <a:t>1</a:t>
            </a:r>
            <a:r>
              <a:rPr lang="zh-CN" altLang="en-US" dirty="0"/>
              <a:t>）计算这个字节多路通道的实际流量和工作周期</a:t>
            </a:r>
            <a:endParaRPr lang="zh-CN" altLang="en-US" dirty="0"/>
          </a:p>
          <a:p>
            <a:pPr marL="0" lvl="0" indent="0" eaLnBrk="1" hangingPunct="1">
              <a:lnSpc>
                <a:spcPct val="140000"/>
              </a:lnSpc>
              <a:spcBef>
                <a:spcPct val="0"/>
              </a:spcBef>
              <a:buClrTx/>
              <a:buFontTx/>
              <a:buNone/>
            </a:pPr>
            <a:r>
              <a:rPr lang="en-US" altLang="zh-CN" dirty="0"/>
              <a:t>2</a:t>
            </a:r>
            <a:r>
              <a:rPr lang="zh-CN" altLang="en-US" dirty="0"/>
              <a:t>）画出通道分时为各个设备的时间关系图</a:t>
            </a:r>
            <a:endParaRPr lang="zh-CN" altLang="en-US" dirty="0"/>
          </a:p>
          <a:p>
            <a:pPr marL="0" lvl="0" indent="0" eaLnBrk="1" hangingPunct="1">
              <a:lnSpc>
                <a:spcPct val="140000"/>
              </a:lnSpc>
              <a:spcBef>
                <a:spcPct val="0"/>
              </a:spcBef>
              <a:buClrTx/>
              <a:buFontTx/>
              <a:buNone/>
            </a:pPr>
            <a:r>
              <a:rPr lang="en-US" altLang="zh-CN" dirty="0"/>
              <a:t>3</a:t>
            </a:r>
            <a:r>
              <a:rPr lang="zh-CN" altLang="en-US" dirty="0"/>
              <a:t>）从时间关系图上发现什么问题？如何解决？</a:t>
            </a:r>
            <a:r>
              <a:rPr lang="zh-CN" altLang="en-US" sz="2000" dirty="0"/>
              <a:t>  </a:t>
            </a:r>
            <a:r>
              <a:rPr lang="zh-CN" altLang="en-US" sz="2000" dirty="0">
                <a:latin typeface="Tahoma" panose="020B0604030504040204" pitchFamily="34" charset="0"/>
              </a:rPr>
              <a:t> </a:t>
            </a:r>
            <a:endParaRPr lang="zh-CN" altLang="en-US" sz="2000" dirty="0">
              <a:latin typeface="Tahoma" panose="020B0604030504040204" pitchFamily="34" charset="0"/>
            </a:endParaRPr>
          </a:p>
        </p:txBody>
      </p:sp>
      <p:sp>
        <p:nvSpPr>
          <p:cNvPr id="155652"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6675" name="Text Box 2"/>
          <p:cNvSpPr txBox="1"/>
          <p:nvPr/>
        </p:nvSpPr>
        <p:spPr>
          <a:xfrm>
            <a:off x="1763713" y="2014538"/>
            <a:ext cx="36258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hlink"/>
              </a:buClr>
              <a:buNone/>
            </a:pPr>
            <a:r>
              <a:rPr lang="en-US" altLang="zh-CN" sz="2400" dirty="0">
                <a:latin typeface="Tahoma" panose="020B0604030504040204" pitchFamily="34" charset="0"/>
              </a:rPr>
              <a:t>1. </a:t>
            </a:r>
            <a:r>
              <a:rPr lang="zh-CN" altLang="en-US" sz="2400" dirty="0">
                <a:latin typeface="Tahoma" panose="020B0604030504040204" pitchFamily="34" charset="0"/>
              </a:rPr>
              <a:t>该通道的实际流量为：</a:t>
            </a:r>
            <a:endParaRPr lang="zh-CN" altLang="en-US" sz="2400" dirty="0">
              <a:latin typeface="Tahoma" panose="020B0604030504040204" pitchFamily="34" charset="0"/>
            </a:endParaRPr>
          </a:p>
        </p:txBody>
      </p:sp>
      <p:graphicFrame>
        <p:nvGraphicFramePr>
          <p:cNvPr id="156676" name="Object 3"/>
          <p:cNvGraphicFramePr>
            <a:graphicFrameLocks noChangeAspect="1"/>
          </p:cNvGraphicFramePr>
          <p:nvPr/>
        </p:nvGraphicFramePr>
        <p:xfrm>
          <a:off x="2209800" y="2646363"/>
          <a:ext cx="6248400" cy="782637"/>
        </p:xfrm>
        <a:graphic>
          <a:graphicData uri="http://schemas.openxmlformats.org/presentationml/2006/ole">
            <mc:AlternateContent xmlns:mc="http://schemas.openxmlformats.org/markup-compatibility/2006">
              <mc:Choice xmlns:v="urn:schemas-microsoft-com:vml" Requires="v">
                <p:oleObj spid="_x0000_s36874" name="" r:id="rId1" imgW="3149600" imgH="393700" progId="Equation.3">
                  <p:embed/>
                </p:oleObj>
              </mc:Choice>
              <mc:Fallback>
                <p:oleObj name="" r:id="rId1" imgW="3149600" imgH="393700" progId="Equation.3">
                  <p:embed/>
                  <p:pic>
                    <p:nvPicPr>
                      <p:cNvPr id="0" name="图片 3122"/>
                      <p:cNvPicPr/>
                      <p:nvPr/>
                    </p:nvPicPr>
                    <p:blipFill>
                      <a:blip r:embed="rId2"/>
                      <a:stretch>
                        <a:fillRect/>
                      </a:stretch>
                    </p:blipFill>
                    <p:spPr>
                      <a:xfrm>
                        <a:off x="2209800" y="2646363"/>
                        <a:ext cx="6248400" cy="782637"/>
                      </a:xfrm>
                      <a:prstGeom prst="rect">
                        <a:avLst/>
                      </a:prstGeom>
                      <a:noFill/>
                      <a:ln w="38100">
                        <a:noFill/>
                        <a:miter/>
                      </a:ln>
                    </p:spPr>
                  </p:pic>
                </p:oleObj>
              </mc:Fallback>
            </mc:AlternateContent>
          </a:graphicData>
        </a:graphic>
      </p:graphicFrame>
      <p:sp>
        <p:nvSpPr>
          <p:cNvPr id="156677" name="Text Box 4"/>
          <p:cNvSpPr txBox="1"/>
          <p:nvPr/>
        </p:nvSpPr>
        <p:spPr>
          <a:xfrm>
            <a:off x="1058863" y="3873500"/>
            <a:ext cx="72310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400" dirty="0">
                <a:latin typeface="Tahoma" panose="020B0604030504040204" pitchFamily="34" charset="0"/>
              </a:rPr>
              <a:t>该通道的工作周期（传送一个字节所需时间）应为：</a:t>
            </a:r>
            <a:endParaRPr lang="zh-CN" altLang="en-US" sz="2400" dirty="0">
              <a:latin typeface="Tahoma" panose="020B0604030504040204" pitchFamily="34" charset="0"/>
            </a:endParaRPr>
          </a:p>
        </p:txBody>
      </p:sp>
      <p:graphicFrame>
        <p:nvGraphicFramePr>
          <p:cNvPr id="156678" name="Object 5"/>
          <p:cNvGraphicFramePr>
            <a:graphicFrameLocks noChangeAspect="1"/>
          </p:cNvGraphicFramePr>
          <p:nvPr/>
        </p:nvGraphicFramePr>
        <p:xfrm>
          <a:off x="2806700" y="4603750"/>
          <a:ext cx="3378200" cy="774700"/>
        </p:xfrm>
        <a:graphic>
          <a:graphicData uri="http://schemas.openxmlformats.org/presentationml/2006/ole">
            <mc:AlternateContent xmlns:mc="http://schemas.openxmlformats.org/markup-compatibility/2006">
              <mc:Choice xmlns:v="urn:schemas-microsoft-com:vml" Requires="v">
                <p:oleObj spid="_x0000_s36875" name="" r:id="rId3" imgW="1383665" imgH="317500" progId="Equation.DSMT4">
                  <p:embed/>
                </p:oleObj>
              </mc:Choice>
              <mc:Fallback>
                <p:oleObj name="" r:id="rId3" imgW="1383665" imgH="317500" progId="Equation.DSMT4">
                  <p:embed/>
                  <p:pic>
                    <p:nvPicPr>
                      <p:cNvPr id="0" name="图片 3121"/>
                      <p:cNvPicPr/>
                      <p:nvPr/>
                    </p:nvPicPr>
                    <p:blipFill>
                      <a:blip r:embed="rId4"/>
                      <a:stretch>
                        <a:fillRect/>
                      </a:stretch>
                    </p:blipFill>
                    <p:spPr>
                      <a:xfrm>
                        <a:off x="2806700" y="4603750"/>
                        <a:ext cx="3378200" cy="774700"/>
                      </a:xfrm>
                      <a:prstGeom prst="rect">
                        <a:avLst/>
                      </a:prstGeom>
                      <a:noFill/>
                      <a:ln w="38100">
                        <a:noFill/>
                        <a:miter/>
                      </a:ln>
                    </p:spPr>
                  </p:pic>
                </p:oleObj>
              </mc:Fallback>
            </mc:AlternateContent>
          </a:graphicData>
        </a:graphic>
      </p:graphicFrame>
      <p:sp>
        <p:nvSpPr>
          <p:cNvPr id="156679" name="Text Box 6"/>
          <p:cNvSpPr txBox="1"/>
          <p:nvPr/>
        </p:nvSpPr>
        <p:spPr>
          <a:xfrm>
            <a:off x="485775" y="1928813"/>
            <a:ext cx="100330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 解：</a:t>
            </a:r>
            <a:endParaRPr lang="zh-CN" altLang="en-US" dirty="0">
              <a:latin typeface="Tahoma" panose="020B0604030504040204" pitchFamily="34" charset="0"/>
            </a:endParaRPr>
          </a:p>
        </p:txBody>
      </p:sp>
      <p:sp>
        <p:nvSpPr>
          <p:cNvPr id="156680"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7699" name="Rectangle 2"/>
          <p:cNvSpPr>
            <a:spLocks noGrp="1"/>
          </p:cNvSpPr>
          <p:nvPr>
            <p:ph type="title"/>
          </p:nvPr>
        </p:nvSpPr>
        <p:spPr/>
        <p:txBody>
          <a:bodyPr vert="horz" wrap="square" lIns="91440" tIns="45720" rIns="91440" bIns="45720" anchor="ctr" anchorCtr="0"/>
          <a:lstStyle/>
          <a:p>
            <a:pPr eaLnBrk="1" hangingPunct="1"/>
            <a:br>
              <a:rPr lang="zh-CN" altLang="en-US" sz="3200" dirty="0"/>
            </a:br>
            <a:endParaRPr lang="zh-CN" altLang="en-US" sz="3200" dirty="0"/>
          </a:p>
        </p:txBody>
      </p:sp>
      <p:sp>
        <p:nvSpPr>
          <p:cNvPr id="157700" name="Rectangle 3"/>
          <p:cNvSpPr>
            <a:spLocks noGrp="1"/>
          </p:cNvSpPr>
          <p:nvPr>
            <p:ph idx="1" hasCustomPrompt="1"/>
          </p:nvPr>
        </p:nvSpPr>
        <p:spPr/>
        <p:txBody>
          <a:bodyPr vert="horz" wrap="square" lIns="91440" tIns="45720" rIns="91440" bIns="45720" anchor="t" anchorCtr="0"/>
          <a:lstStyle/>
          <a:p>
            <a:pPr eaLnBrk="1" hangingPunct="1">
              <a:lnSpc>
                <a:spcPct val="170000"/>
              </a:lnSpc>
            </a:pPr>
            <a:r>
              <a:rPr lang="zh-CN" altLang="en-US" dirty="0"/>
              <a:t>外设的数据传送请求被通道响应的优先次序是按外设数据传输速率从高到低排序，即：通道响应的优先次序是：</a:t>
            </a:r>
            <a:endParaRPr lang="zh-CN" altLang="en-US" dirty="0"/>
          </a:p>
          <a:p>
            <a:pPr marL="0" indent="0" eaLnBrk="1" hangingPunct="1">
              <a:lnSpc>
                <a:spcPct val="170000"/>
              </a:lnSpc>
              <a:buNone/>
            </a:pPr>
            <a:r>
              <a:rPr lang="en-US" altLang="zh-CN" dirty="0"/>
              <a:t>        1</a:t>
            </a:r>
            <a:r>
              <a:rPr lang="en-US" altLang="zh-CN" dirty="0">
                <a:cs typeface="Times New Roman" panose="02020603050405020304" pitchFamily="18" charset="0"/>
              </a:rPr>
              <a:t>→2 →3 →4 →5</a:t>
            </a:r>
            <a:endParaRPr lang="en-US" altLang="zh-CN" dirty="0">
              <a:cs typeface="Times New Roman" panose="02020603050405020304" pitchFamily="18" charset="0"/>
            </a:endParaRPr>
          </a:p>
          <a:p>
            <a:pPr eaLnBrk="1" hangingPunct="1"/>
            <a:endParaRPr lang="zh-CN" altLang="en-US" dirty="0">
              <a:ea typeface="Times New Roman" panose="02020603050405020304" pitchFamily="18" charset="0"/>
            </a:endParaRPr>
          </a:p>
        </p:txBody>
      </p:sp>
      <p:sp>
        <p:nvSpPr>
          <p:cNvPr id="157701"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58723" name="Object 2"/>
          <p:cNvGraphicFramePr>
            <a:graphicFrameLocks noChangeAspect="1"/>
          </p:cNvGraphicFramePr>
          <p:nvPr/>
        </p:nvGraphicFramePr>
        <p:xfrm>
          <a:off x="684213" y="2060575"/>
          <a:ext cx="8077200" cy="3676650"/>
        </p:xfrm>
        <a:graphic>
          <a:graphicData uri="http://schemas.openxmlformats.org/presentationml/2006/ole">
            <mc:AlternateContent xmlns:mc="http://schemas.openxmlformats.org/markup-compatibility/2006">
              <mc:Choice xmlns:v="urn:schemas-microsoft-com:vml" Requires="v">
                <p:oleObj spid="_x0000_s37894" name="" r:id="rId1" imgW="6366510" imgH="2898775" progId="Visio.Drawing.6">
                  <p:embed/>
                </p:oleObj>
              </mc:Choice>
              <mc:Fallback>
                <p:oleObj name="" r:id="rId1" imgW="6366510" imgH="2898775" progId="Visio.Drawing.6">
                  <p:embed/>
                  <p:pic>
                    <p:nvPicPr>
                      <p:cNvPr id="0" name="图片 3123"/>
                      <p:cNvPicPr/>
                      <p:nvPr/>
                    </p:nvPicPr>
                    <p:blipFill>
                      <a:blip r:embed="rId2"/>
                      <a:stretch>
                        <a:fillRect/>
                      </a:stretch>
                    </p:blipFill>
                    <p:spPr>
                      <a:xfrm>
                        <a:off x="684213" y="2060575"/>
                        <a:ext cx="8077200" cy="3676650"/>
                      </a:xfrm>
                      <a:prstGeom prst="rect">
                        <a:avLst/>
                      </a:prstGeom>
                      <a:noFill/>
                      <a:ln w="38100">
                        <a:noFill/>
                        <a:miter/>
                      </a:ln>
                    </p:spPr>
                  </p:pic>
                </p:oleObj>
              </mc:Fallback>
            </mc:AlternateContent>
          </a:graphicData>
        </a:graphic>
      </p:graphicFrame>
      <p:sp>
        <p:nvSpPr>
          <p:cNvPr id="158724" name="Text Box 3"/>
          <p:cNvSpPr txBox="1"/>
          <p:nvPr/>
        </p:nvSpPr>
        <p:spPr>
          <a:xfrm>
            <a:off x="1066800" y="914400"/>
            <a:ext cx="7424738" cy="8223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dirty="0">
                <a:latin typeface="Tahoma" panose="020B0604030504040204" pitchFamily="34" charset="0"/>
              </a:rPr>
              <a:t>5</a:t>
            </a:r>
            <a:r>
              <a:rPr lang="zh-CN" altLang="en-US" sz="2400" dirty="0">
                <a:latin typeface="Tahoma" panose="020B0604030504040204" pitchFamily="34" charset="0"/>
              </a:rPr>
              <a:t>台设备向通道请求传送数据和通道为它们服务的时间</a:t>
            </a:r>
            <a:endParaRPr lang="zh-CN" altLang="en-US" sz="2400" dirty="0">
              <a:latin typeface="Tahoma" panose="020B0604030504040204" pitchFamily="34" charset="0"/>
            </a:endParaRPr>
          </a:p>
          <a:p>
            <a:pPr marL="0" lvl="0" indent="0" eaLnBrk="1" hangingPunct="1">
              <a:spcBef>
                <a:spcPct val="0"/>
              </a:spcBef>
              <a:buClrTx/>
              <a:buFontTx/>
              <a:buNone/>
            </a:pPr>
            <a:r>
              <a:rPr lang="zh-CN" altLang="en-US" sz="2400" dirty="0">
                <a:latin typeface="Tahoma" panose="020B0604030504040204" pitchFamily="34" charset="0"/>
              </a:rPr>
              <a:t>关系如下图所示：</a:t>
            </a:r>
            <a:endParaRPr lang="zh-CN" altLang="en-US" sz="2400" dirty="0">
              <a:latin typeface="Tahoma" panose="020B0604030504040204" pitchFamily="34" charset="0"/>
            </a:endParaRPr>
          </a:p>
        </p:txBody>
      </p:sp>
      <p:sp>
        <p:nvSpPr>
          <p:cNvPr id="158725" name="Text Box 4"/>
          <p:cNvSpPr txBox="1"/>
          <p:nvPr/>
        </p:nvSpPr>
        <p:spPr>
          <a:xfrm>
            <a:off x="1203325" y="6129338"/>
            <a:ext cx="43735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dirty="0">
                <a:latin typeface="Tahoma" panose="020B0604030504040204" pitchFamily="34" charset="0"/>
                <a:ea typeface="宋体" panose="02010600030101010101" pitchFamily="2" charset="-122"/>
              </a:rPr>
              <a:t>D5</a:t>
            </a:r>
            <a:r>
              <a:rPr lang="zh-CN" altLang="en-US" sz="2400" dirty="0">
                <a:latin typeface="Tahoma" panose="020B0604030504040204" pitchFamily="34" charset="0"/>
                <a:ea typeface="宋体" panose="02010600030101010101" pitchFamily="2" charset="-122"/>
              </a:rPr>
              <a:t>的第一次请求没有得到响应 </a:t>
            </a:r>
            <a:endParaRPr lang="zh-CN" altLang="en-US" sz="2400" dirty="0">
              <a:latin typeface="Tahoma" panose="020B0604030504040204" pitchFamily="34" charset="0"/>
              <a:ea typeface="宋体" panose="02010600030101010101" pitchFamily="2" charset="-122"/>
            </a:endParaRPr>
          </a:p>
        </p:txBody>
      </p:sp>
      <p:sp>
        <p:nvSpPr>
          <p:cNvPr id="158726"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9747" name="Text Box 2"/>
          <p:cNvSpPr txBox="1"/>
          <p:nvPr/>
        </p:nvSpPr>
        <p:spPr>
          <a:xfrm>
            <a:off x="796925" y="919163"/>
            <a:ext cx="187960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问题分析</a:t>
            </a:r>
            <a:endParaRPr lang="zh-CN" altLang="en-US" dirty="0">
              <a:latin typeface="Tahoma" panose="020B0604030504040204" pitchFamily="34" charset="0"/>
            </a:endParaRPr>
          </a:p>
        </p:txBody>
      </p:sp>
      <p:sp>
        <p:nvSpPr>
          <p:cNvPr id="159748" name="Text Box 3"/>
          <p:cNvSpPr txBox="1"/>
          <p:nvPr/>
        </p:nvSpPr>
        <p:spPr>
          <a:xfrm>
            <a:off x="941388" y="1711325"/>
            <a:ext cx="7566025"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2400" dirty="0">
                <a:latin typeface="Tahoma" panose="020B0604030504040204" pitchFamily="34" charset="0"/>
              </a:rPr>
              <a:t> 当字节多路通道的最大流量与实际很接近时，虽然在宏观上保证通道流量平衡，不会丢失数据，但将因传输速度高的设备频繁发出请求，并优先得到通道的响应，而影响低速设备的请求服务。如</a:t>
            </a:r>
            <a:r>
              <a:rPr lang="en-US" altLang="zh-CN" sz="2400" dirty="0">
                <a:latin typeface="Tahoma" panose="020B0604030504040204" pitchFamily="34" charset="0"/>
              </a:rPr>
              <a:t>D5</a:t>
            </a:r>
            <a:r>
              <a:rPr lang="zh-CN" altLang="en-US" sz="2400" dirty="0">
                <a:latin typeface="Tahoma" panose="020B0604030504040204" pitchFamily="34" charset="0"/>
              </a:rPr>
              <a:t>设备。	</a:t>
            </a:r>
            <a:endParaRPr lang="zh-CN" altLang="en-US" sz="2400" dirty="0">
              <a:latin typeface="Tahoma" panose="020B0604030504040204" pitchFamily="34" charset="0"/>
            </a:endParaRPr>
          </a:p>
        </p:txBody>
      </p:sp>
      <p:sp>
        <p:nvSpPr>
          <p:cNvPr id="159750"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graphicFrame>
        <p:nvGraphicFramePr>
          <p:cNvPr id="116740" name="Object 2"/>
          <p:cNvGraphicFramePr>
            <a:graphicFrameLocks noChangeAspect="1"/>
          </p:cNvGraphicFramePr>
          <p:nvPr/>
        </p:nvGraphicFramePr>
        <p:xfrm>
          <a:off x="1052830" y="3263583"/>
          <a:ext cx="7037388" cy="3203575"/>
        </p:xfrm>
        <a:graphic>
          <a:graphicData uri="http://schemas.openxmlformats.org/presentationml/2006/ole">
            <mc:AlternateContent xmlns:mc="http://schemas.openxmlformats.org/markup-compatibility/2006">
              <mc:Choice xmlns:v="urn:schemas-microsoft-com:vml" Requires="v">
                <p:oleObj spid="_x0000_s3113" name="" r:id="rId1" imgW="6366510" imgH="2898775" progId="Visio.Drawing.11">
                  <p:embed/>
                </p:oleObj>
              </mc:Choice>
              <mc:Fallback>
                <p:oleObj name="" r:id="rId1" imgW="6366510" imgH="2898775" progId="Visio.Drawing.11">
                  <p:embed/>
                  <p:pic>
                    <p:nvPicPr>
                      <p:cNvPr id="0" name="图片 3112"/>
                      <p:cNvPicPr/>
                      <p:nvPr/>
                    </p:nvPicPr>
                    <p:blipFill>
                      <a:blip r:embed="rId2"/>
                      <a:stretch>
                        <a:fillRect/>
                      </a:stretch>
                    </p:blipFill>
                    <p:spPr>
                      <a:xfrm>
                        <a:off x="1052830" y="3263583"/>
                        <a:ext cx="7037388" cy="3203575"/>
                      </a:xfrm>
                      <a:prstGeom prst="rect">
                        <a:avLst/>
                      </a:prstGeom>
                      <a:noFill/>
                      <a:ln w="38100">
                        <a:noFill/>
                        <a:miter/>
                      </a:ln>
                    </p:spPr>
                  </p:pic>
                </p:oleObj>
              </mc:Fallback>
            </mc:AlternateContent>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60771" name="Text Box 2"/>
          <p:cNvSpPr txBox="1"/>
          <p:nvPr/>
        </p:nvSpPr>
        <p:spPr>
          <a:xfrm>
            <a:off x="539750" y="3219450"/>
            <a:ext cx="252888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3200" dirty="0">
                <a:latin typeface="Tahoma" panose="020B0604030504040204" pitchFamily="34" charset="0"/>
              </a:rPr>
              <a:t> 解决策略：</a:t>
            </a:r>
            <a:endParaRPr lang="zh-CN" altLang="en-US" sz="3200" dirty="0">
              <a:latin typeface="Tahoma" panose="020B0604030504040204" pitchFamily="34" charset="0"/>
            </a:endParaRPr>
          </a:p>
        </p:txBody>
      </p:sp>
      <p:sp>
        <p:nvSpPr>
          <p:cNvPr id="160772" name="Text Box 4"/>
          <p:cNvSpPr txBox="1"/>
          <p:nvPr/>
        </p:nvSpPr>
        <p:spPr>
          <a:xfrm>
            <a:off x="1736725" y="4035425"/>
            <a:ext cx="40179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dirty="0">
                <a:latin typeface="Tahoma" panose="020B0604030504040204" pitchFamily="34" charset="0"/>
              </a:rPr>
              <a:t> 动态改变设备的优先级</a:t>
            </a:r>
            <a:endParaRPr lang="zh-CN" altLang="en-US" dirty="0">
              <a:latin typeface="Tahoma" panose="020B0604030504040204" pitchFamily="34" charset="0"/>
            </a:endParaRPr>
          </a:p>
        </p:txBody>
      </p:sp>
      <p:sp>
        <p:nvSpPr>
          <p:cNvPr id="160773" name="Text Box 5"/>
          <p:cNvSpPr txBox="1"/>
          <p:nvPr/>
        </p:nvSpPr>
        <p:spPr>
          <a:xfrm>
            <a:off x="1736725" y="4797425"/>
            <a:ext cx="62753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dirty="0">
                <a:latin typeface="Tahoma" panose="020B0604030504040204" pitchFamily="34" charset="0"/>
              </a:rPr>
              <a:t> 增加一定数量的数据缓冲区（如</a:t>
            </a:r>
            <a:r>
              <a:rPr lang="en-US" altLang="zh-CN" dirty="0">
                <a:latin typeface="Tahoma" panose="020B0604030504040204" pitchFamily="34" charset="0"/>
              </a:rPr>
              <a:t>2B</a:t>
            </a:r>
            <a:r>
              <a:rPr lang="zh-CN" altLang="en-US" dirty="0">
                <a:latin typeface="Tahoma" panose="020B0604030504040204" pitchFamily="34" charset="0"/>
              </a:rPr>
              <a:t>）</a:t>
            </a:r>
            <a:endParaRPr lang="zh-CN" altLang="en-US" dirty="0">
              <a:latin typeface="Tahoma" panose="020B0604030504040204" pitchFamily="34" charset="0"/>
            </a:endParaRPr>
          </a:p>
        </p:txBody>
      </p:sp>
      <p:graphicFrame>
        <p:nvGraphicFramePr>
          <p:cNvPr id="160774" name="Object 6"/>
          <p:cNvGraphicFramePr>
            <a:graphicFrameLocks noChangeAspect="1"/>
          </p:cNvGraphicFramePr>
          <p:nvPr/>
        </p:nvGraphicFramePr>
        <p:xfrm>
          <a:off x="4114800" y="776288"/>
          <a:ext cx="5029200" cy="2289175"/>
        </p:xfrm>
        <a:graphic>
          <a:graphicData uri="http://schemas.openxmlformats.org/presentationml/2006/ole">
            <mc:AlternateContent xmlns:mc="http://schemas.openxmlformats.org/markup-compatibility/2006">
              <mc:Choice xmlns:v="urn:schemas-microsoft-com:vml" Requires="v">
                <p:oleObj spid="_x0000_s38922" name="" r:id="rId1" imgW="6372225" imgH="2893060" progId="Visio.Drawing.6">
                  <p:embed/>
                </p:oleObj>
              </mc:Choice>
              <mc:Fallback>
                <p:oleObj name="" r:id="rId1" imgW="6372225" imgH="2893060" progId="Visio.Drawing.6">
                  <p:embed/>
                  <p:pic>
                    <p:nvPicPr>
                      <p:cNvPr id="0" name="图片 3124"/>
                      <p:cNvPicPr/>
                      <p:nvPr/>
                    </p:nvPicPr>
                    <p:blipFill>
                      <a:blip r:embed="rId2"/>
                      <a:stretch>
                        <a:fillRect/>
                      </a:stretch>
                    </p:blipFill>
                    <p:spPr>
                      <a:xfrm>
                        <a:off x="4114800" y="776288"/>
                        <a:ext cx="5029200" cy="2289175"/>
                      </a:xfrm>
                      <a:prstGeom prst="rect">
                        <a:avLst/>
                      </a:prstGeom>
                      <a:noFill/>
                      <a:ln w="38100">
                        <a:noFill/>
                        <a:miter/>
                      </a:ln>
                    </p:spPr>
                  </p:pic>
                </p:oleObj>
              </mc:Fallback>
            </mc:AlternateContent>
          </a:graphicData>
        </a:graphic>
      </p:graphicFrame>
      <p:graphicFrame>
        <p:nvGraphicFramePr>
          <p:cNvPr id="160775" name="Object 7"/>
          <p:cNvGraphicFramePr>
            <a:graphicFrameLocks noChangeAspect="1"/>
          </p:cNvGraphicFramePr>
          <p:nvPr/>
        </p:nvGraphicFramePr>
        <p:xfrm>
          <a:off x="0" y="776288"/>
          <a:ext cx="5029200" cy="2289175"/>
        </p:xfrm>
        <a:graphic>
          <a:graphicData uri="http://schemas.openxmlformats.org/presentationml/2006/ole">
            <mc:AlternateContent xmlns:mc="http://schemas.openxmlformats.org/markup-compatibility/2006">
              <mc:Choice xmlns:v="urn:schemas-microsoft-com:vml" Requires="v">
                <p:oleObj spid="_x0000_s38923" name="" r:id="rId3" imgW="6366510" imgH="2898775" progId="Visio.Drawing.6">
                  <p:embed/>
                </p:oleObj>
              </mc:Choice>
              <mc:Fallback>
                <p:oleObj name="" r:id="rId3" imgW="6366510" imgH="2898775" progId="Visio.Drawing.6">
                  <p:embed/>
                  <p:pic>
                    <p:nvPicPr>
                      <p:cNvPr id="0" name="图片 3125"/>
                      <p:cNvPicPr/>
                      <p:nvPr/>
                    </p:nvPicPr>
                    <p:blipFill>
                      <a:blip r:embed="rId4"/>
                      <a:stretch>
                        <a:fillRect/>
                      </a:stretch>
                    </p:blipFill>
                    <p:spPr>
                      <a:xfrm>
                        <a:off x="0" y="776288"/>
                        <a:ext cx="5029200" cy="2289175"/>
                      </a:xfrm>
                      <a:prstGeom prst="rect">
                        <a:avLst/>
                      </a:prstGeom>
                      <a:noFill/>
                      <a:ln w="38100">
                        <a:noFill/>
                        <a:miter/>
                      </a:ln>
                    </p:spPr>
                  </p:pic>
                </p:oleObj>
              </mc:Fallback>
            </mc:AlternateContent>
          </a:graphicData>
        </a:graphic>
      </p:graphicFrame>
      <p:sp>
        <p:nvSpPr>
          <p:cNvPr id="160776"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Text Box 2"/>
          <p:cNvSpPr txBox="1"/>
          <p:nvPr/>
        </p:nvSpPr>
        <p:spPr>
          <a:xfrm>
            <a:off x="631825" y="185738"/>
            <a:ext cx="13912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例题</a:t>
            </a:r>
            <a:r>
              <a:rPr lang="en-US" altLang="zh-CN" dirty="0">
                <a:latin typeface="Tahoma" panose="020B0604030504040204" pitchFamily="34" charset="0"/>
              </a:rPr>
              <a:t>2</a:t>
            </a:r>
            <a:endParaRPr lang="zh-CN" altLang="en-US" dirty="0">
              <a:latin typeface="Tahoma" panose="020B0604030504040204" pitchFamily="34" charset="0"/>
            </a:endParaRPr>
          </a:p>
        </p:txBody>
      </p:sp>
      <p:sp>
        <p:nvSpPr>
          <p:cNvPr id="118787" name="文本框 4"/>
          <p:cNvSpPr txBox="1"/>
          <p:nvPr/>
        </p:nvSpPr>
        <p:spPr>
          <a:xfrm>
            <a:off x="935038" y="900113"/>
            <a:ext cx="7847012" cy="2678112"/>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如果通道在数据传送期中，选择设备需</a:t>
            </a:r>
            <a:r>
              <a:rPr lang="en-US" altLang="zh-CN" sz="2400" dirty="0">
                <a:solidFill>
                  <a:srgbClr val="000000"/>
                </a:solidFill>
                <a:latin typeface="Times New Roman" panose="02020603050405020304" pitchFamily="18" charset="0"/>
              </a:rPr>
              <a:t>9.8µs</a:t>
            </a:r>
            <a:r>
              <a:rPr lang="zh-CN" altLang="en-US" sz="2400" dirty="0">
                <a:solidFill>
                  <a:srgbClr val="000000"/>
                </a:solidFill>
                <a:latin typeface="Times New Roman" panose="02020603050405020304" pitchFamily="18" charset="0"/>
              </a:rPr>
              <a:t>，传送一个字节数据需要</a:t>
            </a:r>
            <a:r>
              <a:rPr lang="en-US" altLang="zh-CN" sz="2400" dirty="0">
                <a:solidFill>
                  <a:srgbClr val="000000"/>
                </a:solidFill>
                <a:latin typeface="Times New Roman" panose="02020603050405020304" pitchFamily="18" charset="0"/>
              </a:rPr>
              <a:t>0.2µs</a:t>
            </a:r>
            <a:r>
              <a:rPr lang="zh-CN" altLang="en-US" sz="2400" dirty="0">
                <a:solidFill>
                  <a:srgbClr val="000000"/>
                </a:solidFill>
                <a:latin typeface="Times New Roman" panose="02020603050405020304" pitchFamily="18" charset="0"/>
              </a:rPr>
              <a:t>。</a:t>
            </a:r>
            <a:endParaRPr lang="en-US" altLang="zh-CN" sz="2400" dirty="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）某低速设备每隔</a:t>
            </a:r>
            <a:r>
              <a:rPr lang="en-US" altLang="zh-CN" sz="2400" dirty="0">
                <a:solidFill>
                  <a:srgbClr val="000000"/>
                </a:solidFill>
                <a:latin typeface="Times New Roman" panose="02020603050405020304" pitchFamily="18" charset="0"/>
              </a:rPr>
              <a:t>500µs</a:t>
            </a:r>
            <a:r>
              <a:rPr lang="zh-CN" altLang="en-US" sz="2400" dirty="0">
                <a:solidFill>
                  <a:srgbClr val="000000"/>
                </a:solidFill>
                <a:latin typeface="Times New Roman" panose="02020603050405020304" pitchFamily="18" charset="0"/>
              </a:rPr>
              <a:t>发出一个字节数据传送请求，那么至多可接几台这种低速设备？</a:t>
            </a:r>
            <a:endParaRPr lang="en-US" altLang="zh-CN" sz="2400" dirty="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A~F6</a:t>
            </a:r>
            <a:r>
              <a:rPr lang="zh-CN" altLang="en-US" sz="2400" dirty="0">
                <a:solidFill>
                  <a:srgbClr val="000000"/>
                </a:solidFill>
                <a:latin typeface="Times New Roman" panose="02020603050405020304" pitchFamily="18" charset="0"/>
              </a:rPr>
              <a:t>种高速设备，一次通信传送的字节数不少于</a:t>
            </a:r>
            <a:r>
              <a:rPr lang="en-US" altLang="zh-CN" sz="2400" dirty="0">
                <a:solidFill>
                  <a:srgbClr val="000000"/>
                </a:solidFill>
                <a:latin typeface="Times New Roman" panose="02020603050405020304" pitchFamily="18" charset="0"/>
              </a:rPr>
              <a:t>1024</a:t>
            </a:r>
            <a:r>
              <a:rPr lang="zh-CN" altLang="en-US" sz="2400" dirty="0">
                <a:solidFill>
                  <a:srgbClr val="000000"/>
                </a:solidFill>
                <a:latin typeface="Times New Roman" panose="02020603050405020304" pitchFamily="18" charset="0"/>
              </a:rPr>
              <a:t>个字节，则哪些设备可挂，哪些不能挂？</a:t>
            </a:r>
            <a:r>
              <a:rPr lang="en-US" altLang="zh-CN" sz="2400" dirty="0">
                <a:solidFill>
                  <a:srgbClr val="000000"/>
                </a:solidFill>
                <a:latin typeface="Times New Roman" panose="02020603050405020304" pitchFamily="18" charset="0"/>
              </a:rPr>
              <a:t>A~F</a:t>
            </a:r>
            <a:r>
              <a:rPr lang="zh-CN" altLang="en-US" sz="2400" dirty="0">
                <a:solidFill>
                  <a:srgbClr val="000000"/>
                </a:solidFill>
                <a:latin typeface="Times New Roman" panose="02020603050405020304" pitchFamily="18" charset="0"/>
              </a:rPr>
              <a:t>设备每发一个字节数据传送请求的时间间隔分别如下表所示。</a:t>
            </a:r>
            <a:endParaRPr lang="zh-CN" altLang="en-US" sz="2400" dirty="0">
              <a:solidFill>
                <a:srgbClr val="000000"/>
              </a:solidFill>
              <a:latin typeface="Times New Roman" panose="02020603050405020304" pitchFamily="18" charset="0"/>
            </a:endParaRPr>
          </a:p>
        </p:txBody>
      </p:sp>
      <p:graphicFrame>
        <p:nvGraphicFramePr>
          <p:cNvPr id="6" name="表格 5"/>
          <p:cNvGraphicFramePr>
            <a:graphicFrameLocks noGrp="1"/>
          </p:cNvGraphicFramePr>
          <p:nvPr/>
        </p:nvGraphicFramePr>
        <p:xfrm>
          <a:off x="887413" y="3933825"/>
          <a:ext cx="7942289" cy="1096963"/>
        </p:xfrm>
        <a:graphic>
          <a:graphicData uri="http://schemas.openxmlformats.org/drawingml/2006/table">
            <a:tbl>
              <a:tblPr firstRow="1" bandRow="1">
                <a:tableStyleId>{5C22544A-7EE6-4342-B048-85BDC9FD1C3A}</a:tableStyleId>
              </a:tblPr>
              <a:tblGrid>
                <a:gridCol w="1498361"/>
                <a:gridCol w="1073988"/>
                <a:gridCol w="1073988"/>
                <a:gridCol w="1073988"/>
                <a:gridCol w="1073988"/>
                <a:gridCol w="1073988"/>
                <a:gridCol w="1073988"/>
              </a:tblGrid>
              <a:tr h="457440">
                <a:tc>
                  <a:txBody>
                    <a:bodyPr/>
                    <a:lstStyle/>
                    <a:p>
                      <a:pPr algn="ctr"/>
                      <a:r>
                        <a:rPr lang="zh-CN" altLang="en-US" dirty="0" smtClean="0">
                          <a:latin typeface="Times New Roman" panose="02020603050405020304" pitchFamily="18" charset="0"/>
                          <a:cs typeface="Times New Roman" panose="02020603050405020304" pitchFamily="18" charset="0"/>
                        </a:rPr>
                        <a:t>设备</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a:txBody>
                  <a:tcPr anchor="ctr"/>
                </a:tc>
              </a:tr>
              <a:tr h="457440">
                <a:tc>
                  <a:txBody>
                    <a:bodyPr/>
                    <a:lstStyle/>
                    <a:p>
                      <a:pPr algn="ctr"/>
                      <a:r>
                        <a:rPr lang="zh-CN" altLang="en-US" dirty="0" smtClean="0">
                          <a:solidFill>
                            <a:srgbClr val="000000"/>
                          </a:solidFill>
                          <a:latin typeface="Times New Roman" panose="02020603050405020304" pitchFamily="18" charset="0"/>
                          <a:cs typeface="Times New Roman" panose="02020603050405020304" pitchFamily="18" charset="0"/>
                        </a:rPr>
                        <a:t>发送请求间隔时间</a:t>
                      </a:r>
                      <a:r>
                        <a:rPr lang="en-US" altLang="zh-CN" dirty="0" smtClean="0">
                          <a:solidFill>
                            <a:srgbClr val="000000"/>
                          </a:solidFill>
                          <a:latin typeface="Times New Roman" panose="02020603050405020304" pitchFamily="18" charset="0"/>
                          <a:cs typeface="Times New Roman" panose="02020603050405020304" pitchFamily="18" charset="0"/>
                        </a:rPr>
                        <a:t>/</a:t>
                      </a:r>
                      <a:r>
                        <a:rPr lang="en-US" altLang="zh-CN" sz="1800" dirty="0" smtClean="0">
                          <a:solidFill>
                            <a:srgbClr val="000000"/>
                          </a:solidFill>
                        </a:rPr>
                        <a:t>µ</a:t>
                      </a:r>
                      <a:r>
                        <a:rPr lang="en-US" altLang="zh-CN" dirty="0" smtClean="0">
                          <a:solidFill>
                            <a:srgbClr val="000000"/>
                          </a:solidFill>
                          <a:latin typeface="Times New Roman" panose="02020603050405020304" pitchFamily="18" charset="0"/>
                          <a:cs typeface="Times New Roman" panose="02020603050405020304" pitchFamily="18" charset="0"/>
                        </a:rPr>
                        <a:t>s</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0.19</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0.4</a:t>
                      </a:r>
                      <a:endParaRPr lang="en-US" altLang="zh-CN" dirty="0" smtClean="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Text Box 2"/>
          <p:cNvSpPr txBox="1"/>
          <p:nvPr/>
        </p:nvSpPr>
        <p:spPr>
          <a:xfrm>
            <a:off x="631825" y="185738"/>
            <a:ext cx="13912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例题</a:t>
            </a:r>
            <a:r>
              <a:rPr lang="en-US" altLang="zh-CN" dirty="0">
                <a:latin typeface="Tahoma" panose="020B0604030504040204" pitchFamily="34" charset="0"/>
              </a:rPr>
              <a:t>2</a:t>
            </a:r>
            <a:endParaRPr lang="zh-CN" altLang="en-US" dirty="0">
              <a:latin typeface="Tahoma" panose="020B0604030504040204" pitchFamily="34" charset="0"/>
            </a:endParaRPr>
          </a:p>
        </p:txBody>
      </p:sp>
      <p:sp>
        <p:nvSpPr>
          <p:cNvPr id="119811" name="文本框 4"/>
          <p:cNvSpPr txBox="1"/>
          <p:nvPr/>
        </p:nvSpPr>
        <p:spPr>
          <a:xfrm>
            <a:off x="552450" y="804863"/>
            <a:ext cx="8332788" cy="1570037"/>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如果通道在数据传送期中，选择设备需</a:t>
            </a:r>
            <a:r>
              <a:rPr lang="en-US" altLang="zh-CN" sz="2400" dirty="0">
                <a:solidFill>
                  <a:srgbClr val="000000"/>
                </a:solidFill>
                <a:latin typeface="Times New Roman" panose="02020603050405020304" pitchFamily="18" charset="0"/>
              </a:rPr>
              <a:t>9.8µs</a:t>
            </a:r>
            <a:r>
              <a:rPr lang="zh-CN" altLang="en-US" sz="2400" dirty="0">
                <a:solidFill>
                  <a:srgbClr val="000000"/>
                </a:solidFill>
                <a:latin typeface="Times New Roman" panose="02020603050405020304" pitchFamily="18" charset="0"/>
              </a:rPr>
              <a:t>，传送一个字节数据需要</a:t>
            </a:r>
            <a:r>
              <a:rPr lang="en-US" altLang="zh-CN" sz="2400" dirty="0">
                <a:solidFill>
                  <a:srgbClr val="000000"/>
                </a:solidFill>
                <a:latin typeface="Times New Roman" panose="02020603050405020304" pitchFamily="18" charset="0"/>
              </a:rPr>
              <a:t>0.2µs</a:t>
            </a:r>
            <a:r>
              <a:rPr lang="zh-CN" altLang="en-US" sz="2400" dirty="0">
                <a:solidFill>
                  <a:srgbClr val="000000"/>
                </a:solidFill>
                <a:latin typeface="Times New Roman" panose="02020603050405020304" pitchFamily="18" charset="0"/>
              </a:rPr>
              <a:t>。</a:t>
            </a:r>
            <a:endParaRPr lang="en-US" altLang="zh-CN" sz="2400" dirty="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）某低速设备每隔</a:t>
            </a:r>
            <a:r>
              <a:rPr lang="en-US" altLang="zh-CN" sz="2400" dirty="0">
                <a:solidFill>
                  <a:srgbClr val="000000"/>
                </a:solidFill>
                <a:latin typeface="Times New Roman" panose="02020603050405020304" pitchFamily="18" charset="0"/>
              </a:rPr>
              <a:t>500µs</a:t>
            </a:r>
            <a:r>
              <a:rPr lang="zh-CN" altLang="en-US" sz="2400" dirty="0">
                <a:solidFill>
                  <a:srgbClr val="000000"/>
                </a:solidFill>
                <a:latin typeface="Times New Roman" panose="02020603050405020304" pitchFamily="18" charset="0"/>
              </a:rPr>
              <a:t>发出一个字节数据传送请求，那么至多可接几台这种低速设备？</a:t>
            </a:r>
            <a:endParaRPr lang="en-US" altLang="zh-CN" sz="2400" dirty="0">
              <a:solidFill>
                <a:srgbClr val="000000"/>
              </a:solidFill>
              <a:latin typeface="Times New Roman" panose="02020603050405020304" pitchFamily="18" charset="0"/>
            </a:endParaRPr>
          </a:p>
        </p:txBody>
      </p:sp>
      <p:sp>
        <p:nvSpPr>
          <p:cNvPr id="119812" name="文本框 6"/>
          <p:cNvSpPr txBox="1"/>
          <p:nvPr/>
        </p:nvSpPr>
        <p:spPr>
          <a:xfrm>
            <a:off x="603250" y="2265363"/>
            <a:ext cx="8229600" cy="1570037"/>
          </a:xfrm>
          <a:prstGeom prst="rect">
            <a:avLst/>
          </a:prstGeom>
          <a:noFill/>
          <a:ln w="9525">
            <a:noFill/>
          </a:ln>
        </p:spPr>
        <p:txBody>
          <a:bodyPr>
            <a:spAutoFit/>
          </a:bodyPr>
          <a:p>
            <a:r>
              <a:rPr lang="zh-CN" altLang="en-US" sz="2400" b="1" dirty="0">
                <a:solidFill>
                  <a:srgbClr val="FF0000"/>
                </a:solidFill>
                <a:latin typeface="Times New Roman" panose="02020603050405020304" pitchFamily="18" charset="0"/>
              </a:rPr>
              <a:t>解：</a:t>
            </a:r>
            <a:endParaRPr lang="en-US" altLang="zh-CN" sz="2400" b="1" dirty="0">
              <a:solidFill>
                <a:srgbClr val="FF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）每隔</a:t>
            </a:r>
            <a:r>
              <a:rPr lang="en-US" altLang="zh-CN" sz="2400" dirty="0">
                <a:solidFill>
                  <a:srgbClr val="000000"/>
                </a:solidFill>
                <a:latin typeface="Times New Roman" panose="02020603050405020304" pitchFamily="18" charset="0"/>
              </a:rPr>
              <a:t>500µs</a:t>
            </a:r>
            <a:r>
              <a:rPr lang="zh-CN" altLang="en-US" sz="2400" dirty="0">
                <a:solidFill>
                  <a:srgbClr val="000000"/>
                </a:solidFill>
                <a:latin typeface="Times New Roman" panose="02020603050405020304" pitchFamily="18" charset="0"/>
              </a:rPr>
              <a:t>发出一个字节数据传送请求，挂这种低速设备的应该是按照</a:t>
            </a:r>
            <a:r>
              <a:rPr lang="zh-CN" altLang="en-US" sz="2400" dirty="0">
                <a:solidFill>
                  <a:srgbClr val="FF0000"/>
                </a:solidFill>
                <a:latin typeface="Times New Roman" panose="02020603050405020304" pitchFamily="18" charset="0"/>
              </a:rPr>
              <a:t>字节多路</a:t>
            </a:r>
            <a:r>
              <a:rPr lang="zh-CN" altLang="en-US" sz="2400" dirty="0">
                <a:solidFill>
                  <a:srgbClr val="000000"/>
                </a:solidFill>
                <a:latin typeface="Times New Roman" panose="02020603050405020304" pitchFamily="18" charset="0"/>
              </a:rPr>
              <a:t>通道方式工作的。字节多路通道极限流量</a:t>
            </a:r>
            <a:endParaRPr lang="en-US" altLang="zh-CN" sz="2400" dirty="0">
              <a:solidFill>
                <a:srgbClr val="000000"/>
              </a:solidFill>
              <a:latin typeface="Times New Roman" panose="02020603050405020304" pitchFamily="18" charset="0"/>
            </a:endParaRPr>
          </a:p>
        </p:txBody>
      </p:sp>
      <p:graphicFrame>
        <p:nvGraphicFramePr>
          <p:cNvPr id="119813" name="Object 5"/>
          <p:cNvGraphicFramePr>
            <a:graphicFrameLocks noChangeAspect="1"/>
          </p:cNvGraphicFramePr>
          <p:nvPr/>
        </p:nvGraphicFramePr>
        <p:xfrm>
          <a:off x="2517775" y="3540125"/>
          <a:ext cx="4191000" cy="844550"/>
        </p:xfrm>
        <a:graphic>
          <a:graphicData uri="http://schemas.openxmlformats.org/presentationml/2006/ole">
            <mc:AlternateContent xmlns:mc="http://schemas.openxmlformats.org/markup-compatibility/2006">
              <mc:Choice xmlns:v="urn:schemas-microsoft-com:vml" Requires="v">
                <p:oleObj spid="_x0000_s3118" name="" r:id="rId1" imgW="2146300" imgH="431800" progId="Equation.DSMT4">
                  <p:embed/>
                </p:oleObj>
              </mc:Choice>
              <mc:Fallback>
                <p:oleObj name="" r:id="rId1" imgW="2146300" imgH="431800" progId="Equation.DSMT4">
                  <p:embed/>
                  <p:pic>
                    <p:nvPicPr>
                      <p:cNvPr id="0" name="图片 3117"/>
                      <p:cNvPicPr/>
                      <p:nvPr/>
                    </p:nvPicPr>
                    <p:blipFill>
                      <a:blip r:embed="rId2"/>
                      <a:stretch>
                        <a:fillRect/>
                      </a:stretch>
                    </p:blipFill>
                    <p:spPr>
                      <a:xfrm>
                        <a:off x="2517775" y="3540125"/>
                        <a:ext cx="4191000" cy="844550"/>
                      </a:xfrm>
                      <a:prstGeom prst="rect">
                        <a:avLst/>
                      </a:prstGeom>
                      <a:noFill/>
                      <a:ln w="38100">
                        <a:noFill/>
                        <a:miter/>
                      </a:ln>
                    </p:spPr>
                  </p:pic>
                </p:oleObj>
              </mc:Fallback>
            </mc:AlternateContent>
          </a:graphicData>
        </a:graphic>
      </p:graphicFrame>
      <p:sp>
        <p:nvSpPr>
          <p:cNvPr id="119814" name="文本框 8"/>
          <p:cNvSpPr txBox="1"/>
          <p:nvPr/>
        </p:nvSpPr>
        <p:spPr>
          <a:xfrm>
            <a:off x="552450" y="4572000"/>
            <a:ext cx="8450263" cy="1200150"/>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在设备均被启动后，满负荷的最坏情况下，宏观上不丢失设备数据，通道极限流量应大于或等于设备对通道要求的实际流量，即</a:t>
            </a:r>
            <a:endParaRPr lang="en-US" altLang="zh-CN" sz="2400" dirty="0">
              <a:solidFill>
                <a:srgbClr val="000000"/>
              </a:solidFill>
              <a:latin typeface="Times New Roman" panose="02020603050405020304" pitchFamily="18" charset="0"/>
            </a:endParaRPr>
          </a:p>
        </p:txBody>
      </p:sp>
      <p:graphicFrame>
        <p:nvGraphicFramePr>
          <p:cNvPr id="119815" name="Object 3"/>
          <p:cNvGraphicFramePr>
            <a:graphicFrameLocks noChangeAspect="1"/>
          </p:cNvGraphicFramePr>
          <p:nvPr/>
        </p:nvGraphicFramePr>
        <p:xfrm>
          <a:off x="1528763" y="5343525"/>
          <a:ext cx="3084512" cy="695325"/>
        </p:xfrm>
        <a:graphic>
          <a:graphicData uri="http://schemas.openxmlformats.org/presentationml/2006/ole">
            <mc:AlternateContent xmlns:mc="http://schemas.openxmlformats.org/markup-compatibility/2006">
              <mc:Choice xmlns:v="urn:schemas-microsoft-com:vml" Requires="v">
                <p:oleObj spid="_x0000_s3117" name="" r:id="rId3" imgW="1016000" imgH="228600" progId="Equation.3">
                  <p:embed/>
                </p:oleObj>
              </mc:Choice>
              <mc:Fallback>
                <p:oleObj name="" r:id="rId3" imgW="1016000" imgH="228600" progId="Equation.3">
                  <p:embed/>
                  <p:pic>
                    <p:nvPicPr>
                      <p:cNvPr id="0" name="图片 3116"/>
                      <p:cNvPicPr/>
                      <p:nvPr/>
                    </p:nvPicPr>
                    <p:blipFill>
                      <a:blip r:embed="rId4"/>
                      <a:stretch>
                        <a:fillRect/>
                      </a:stretch>
                    </p:blipFill>
                    <p:spPr>
                      <a:xfrm>
                        <a:off x="1528763" y="5343525"/>
                        <a:ext cx="3084512" cy="695325"/>
                      </a:xfrm>
                      <a:prstGeom prst="rect">
                        <a:avLst/>
                      </a:prstGeom>
                      <a:noFill/>
                      <a:ln w="38100">
                        <a:noFill/>
                        <a:miter/>
                      </a:ln>
                    </p:spPr>
                  </p:pic>
                </p:oleObj>
              </mc:Fallback>
            </mc:AlternateContent>
          </a:graphicData>
        </a:graphic>
      </p:graphicFrame>
      <p:graphicFrame>
        <p:nvGraphicFramePr>
          <p:cNvPr id="119816" name="Object 4"/>
          <p:cNvGraphicFramePr>
            <a:graphicFrameLocks noChangeAspect="1"/>
          </p:cNvGraphicFramePr>
          <p:nvPr/>
        </p:nvGraphicFramePr>
        <p:xfrm>
          <a:off x="1625600" y="5959475"/>
          <a:ext cx="2057400" cy="919163"/>
        </p:xfrm>
        <a:graphic>
          <a:graphicData uri="http://schemas.openxmlformats.org/presentationml/2006/ole">
            <mc:AlternateContent xmlns:mc="http://schemas.openxmlformats.org/markup-compatibility/2006">
              <mc:Choice xmlns:v="urn:schemas-microsoft-com:vml" Requires="v">
                <p:oleObj spid="_x0000_s3120" name="" r:id="rId5" imgW="812165" imgH="444500" progId="Equation.DSMT4">
                  <p:embed/>
                </p:oleObj>
              </mc:Choice>
              <mc:Fallback>
                <p:oleObj name="" r:id="rId5" imgW="812165" imgH="444500" progId="Equation.DSMT4">
                  <p:embed/>
                  <p:pic>
                    <p:nvPicPr>
                      <p:cNvPr id="0" name="图片 3119"/>
                      <p:cNvPicPr/>
                      <p:nvPr/>
                    </p:nvPicPr>
                    <p:blipFill>
                      <a:blip r:embed="rId6"/>
                      <a:stretch>
                        <a:fillRect/>
                      </a:stretch>
                    </p:blipFill>
                    <p:spPr>
                      <a:xfrm>
                        <a:off x="1625600" y="5959475"/>
                        <a:ext cx="2057400" cy="919163"/>
                      </a:xfrm>
                      <a:prstGeom prst="rect">
                        <a:avLst/>
                      </a:prstGeom>
                      <a:noFill/>
                      <a:ln w="38100">
                        <a:noFill/>
                        <a:miter/>
                      </a:ln>
                    </p:spPr>
                  </p:pic>
                </p:oleObj>
              </mc:Fallback>
            </mc:AlternateContent>
          </a:graphicData>
        </a:graphic>
      </p:graphicFrame>
      <p:graphicFrame>
        <p:nvGraphicFramePr>
          <p:cNvPr id="119817" name="Object 3"/>
          <p:cNvGraphicFramePr>
            <a:graphicFrameLocks noChangeAspect="1"/>
          </p:cNvGraphicFramePr>
          <p:nvPr/>
        </p:nvGraphicFramePr>
        <p:xfrm>
          <a:off x="5545138" y="5621338"/>
          <a:ext cx="2327275" cy="1073150"/>
        </p:xfrm>
        <a:graphic>
          <a:graphicData uri="http://schemas.openxmlformats.org/presentationml/2006/ole">
            <mc:AlternateContent xmlns:mc="http://schemas.openxmlformats.org/markup-compatibility/2006">
              <mc:Choice xmlns:v="urn:schemas-microsoft-com:vml" Requires="v">
                <p:oleObj spid="_x0000_s3121" name="" r:id="rId7" imgW="964565" imgH="444500" progId="Equation.3">
                  <p:embed/>
                </p:oleObj>
              </mc:Choice>
              <mc:Fallback>
                <p:oleObj name="" r:id="rId7" imgW="964565" imgH="444500" progId="Equation.3">
                  <p:embed/>
                  <p:pic>
                    <p:nvPicPr>
                      <p:cNvPr id="0" name="图片 3120"/>
                      <p:cNvPicPr/>
                      <p:nvPr/>
                    </p:nvPicPr>
                    <p:blipFill>
                      <a:blip r:embed="rId8"/>
                      <a:stretch>
                        <a:fillRect/>
                      </a:stretch>
                    </p:blipFill>
                    <p:spPr>
                      <a:xfrm>
                        <a:off x="5545138" y="5621338"/>
                        <a:ext cx="2327275" cy="1073150"/>
                      </a:xfrm>
                      <a:prstGeom prst="rect">
                        <a:avLst/>
                      </a:prstGeom>
                      <a:noFill/>
                      <a:ln w="38100">
                        <a:noFill/>
                        <a:miter/>
                      </a:ln>
                    </p:spPr>
                  </p:pic>
                </p:oleObj>
              </mc:Fallback>
            </mc:AlternateContent>
          </a:graphicData>
        </a:graphic>
      </p:graphicFrame>
      <p:sp>
        <p:nvSpPr>
          <p:cNvPr id="119818" name="右大括号 3"/>
          <p:cNvSpPr/>
          <p:nvPr/>
        </p:nvSpPr>
        <p:spPr>
          <a:xfrm>
            <a:off x="4613275" y="5502275"/>
            <a:ext cx="450850" cy="1252538"/>
          </a:xfrm>
          <a:prstGeom prst="rightBrace">
            <a:avLst>
              <a:gd name="adj1" fmla="val 40836"/>
              <a:gd name="adj2" fmla="val 50000"/>
            </a:avLst>
          </a:prstGeom>
          <a:noFill/>
          <a:ln w="38100" cap="flat" cmpd="sng">
            <a:solidFill>
              <a:srgbClr val="FF0000"/>
            </a:solidFill>
            <a:prstDash val="solid"/>
            <a:headEnd type="none" w="med" len="med"/>
            <a:tailEnd type="none" w="med" len="med"/>
          </a:ln>
        </p:spPr>
        <p:txBody>
          <a:bodyPr wrap="none" anchor="ctr" anchorCtr="0"/>
          <a:p>
            <a:pPr algn="ctr"/>
            <a:endParaRPr lang="zh-CN" altLang="en-US" dirty="0">
              <a:latin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Text Box 2"/>
          <p:cNvSpPr txBox="1"/>
          <p:nvPr/>
        </p:nvSpPr>
        <p:spPr>
          <a:xfrm>
            <a:off x="631825" y="185738"/>
            <a:ext cx="13912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例题</a:t>
            </a:r>
            <a:r>
              <a:rPr lang="en-US" altLang="zh-CN" dirty="0">
                <a:latin typeface="Tahoma" panose="020B0604030504040204" pitchFamily="34" charset="0"/>
              </a:rPr>
              <a:t>2</a:t>
            </a:r>
            <a:endParaRPr lang="zh-CN" altLang="en-US" dirty="0">
              <a:latin typeface="Tahoma" panose="020B0604030504040204" pitchFamily="34" charset="0"/>
            </a:endParaRPr>
          </a:p>
        </p:txBody>
      </p:sp>
      <p:sp>
        <p:nvSpPr>
          <p:cNvPr id="120835" name="文本框 4"/>
          <p:cNvSpPr txBox="1"/>
          <p:nvPr/>
        </p:nvSpPr>
        <p:spPr>
          <a:xfrm>
            <a:off x="552450" y="804863"/>
            <a:ext cx="8332788" cy="1570037"/>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如果通道在数据传送期中，选择设备需</a:t>
            </a:r>
            <a:r>
              <a:rPr lang="en-US" altLang="zh-CN" sz="2400" dirty="0">
                <a:solidFill>
                  <a:srgbClr val="000000"/>
                </a:solidFill>
                <a:latin typeface="Times New Roman" panose="02020603050405020304" pitchFamily="18" charset="0"/>
              </a:rPr>
              <a:t>9.8µs</a:t>
            </a:r>
            <a:r>
              <a:rPr lang="zh-CN" altLang="en-US" sz="2400" dirty="0">
                <a:solidFill>
                  <a:srgbClr val="000000"/>
                </a:solidFill>
                <a:latin typeface="Times New Roman" panose="02020603050405020304" pitchFamily="18" charset="0"/>
              </a:rPr>
              <a:t>，传送一个字节数据需要</a:t>
            </a:r>
            <a:r>
              <a:rPr lang="en-US" altLang="zh-CN" sz="2400" dirty="0">
                <a:solidFill>
                  <a:srgbClr val="000000"/>
                </a:solidFill>
                <a:latin typeface="Times New Roman" panose="02020603050405020304" pitchFamily="18" charset="0"/>
              </a:rPr>
              <a:t>0.2µs</a:t>
            </a:r>
            <a:r>
              <a:rPr lang="zh-CN" altLang="en-US" sz="2400" dirty="0">
                <a:solidFill>
                  <a:srgbClr val="000000"/>
                </a:solidFill>
                <a:latin typeface="Times New Roman" panose="02020603050405020304" pitchFamily="18" charset="0"/>
              </a:rPr>
              <a:t>。</a:t>
            </a:r>
            <a:endParaRPr lang="en-US" altLang="zh-CN" sz="2400" dirty="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1</a:t>
            </a:r>
            <a:r>
              <a:rPr lang="zh-CN" altLang="en-US" sz="2400" dirty="0">
                <a:solidFill>
                  <a:srgbClr val="000000"/>
                </a:solidFill>
                <a:latin typeface="Times New Roman" panose="02020603050405020304" pitchFamily="18" charset="0"/>
              </a:rPr>
              <a:t>）某低速设备每隔</a:t>
            </a:r>
            <a:r>
              <a:rPr lang="en-US" altLang="zh-CN" sz="2400" dirty="0">
                <a:solidFill>
                  <a:srgbClr val="000000"/>
                </a:solidFill>
                <a:latin typeface="Times New Roman" panose="02020603050405020304" pitchFamily="18" charset="0"/>
              </a:rPr>
              <a:t>500µs</a:t>
            </a:r>
            <a:r>
              <a:rPr lang="zh-CN" altLang="en-US" sz="2400" dirty="0">
                <a:solidFill>
                  <a:srgbClr val="000000"/>
                </a:solidFill>
                <a:latin typeface="Times New Roman" panose="02020603050405020304" pitchFamily="18" charset="0"/>
              </a:rPr>
              <a:t>发出一个字节数据传送请求，那么至多可接几台这种低速设备？</a:t>
            </a:r>
            <a:endParaRPr lang="en-US" altLang="zh-CN" sz="2400" dirty="0">
              <a:solidFill>
                <a:srgbClr val="000000"/>
              </a:solidFill>
              <a:latin typeface="Times New Roman" panose="02020603050405020304" pitchFamily="18" charset="0"/>
            </a:endParaRPr>
          </a:p>
        </p:txBody>
      </p:sp>
      <p:sp>
        <p:nvSpPr>
          <p:cNvPr id="120836" name="文本框 6"/>
          <p:cNvSpPr txBox="1"/>
          <p:nvPr/>
        </p:nvSpPr>
        <p:spPr>
          <a:xfrm>
            <a:off x="603250" y="2265363"/>
            <a:ext cx="8229600" cy="461962"/>
          </a:xfrm>
          <a:prstGeom prst="rect">
            <a:avLst/>
          </a:prstGeom>
          <a:noFill/>
          <a:ln w="9525">
            <a:noFill/>
          </a:ln>
        </p:spPr>
        <p:txBody>
          <a:bodyPr>
            <a:spAutoFit/>
          </a:bodyPr>
          <a:p>
            <a:r>
              <a:rPr lang="zh-CN" altLang="en-US" sz="2400" b="1" dirty="0">
                <a:solidFill>
                  <a:srgbClr val="FF0000"/>
                </a:solidFill>
                <a:latin typeface="Times New Roman" panose="02020603050405020304" pitchFamily="18" charset="0"/>
              </a:rPr>
              <a:t>解：</a:t>
            </a:r>
            <a:endParaRPr lang="en-US" altLang="zh-CN" sz="2400" b="1" dirty="0">
              <a:solidFill>
                <a:srgbClr val="FF0000"/>
              </a:solidFill>
              <a:latin typeface="Times New Roman" panose="02020603050405020304" pitchFamily="18" charset="0"/>
            </a:endParaRPr>
          </a:p>
        </p:txBody>
      </p:sp>
      <p:graphicFrame>
        <p:nvGraphicFramePr>
          <p:cNvPr id="120837" name="Object 3"/>
          <p:cNvGraphicFramePr>
            <a:graphicFrameLocks noChangeAspect="1"/>
          </p:cNvGraphicFramePr>
          <p:nvPr/>
        </p:nvGraphicFramePr>
        <p:xfrm>
          <a:off x="1104900" y="2640013"/>
          <a:ext cx="7226300" cy="1074737"/>
        </p:xfrm>
        <a:graphic>
          <a:graphicData uri="http://schemas.openxmlformats.org/presentationml/2006/ole">
            <mc:AlternateContent xmlns:mc="http://schemas.openxmlformats.org/markup-compatibility/2006">
              <mc:Choice xmlns:v="urn:schemas-microsoft-com:vml" Requires="v">
                <p:oleObj spid="_x0000_s3119" name="" r:id="rId1" imgW="2995930" imgH="444500" progId="Equation.3">
                  <p:embed/>
                </p:oleObj>
              </mc:Choice>
              <mc:Fallback>
                <p:oleObj name="" r:id="rId1" imgW="2995930" imgH="444500" progId="Equation.3">
                  <p:embed/>
                  <p:pic>
                    <p:nvPicPr>
                      <p:cNvPr id="0" name="图片 3118"/>
                      <p:cNvPicPr/>
                      <p:nvPr/>
                    </p:nvPicPr>
                    <p:blipFill>
                      <a:blip r:embed="rId2"/>
                      <a:stretch>
                        <a:fillRect/>
                      </a:stretch>
                    </p:blipFill>
                    <p:spPr>
                      <a:xfrm>
                        <a:off x="1104900" y="2640013"/>
                        <a:ext cx="7226300" cy="1074737"/>
                      </a:xfrm>
                      <a:prstGeom prst="rect">
                        <a:avLst/>
                      </a:prstGeom>
                      <a:noFill/>
                      <a:ln w="38100">
                        <a:noFill/>
                        <a:miter/>
                      </a:ln>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1507" name="Rectangle 2"/>
          <p:cNvSpPr>
            <a:spLocks noGrp="1"/>
          </p:cNvSpPr>
          <p:nvPr>
            <p:ph type="title"/>
          </p:nvPr>
        </p:nvSpPr>
        <p:spPr>
          <a:xfrm>
            <a:off x="103188" y="809625"/>
            <a:ext cx="7848600" cy="609600"/>
          </a:xfrm>
        </p:spPr>
        <p:txBody>
          <a:bodyPr vert="horz" wrap="square" lIns="91440" tIns="45720" rIns="91440" bIns="45720" anchor="ctr" anchorCtr="0"/>
          <a:lstStyle/>
          <a:p>
            <a:pPr eaLnBrk="1" hangingPunct="1"/>
            <a:r>
              <a:rPr lang="zh-CN" altLang="en-US" sz="3200" dirty="0"/>
              <a:t>多体交叉存储器</a:t>
            </a:r>
            <a:endParaRPr lang="zh-CN" altLang="en-US" sz="3200" dirty="0"/>
          </a:p>
        </p:txBody>
      </p:sp>
      <p:sp>
        <p:nvSpPr>
          <p:cNvPr id="21508" name="Rectangle 3"/>
          <p:cNvSpPr>
            <a:spLocks noGrp="1"/>
          </p:cNvSpPr>
          <p:nvPr>
            <p:ph idx="1" hasCustomPrompt="1"/>
          </p:nvPr>
        </p:nvSpPr>
        <p:spPr>
          <a:xfrm>
            <a:off x="457200" y="1524000"/>
            <a:ext cx="8229600" cy="4953000"/>
          </a:xfrm>
        </p:spPr>
        <p:txBody>
          <a:bodyPr vert="horz" wrap="square" lIns="91440" tIns="45720" rIns="91440" bIns="45720" anchor="t" anchorCtr="0"/>
          <a:lstStyle/>
          <a:p>
            <a:pPr eaLnBrk="1" hangingPunct="1"/>
            <a:r>
              <a:rPr lang="zh-CN" altLang="en-US" b="0" dirty="0"/>
              <a:t>计算机中大容量的主存，可由多个存储体组成，每个体都具有自己的读写线路、地址寄存器和数据寄存器，称为</a:t>
            </a:r>
            <a:r>
              <a:rPr lang="zh-CN" altLang="en-US" b="0" dirty="0">
                <a:latin typeface="宋体" panose="02010600030101010101" pitchFamily="2" charset="-122"/>
              </a:rPr>
              <a:t>“</a:t>
            </a:r>
            <a:r>
              <a:rPr lang="zh-CN" altLang="en-US" b="0" dirty="0"/>
              <a:t>存储模块</a:t>
            </a:r>
            <a:r>
              <a:rPr lang="zh-CN" altLang="en-US" b="0" dirty="0">
                <a:latin typeface="宋体" panose="02010600030101010101" pitchFamily="2" charset="-122"/>
              </a:rPr>
              <a:t>”</a:t>
            </a:r>
            <a:r>
              <a:rPr lang="zh-CN" altLang="en-US" b="0" dirty="0"/>
              <a:t>。</a:t>
            </a:r>
            <a:r>
              <a:rPr lang="zh-CN" altLang="en-US" b="0" dirty="0">
                <a:solidFill>
                  <a:srgbClr val="660033"/>
                </a:solidFill>
              </a:rPr>
              <a:t>这种多模块存储器可以实现重叠与交叉存取。</a:t>
            </a:r>
            <a:endParaRPr lang="zh-CN" altLang="en-US" b="0" dirty="0">
              <a:solidFill>
                <a:srgbClr val="660033"/>
              </a:solidFill>
            </a:endParaRPr>
          </a:p>
          <a:p>
            <a:pPr eaLnBrk="1" hangingPunct="1"/>
            <a:r>
              <a:rPr lang="zh-CN" altLang="en-US" b="0" dirty="0"/>
              <a:t>地址按并行分体横向顺序编号，地址序号连续的两个存储单元依次分布在相邻两个存储分体中，而不是在一个体内排序，称为</a:t>
            </a:r>
            <a:r>
              <a:rPr lang="zh-CN" altLang="en-US" b="0" dirty="0">
                <a:solidFill>
                  <a:srgbClr val="FF0000"/>
                </a:solidFill>
              </a:rPr>
              <a:t>多体交叉编址</a:t>
            </a:r>
            <a:endParaRPr lang="zh-CN" altLang="en-US" b="0" dirty="0">
              <a:solidFill>
                <a:srgbClr val="FF0000"/>
              </a:solidFill>
            </a:endParaRPr>
          </a:p>
          <a:p>
            <a:pPr eaLnBrk="1" hangingPunct="1"/>
            <a:r>
              <a:rPr lang="zh-CN" altLang="en-US" b="0" dirty="0"/>
              <a:t>如果在</a:t>
            </a:r>
            <a:r>
              <a:rPr lang="en-US" altLang="zh-CN" b="0" dirty="0"/>
              <a:t>M</a:t>
            </a:r>
            <a:r>
              <a:rPr lang="zh-CN" altLang="en-US" b="0" dirty="0"/>
              <a:t>个模块上交叉编址(</a:t>
            </a:r>
            <a:r>
              <a:rPr lang="en-US" altLang="zh-CN" b="0" dirty="0"/>
              <a:t>M=2</a:t>
            </a:r>
            <a:r>
              <a:rPr lang="en-US" altLang="zh-CN" b="0" baseline="30000" dirty="0"/>
              <a:t>m</a:t>
            </a:r>
            <a:r>
              <a:rPr lang="en-US" altLang="zh-CN" b="0" dirty="0"/>
              <a:t>)，</a:t>
            </a:r>
            <a:r>
              <a:rPr lang="zh-CN" altLang="en-US" b="0" dirty="0"/>
              <a:t>则称为模</a:t>
            </a:r>
            <a:r>
              <a:rPr lang="en-US" altLang="zh-CN" b="0" dirty="0"/>
              <a:t>M</a:t>
            </a:r>
            <a:r>
              <a:rPr lang="zh-CN" altLang="en-US" b="0" dirty="0"/>
              <a:t>交叉编址。</a:t>
            </a:r>
            <a:endParaRPr lang="zh-CN" altLang="en-US" b="0" dirty="0"/>
          </a:p>
        </p:txBody>
      </p:sp>
      <p:sp>
        <p:nvSpPr>
          <p:cNvPr id="21509" name="Rectangle 2"/>
          <p:cNvSpPr txBox="1"/>
          <p:nvPr/>
        </p:nvSpPr>
        <p:spPr>
          <a:xfrm>
            <a:off x="2141538" y="120650"/>
            <a:ext cx="5026025"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spcBef>
                <a:spcPct val="0"/>
              </a:spcBef>
              <a:buClrTx/>
              <a:buSzTx/>
              <a:buFontTx/>
              <a:buNone/>
            </a:pPr>
            <a:r>
              <a:rPr lang="en-US" altLang="zh-CN" sz="3600" b="1" dirty="0">
                <a:solidFill>
                  <a:srgbClr val="000000"/>
                </a:solidFill>
                <a:latin typeface="Times New Roman" panose="02020603050405020304" pitchFamily="18" charset="0"/>
                <a:ea typeface="黑体" panose="02010609060101010101" pitchFamily="49" charset="-122"/>
              </a:rPr>
              <a:t>3.1.2 </a:t>
            </a:r>
            <a:r>
              <a:rPr lang="zh-CN" altLang="en-US" sz="3600" b="1" dirty="0">
                <a:solidFill>
                  <a:srgbClr val="000000"/>
                </a:solidFill>
                <a:latin typeface="Times New Roman" panose="02020603050405020304" pitchFamily="18" charset="0"/>
                <a:ea typeface="黑体" panose="02010609060101010101" pitchFamily="49" charset="-122"/>
              </a:rPr>
              <a:t>并行主存系统</a:t>
            </a:r>
            <a:endParaRPr lang="en-US" altLang="zh-CN" sz="3600"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Text Box 2"/>
          <p:cNvSpPr txBox="1"/>
          <p:nvPr/>
        </p:nvSpPr>
        <p:spPr>
          <a:xfrm>
            <a:off x="631825" y="185738"/>
            <a:ext cx="13912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例题</a:t>
            </a:r>
            <a:r>
              <a:rPr lang="en-US" altLang="zh-CN" dirty="0">
                <a:latin typeface="Tahoma" panose="020B0604030504040204" pitchFamily="34" charset="0"/>
              </a:rPr>
              <a:t>2</a:t>
            </a:r>
            <a:endParaRPr lang="zh-CN" altLang="en-US" dirty="0">
              <a:latin typeface="Tahoma" panose="020B0604030504040204" pitchFamily="34" charset="0"/>
            </a:endParaRPr>
          </a:p>
        </p:txBody>
      </p:sp>
      <p:sp>
        <p:nvSpPr>
          <p:cNvPr id="121859" name="文本框 4"/>
          <p:cNvSpPr txBox="1"/>
          <p:nvPr/>
        </p:nvSpPr>
        <p:spPr>
          <a:xfrm>
            <a:off x="935038" y="900113"/>
            <a:ext cx="7847012" cy="1938337"/>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如果通道在数据传送期中，选择设备需</a:t>
            </a:r>
            <a:r>
              <a:rPr lang="en-US" altLang="zh-CN" sz="2400" dirty="0">
                <a:solidFill>
                  <a:srgbClr val="000000"/>
                </a:solidFill>
                <a:latin typeface="Times New Roman" panose="02020603050405020304" pitchFamily="18" charset="0"/>
              </a:rPr>
              <a:t>9.8µs</a:t>
            </a:r>
            <a:r>
              <a:rPr lang="zh-CN" altLang="en-US" sz="2400" dirty="0">
                <a:solidFill>
                  <a:srgbClr val="000000"/>
                </a:solidFill>
                <a:latin typeface="Times New Roman" panose="02020603050405020304" pitchFamily="18" charset="0"/>
              </a:rPr>
              <a:t>，传送一个字节数据需要</a:t>
            </a:r>
            <a:r>
              <a:rPr lang="en-US" altLang="zh-CN" sz="2400" dirty="0">
                <a:solidFill>
                  <a:srgbClr val="000000"/>
                </a:solidFill>
                <a:latin typeface="Times New Roman" panose="02020603050405020304" pitchFamily="18" charset="0"/>
              </a:rPr>
              <a:t>0.2µs</a:t>
            </a:r>
            <a:r>
              <a:rPr lang="zh-CN" altLang="en-US" sz="2400" dirty="0">
                <a:solidFill>
                  <a:srgbClr val="000000"/>
                </a:solidFill>
                <a:latin typeface="Times New Roman" panose="02020603050405020304" pitchFamily="18" charset="0"/>
              </a:rPr>
              <a:t>。</a:t>
            </a:r>
            <a:endParaRPr lang="en-US" altLang="zh-CN" sz="2400" dirty="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A~F6</a:t>
            </a:r>
            <a:r>
              <a:rPr lang="zh-CN" altLang="en-US" sz="2400" dirty="0">
                <a:solidFill>
                  <a:srgbClr val="000000"/>
                </a:solidFill>
                <a:latin typeface="Times New Roman" panose="02020603050405020304" pitchFamily="18" charset="0"/>
              </a:rPr>
              <a:t>种高速设备，一次通信传送的字节数不少于</a:t>
            </a:r>
            <a:r>
              <a:rPr lang="en-US" altLang="zh-CN" sz="2400" dirty="0">
                <a:solidFill>
                  <a:srgbClr val="000000"/>
                </a:solidFill>
                <a:latin typeface="Times New Roman" panose="02020603050405020304" pitchFamily="18" charset="0"/>
              </a:rPr>
              <a:t>1024</a:t>
            </a:r>
            <a:r>
              <a:rPr lang="zh-CN" altLang="en-US" sz="2400" dirty="0">
                <a:solidFill>
                  <a:srgbClr val="000000"/>
                </a:solidFill>
                <a:latin typeface="Times New Roman" panose="02020603050405020304" pitchFamily="18" charset="0"/>
              </a:rPr>
              <a:t>个字节，则哪些设备可挂，哪些不能挂？</a:t>
            </a:r>
            <a:r>
              <a:rPr lang="en-US" altLang="zh-CN" sz="2400" dirty="0">
                <a:solidFill>
                  <a:srgbClr val="000000"/>
                </a:solidFill>
                <a:latin typeface="Times New Roman" panose="02020603050405020304" pitchFamily="18" charset="0"/>
              </a:rPr>
              <a:t>A~F</a:t>
            </a:r>
            <a:r>
              <a:rPr lang="zh-CN" altLang="en-US" sz="2400" dirty="0">
                <a:solidFill>
                  <a:srgbClr val="000000"/>
                </a:solidFill>
                <a:latin typeface="Times New Roman" panose="02020603050405020304" pitchFamily="18" charset="0"/>
              </a:rPr>
              <a:t>设备每发一个字节数据传送请求的时间间隔分别如下表所示。</a:t>
            </a:r>
            <a:endParaRPr lang="zh-CN" altLang="en-US" sz="2400" dirty="0">
              <a:solidFill>
                <a:srgbClr val="000000"/>
              </a:solidFill>
              <a:latin typeface="Times New Roman" panose="02020603050405020304" pitchFamily="18" charset="0"/>
            </a:endParaRPr>
          </a:p>
        </p:txBody>
      </p:sp>
      <p:graphicFrame>
        <p:nvGraphicFramePr>
          <p:cNvPr id="6" name="表格 5"/>
          <p:cNvGraphicFramePr>
            <a:graphicFrameLocks noGrp="1"/>
          </p:cNvGraphicFramePr>
          <p:nvPr/>
        </p:nvGraphicFramePr>
        <p:xfrm>
          <a:off x="887413" y="2916238"/>
          <a:ext cx="7942289" cy="1098550"/>
        </p:xfrm>
        <a:graphic>
          <a:graphicData uri="http://schemas.openxmlformats.org/drawingml/2006/table">
            <a:tbl>
              <a:tblPr firstRow="1" bandRow="1">
                <a:tableStyleId>{5C22544A-7EE6-4342-B048-85BDC9FD1C3A}</a:tableStyleId>
              </a:tblPr>
              <a:tblGrid>
                <a:gridCol w="1498361"/>
                <a:gridCol w="1073988"/>
                <a:gridCol w="1073988"/>
                <a:gridCol w="1073988"/>
                <a:gridCol w="1073988"/>
                <a:gridCol w="1073988"/>
                <a:gridCol w="1073988"/>
              </a:tblGrid>
              <a:tr h="457440">
                <a:tc>
                  <a:txBody>
                    <a:bodyPr/>
                    <a:lstStyle/>
                    <a:p>
                      <a:pPr algn="ctr"/>
                      <a:r>
                        <a:rPr lang="zh-CN" altLang="en-US" dirty="0" smtClean="0">
                          <a:latin typeface="Times New Roman" panose="02020603050405020304" pitchFamily="18" charset="0"/>
                          <a:cs typeface="Times New Roman" panose="02020603050405020304" pitchFamily="18" charset="0"/>
                        </a:rPr>
                        <a:t>设备</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a:txBody>
                  <a:tcPr anchor="ctr"/>
                </a:tc>
              </a:tr>
              <a:tr h="457440">
                <a:tc>
                  <a:txBody>
                    <a:bodyPr/>
                    <a:lstStyle/>
                    <a:p>
                      <a:pPr algn="ctr"/>
                      <a:r>
                        <a:rPr lang="zh-CN" altLang="en-US" dirty="0" smtClean="0">
                          <a:solidFill>
                            <a:srgbClr val="000000"/>
                          </a:solidFill>
                          <a:latin typeface="Times New Roman" panose="02020603050405020304" pitchFamily="18" charset="0"/>
                          <a:cs typeface="Times New Roman" panose="02020603050405020304" pitchFamily="18" charset="0"/>
                        </a:rPr>
                        <a:t>发送请求间隔时间</a:t>
                      </a:r>
                      <a:r>
                        <a:rPr lang="en-US" altLang="zh-CN" dirty="0" smtClean="0">
                          <a:solidFill>
                            <a:srgbClr val="000000"/>
                          </a:solidFill>
                          <a:latin typeface="Times New Roman" panose="02020603050405020304" pitchFamily="18" charset="0"/>
                          <a:cs typeface="Times New Roman" panose="02020603050405020304" pitchFamily="18" charset="0"/>
                        </a:rPr>
                        <a:t>/</a:t>
                      </a:r>
                      <a:r>
                        <a:rPr lang="en-US" altLang="zh-CN" sz="1800" dirty="0" smtClean="0">
                          <a:solidFill>
                            <a:srgbClr val="000000"/>
                          </a:solidFill>
                        </a:rPr>
                        <a:t>µ</a:t>
                      </a:r>
                      <a:r>
                        <a:rPr lang="en-US" altLang="zh-CN" dirty="0" smtClean="0">
                          <a:solidFill>
                            <a:srgbClr val="000000"/>
                          </a:solidFill>
                          <a:latin typeface="Times New Roman" panose="02020603050405020304" pitchFamily="18" charset="0"/>
                          <a:cs typeface="Times New Roman" panose="02020603050405020304" pitchFamily="18" charset="0"/>
                        </a:rPr>
                        <a:t>s</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0.19</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0.4</a:t>
                      </a:r>
                      <a:endParaRPr lang="en-US" altLang="zh-CN" dirty="0" smtClean="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121886" name="文本框 6"/>
          <p:cNvSpPr txBox="1"/>
          <p:nvPr/>
        </p:nvSpPr>
        <p:spPr>
          <a:xfrm>
            <a:off x="742950" y="4197350"/>
            <a:ext cx="8229600" cy="1570038"/>
          </a:xfrm>
          <a:prstGeom prst="rect">
            <a:avLst/>
          </a:prstGeom>
          <a:noFill/>
          <a:ln w="9525">
            <a:noFill/>
          </a:ln>
        </p:spPr>
        <p:txBody>
          <a:bodyPr>
            <a:spAutoFit/>
          </a:bodyPr>
          <a:p>
            <a:r>
              <a:rPr lang="zh-CN" altLang="en-US" sz="2400" b="1" dirty="0">
                <a:solidFill>
                  <a:srgbClr val="FF0000"/>
                </a:solidFill>
                <a:latin typeface="Times New Roman" panose="02020603050405020304" pitchFamily="18" charset="0"/>
              </a:rPr>
              <a:t>解：</a:t>
            </a:r>
            <a:endParaRPr lang="en-US" altLang="zh-CN" sz="2400" b="1" dirty="0">
              <a:solidFill>
                <a:srgbClr val="FF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 A~F6</a:t>
            </a:r>
            <a:r>
              <a:rPr lang="zh-CN" altLang="en-US" sz="2400" dirty="0">
                <a:solidFill>
                  <a:srgbClr val="000000"/>
                </a:solidFill>
                <a:latin typeface="Times New Roman" panose="02020603050405020304" pitchFamily="18" charset="0"/>
              </a:rPr>
              <a:t>种高速设备，一次通信传送的字节数不少于</a:t>
            </a:r>
            <a:r>
              <a:rPr lang="en-US" altLang="zh-CN" sz="2400" dirty="0">
                <a:solidFill>
                  <a:srgbClr val="000000"/>
                </a:solidFill>
                <a:latin typeface="Times New Roman" panose="02020603050405020304" pitchFamily="18" charset="0"/>
              </a:rPr>
              <a:t>1024</a:t>
            </a:r>
            <a:r>
              <a:rPr lang="zh-CN" altLang="en-US" sz="2400" dirty="0">
                <a:solidFill>
                  <a:srgbClr val="000000"/>
                </a:solidFill>
                <a:latin typeface="Times New Roman" panose="02020603050405020304" pitchFamily="18" charset="0"/>
              </a:rPr>
              <a:t>个字节，意味此通道是</a:t>
            </a:r>
            <a:r>
              <a:rPr lang="zh-CN" altLang="en-US" sz="2400" dirty="0">
                <a:solidFill>
                  <a:srgbClr val="FF0000"/>
                </a:solidFill>
                <a:latin typeface="Times New Roman" panose="02020603050405020304" pitchFamily="18" charset="0"/>
              </a:rPr>
              <a:t>选择通道</a:t>
            </a:r>
            <a:r>
              <a:rPr lang="zh-CN" altLang="en-US" sz="2400" dirty="0">
                <a:solidFill>
                  <a:srgbClr val="000000"/>
                </a:solidFill>
                <a:latin typeface="Times New Roman" panose="02020603050405020304" pitchFamily="18" charset="0"/>
              </a:rPr>
              <a:t>。如果上面挂</a:t>
            </a:r>
            <a:r>
              <a:rPr lang="en-US" altLang="zh-CN" sz="2400" dirty="0">
                <a:solidFill>
                  <a:srgbClr val="000000"/>
                </a:solidFill>
                <a:latin typeface="Times New Roman" panose="02020603050405020304" pitchFamily="18" charset="0"/>
              </a:rPr>
              <a:t>m</a:t>
            </a:r>
            <a:r>
              <a:rPr lang="zh-CN" altLang="en-US" sz="2400" dirty="0">
                <a:solidFill>
                  <a:srgbClr val="000000"/>
                </a:solidFill>
                <a:latin typeface="Times New Roman" panose="02020603050405020304" pitchFamily="18" charset="0"/>
              </a:rPr>
              <a:t>台设备，则选择通道的极限流量为</a:t>
            </a:r>
            <a:endParaRPr lang="en-US" altLang="zh-CN" sz="2400" dirty="0">
              <a:solidFill>
                <a:srgbClr val="000000"/>
              </a:solidFill>
              <a:latin typeface="Times New Roman" panose="02020603050405020304" pitchFamily="18" charset="0"/>
            </a:endParaRPr>
          </a:p>
        </p:txBody>
      </p:sp>
      <p:graphicFrame>
        <p:nvGraphicFramePr>
          <p:cNvPr id="121887" name="Object 7"/>
          <p:cNvGraphicFramePr>
            <a:graphicFrameLocks noChangeAspect="1"/>
          </p:cNvGraphicFramePr>
          <p:nvPr/>
        </p:nvGraphicFramePr>
        <p:xfrm>
          <a:off x="287338" y="5762625"/>
          <a:ext cx="4495800" cy="1128713"/>
        </p:xfrm>
        <a:graphic>
          <a:graphicData uri="http://schemas.openxmlformats.org/presentationml/2006/ole">
            <mc:AlternateContent xmlns:mc="http://schemas.openxmlformats.org/markup-compatibility/2006">
              <mc:Choice xmlns:v="urn:schemas-microsoft-com:vml" Requires="v">
                <p:oleObj spid="_x0000_s3122" name="" r:id="rId1" imgW="2324100" imgH="584200" progId="Equation.DSMT4">
                  <p:embed/>
                </p:oleObj>
              </mc:Choice>
              <mc:Fallback>
                <p:oleObj name="" r:id="rId1" imgW="2324100" imgH="584200" progId="Equation.DSMT4">
                  <p:embed/>
                  <p:pic>
                    <p:nvPicPr>
                      <p:cNvPr id="0" name="图片 3121"/>
                      <p:cNvPicPr/>
                      <p:nvPr/>
                    </p:nvPicPr>
                    <p:blipFill>
                      <a:blip r:embed="rId2"/>
                      <a:stretch>
                        <a:fillRect/>
                      </a:stretch>
                    </p:blipFill>
                    <p:spPr>
                      <a:xfrm>
                        <a:off x="287338" y="5762625"/>
                        <a:ext cx="4495800" cy="1128713"/>
                      </a:xfrm>
                      <a:prstGeom prst="rect">
                        <a:avLst/>
                      </a:prstGeom>
                      <a:noFill/>
                      <a:ln w="38100">
                        <a:noFill/>
                        <a:miter/>
                      </a:ln>
                    </p:spPr>
                  </p:pic>
                </p:oleObj>
              </mc:Fallback>
            </mc:AlternateContent>
          </a:graphicData>
        </a:graphic>
      </p:graphicFrame>
      <p:graphicFrame>
        <p:nvGraphicFramePr>
          <p:cNvPr id="121888" name="Object 3"/>
          <p:cNvGraphicFramePr>
            <a:graphicFrameLocks noChangeAspect="1"/>
          </p:cNvGraphicFramePr>
          <p:nvPr/>
        </p:nvGraphicFramePr>
        <p:xfrm>
          <a:off x="4857750" y="5765800"/>
          <a:ext cx="3671888" cy="1008063"/>
        </p:xfrm>
        <a:graphic>
          <a:graphicData uri="http://schemas.openxmlformats.org/presentationml/2006/ole">
            <mc:AlternateContent xmlns:mc="http://schemas.openxmlformats.org/markup-compatibility/2006">
              <mc:Choice xmlns:v="urn:schemas-microsoft-com:vml" Requires="v">
                <p:oleObj spid="_x0000_s3123" name="" r:id="rId3" imgW="2222500" imgH="609600" progId="Equation.3">
                  <p:embed/>
                </p:oleObj>
              </mc:Choice>
              <mc:Fallback>
                <p:oleObj name="" r:id="rId3" imgW="2222500" imgH="609600" progId="Equation.3">
                  <p:embed/>
                  <p:pic>
                    <p:nvPicPr>
                      <p:cNvPr id="0" name="图片 3122"/>
                      <p:cNvPicPr/>
                      <p:nvPr/>
                    </p:nvPicPr>
                    <p:blipFill>
                      <a:blip r:embed="rId4"/>
                      <a:stretch>
                        <a:fillRect/>
                      </a:stretch>
                    </p:blipFill>
                    <p:spPr>
                      <a:xfrm>
                        <a:off x="4857750" y="5765800"/>
                        <a:ext cx="3671888" cy="1008063"/>
                      </a:xfrm>
                      <a:prstGeom prst="rect">
                        <a:avLst/>
                      </a:prstGeom>
                      <a:noFill/>
                      <a:ln w="38100">
                        <a:noFill/>
                        <a:miter/>
                      </a:ln>
                    </p:spPr>
                  </p:pic>
                </p:oleObj>
              </mc:Fallback>
            </mc:AlternateContent>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Text Box 2"/>
          <p:cNvSpPr txBox="1"/>
          <p:nvPr/>
        </p:nvSpPr>
        <p:spPr>
          <a:xfrm>
            <a:off x="631825" y="185738"/>
            <a:ext cx="1391285"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dirty="0">
                <a:latin typeface="Tahoma" panose="020B0604030504040204" pitchFamily="34" charset="0"/>
              </a:rPr>
              <a:t> 例题</a:t>
            </a:r>
            <a:r>
              <a:rPr lang="en-US" altLang="zh-CN" dirty="0">
                <a:latin typeface="Tahoma" panose="020B0604030504040204" pitchFamily="34" charset="0"/>
              </a:rPr>
              <a:t>2</a:t>
            </a:r>
            <a:endParaRPr lang="zh-CN" altLang="en-US" dirty="0">
              <a:latin typeface="Tahoma" panose="020B0604030504040204" pitchFamily="34" charset="0"/>
            </a:endParaRPr>
          </a:p>
        </p:txBody>
      </p:sp>
      <p:sp>
        <p:nvSpPr>
          <p:cNvPr id="122883" name="文本框 4"/>
          <p:cNvSpPr txBox="1"/>
          <p:nvPr/>
        </p:nvSpPr>
        <p:spPr>
          <a:xfrm>
            <a:off x="935038" y="900113"/>
            <a:ext cx="7847012" cy="1938337"/>
          </a:xfrm>
          <a:prstGeom prst="rect">
            <a:avLst/>
          </a:prstGeom>
          <a:noFill/>
          <a:ln w="9525">
            <a:noFill/>
          </a:ln>
        </p:spPr>
        <p:txBody>
          <a:bodyPr>
            <a:spAutoFit/>
          </a:bodyPr>
          <a:p>
            <a:r>
              <a:rPr lang="zh-CN" altLang="en-US" sz="2400" dirty="0">
                <a:solidFill>
                  <a:srgbClr val="000000"/>
                </a:solidFill>
                <a:latin typeface="Times New Roman" panose="02020603050405020304" pitchFamily="18" charset="0"/>
              </a:rPr>
              <a:t>如果通道在数据传送期中，选择设备需</a:t>
            </a:r>
            <a:r>
              <a:rPr lang="en-US" altLang="zh-CN" sz="2400" dirty="0">
                <a:solidFill>
                  <a:srgbClr val="000000"/>
                </a:solidFill>
                <a:latin typeface="Times New Roman" panose="02020603050405020304" pitchFamily="18" charset="0"/>
              </a:rPr>
              <a:t>9.8µs</a:t>
            </a:r>
            <a:r>
              <a:rPr lang="zh-CN" altLang="en-US" sz="2400" dirty="0">
                <a:solidFill>
                  <a:srgbClr val="000000"/>
                </a:solidFill>
                <a:latin typeface="Times New Roman" panose="02020603050405020304" pitchFamily="18" charset="0"/>
              </a:rPr>
              <a:t>，传送一个字节数据需要</a:t>
            </a:r>
            <a:r>
              <a:rPr lang="en-US" altLang="zh-CN" sz="2400" dirty="0">
                <a:solidFill>
                  <a:srgbClr val="000000"/>
                </a:solidFill>
                <a:latin typeface="Times New Roman" panose="02020603050405020304" pitchFamily="18" charset="0"/>
              </a:rPr>
              <a:t>0.2µs</a:t>
            </a:r>
            <a:r>
              <a:rPr lang="zh-CN" altLang="en-US" sz="2400" dirty="0">
                <a:solidFill>
                  <a:srgbClr val="000000"/>
                </a:solidFill>
                <a:latin typeface="Times New Roman" panose="02020603050405020304" pitchFamily="18" charset="0"/>
              </a:rPr>
              <a:t>。</a:t>
            </a:r>
            <a:endParaRPr lang="en-US" altLang="zh-CN" sz="2400" dirty="0">
              <a:solidFill>
                <a:srgbClr val="00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）如果</a:t>
            </a:r>
            <a:r>
              <a:rPr lang="en-US" altLang="zh-CN" sz="2400" dirty="0">
                <a:solidFill>
                  <a:srgbClr val="000000"/>
                </a:solidFill>
                <a:latin typeface="Times New Roman" panose="02020603050405020304" pitchFamily="18" charset="0"/>
              </a:rPr>
              <a:t>A~F6</a:t>
            </a:r>
            <a:r>
              <a:rPr lang="zh-CN" altLang="en-US" sz="2400" dirty="0">
                <a:solidFill>
                  <a:srgbClr val="000000"/>
                </a:solidFill>
                <a:latin typeface="Times New Roman" panose="02020603050405020304" pitchFamily="18" charset="0"/>
              </a:rPr>
              <a:t>种高速设备，一次通信传送的字节数不少于</a:t>
            </a:r>
            <a:r>
              <a:rPr lang="en-US" altLang="zh-CN" sz="2400" dirty="0">
                <a:solidFill>
                  <a:srgbClr val="000000"/>
                </a:solidFill>
                <a:latin typeface="Times New Roman" panose="02020603050405020304" pitchFamily="18" charset="0"/>
              </a:rPr>
              <a:t>1024</a:t>
            </a:r>
            <a:r>
              <a:rPr lang="zh-CN" altLang="en-US" sz="2400" dirty="0">
                <a:solidFill>
                  <a:srgbClr val="000000"/>
                </a:solidFill>
                <a:latin typeface="Times New Roman" panose="02020603050405020304" pitchFamily="18" charset="0"/>
              </a:rPr>
              <a:t>个字节，则哪些设备可挂，哪些不能挂？</a:t>
            </a:r>
            <a:r>
              <a:rPr lang="en-US" altLang="zh-CN" sz="2400" dirty="0">
                <a:solidFill>
                  <a:srgbClr val="000000"/>
                </a:solidFill>
                <a:latin typeface="Times New Roman" panose="02020603050405020304" pitchFamily="18" charset="0"/>
              </a:rPr>
              <a:t>A~F</a:t>
            </a:r>
            <a:r>
              <a:rPr lang="zh-CN" altLang="en-US" sz="2400" dirty="0">
                <a:solidFill>
                  <a:srgbClr val="000000"/>
                </a:solidFill>
                <a:latin typeface="Times New Roman" panose="02020603050405020304" pitchFamily="18" charset="0"/>
              </a:rPr>
              <a:t>设备每发一个字节数据传送请求的时间间隔分别如下表所示。</a:t>
            </a:r>
            <a:endParaRPr lang="zh-CN" altLang="en-US" sz="2400" dirty="0">
              <a:solidFill>
                <a:srgbClr val="000000"/>
              </a:solidFill>
              <a:latin typeface="Times New Roman" panose="02020603050405020304" pitchFamily="18" charset="0"/>
            </a:endParaRPr>
          </a:p>
        </p:txBody>
      </p:sp>
      <p:graphicFrame>
        <p:nvGraphicFramePr>
          <p:cNvPr id="6" name="表格 5"/>
          <p:cNvGraphicFramePr>
            <a:graphicFrameLocks noGrp="1"/>
          </p:cNvGraphicFramePr>
          <p:nvPr/>
        </p:nvGraphicFramePr>
        <p:xfrm>
          <a:off x="887413" y="4968875"/>
          <a:ext cx="7942289" cy="1738313"/>
        </p:xfrm>
        <a:graphic>
          <a:graphicData uri="http://schemas.openxmlformats.org/drawingml/2006/table">
            <a:tbl>
              <a:tblPr firstRow="1" bandRow="1">
                <a:tableStyleId>{5C22544A-7EE6-4342-B048-85BDC9FD1C3A}</a:tableStyleId>
              </a:tblPr>
              <a:tblGrid>
                <a:gridCol w="1498361"/>
                <a:gridCol w="1073988"/>
                <a:gridCol w="1073988"/>
                <a:gridCol w="1073988"/>
                <a:gridCol w="1073988"/>
                <a:gridCol w="1073988"/>
                <a:gridCol w="1073988"/>
              </a:tblGrid>
              <a:tr h="457440">
                <a:tc>
                  <a:txBody>
                    <a:bodyPr/>
                    <a:lstStyle/>
                    <a:p>
                      <a:pPr algn="ctr"/>
                      <a:r>
                        <a:rPr lang="zh-CN" altLang="en-US" dirty="0" smtClean="0">
                          <a:latin typeface="Times New Roman" panose="02020603050405020304" pitchFamily="18" charset="0"/>
                          <a:cs typeface="Times New Roman" panose="02020603050405020304" pitchFamily="18" charset="0"/>
                        </a:rPr>
                        <a:t>设备</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a:txBody>
                  <a:tcPr anchor="ctr"/>
                </a:tc>
              </a:tr>
              <a:tr h="457440">
                <a:tc>
                  <a:txBody>
                    <a:bodyPr/>
                    <a:lstStyle/>
                    <a:p>
                      <a:pPr algn="ctr"/>
                      <a:r>
                        <a:rPr lang="zh-CN" altLang="en-US" dirty="0" smtClean="0">
                          <a:solidFill>
                            <a:srgbClr val="000000"/>
                          </a:solidFill>
                          <a:latin typeface="Times New Roman" panose="02020603050405020304" pitchFamily="18" charset="0"/>
                          <a:cs typeface="Times New Roman" panose="02020603050405020304" pitchFamily="18" charset="0"/>
                        </a:rPr>
                        <a:t>发送请求间隔时间</a:t>
                      </a:r>
                      <a:r>
                        <a:rPr lang="en-US" altLang="zh-CN" dirty="0" smtClean="0">
                          <a:solidFill>
                            <a:srgbClr val="000000"/>
                          </a:solidFill>
                          <a:latin typeface="Times New Roman" panose="02020603050405020304" pitchFamily="18" charset="0"/>
                          <a:cs typeface="Times New Roman" panose="02020603050405020304" pitchFamily="18" charset="0"/>
                        </a:rPr>
                        <a:t>/</a:t>
                      </a:r>
                      <a:r>
                        <a:rPr lang="en-US" altLang="zh-CN" sz="1800" dirty="0" smtClean="0">
                          <a:solidFill>
                            <a:srgbClr val="000000"/>
                          </a:solidFill>
                        </a:rPr>
                        <a:t>µ</a:t>
                      </a:r>
                      <a:r>
                        <a:rPr lang="en-US" altLang="zh-CN" dirty="0" smtClean="0">
                          <a:solidFill>
                            <a:srgbClr val="000000"/>
                          </a:solidFill>
                          <a:latin typeface="Times New Roman" panose="02020603050405020304" pitchFamily="18" charset="0"/>
                          <a:cs typeface="Times New Roman" panose="02020603050405020304" pitchFamily="18" charset="0"/>
                        </a:rPr>
                        <a:t>s</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0.19</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0.4</a:t>
                      </a:r>
                      <a:endParaRPr lang="en-US" altLang="zh-CN" dirty="0" smtClean="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0.21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r h="457440">
                <a:tc>
                  <a:txBody>
                    <a:bodyPr/>
                    <a:lstStyle/>
                    <a:p>
                      <a:pPr algn="ctr"/>
                      <a:r>
                        <a:rPr lang="zh-CN" altLang="en-US" dirty="0" smtClean="0">
                          <a:solidFill>
                            <a:srgbClr val="000000"/>
                          </a:solidFill>
                          <a:latin typeface="Times New Roman" panose="02020603050405020304" pitchFamily="18" charset="0"/>
                          <a:cs typeface="Times New Roman" panose="02020603050405020304" pitchFamily="18" charset="0"/>
                        </a:rPr>
                        <a:t>设备速率</a:t>
                      </a:r>
                      <a:endParaRPr lang="en-US" altLang="zh-CN" dirty="0" smtClean="0">
                        <a:solidFill>
                          <a:srgbClr val="000000"/>
                        </a:solidFill>
                        <a:latin typeface="Times New Roman" panose="02020603050405020304" pitchFamily="18" charset="0"/>
                        <a:cs typeface="Times New Roman" panose="02020603050405020304" pitchFamily="18" charset="0"/>
                      </a:endParaRPr>
                    </a:p>
                    <a:p>
                      <a:pPr algn="ctr"/>
                      <a:r>
                        <a:rPr lang="en-US" altLang="zh-CN" dirty="0" smtClean="0">
                          <a:solidFill>
                            <a:srgbClr val="000000"/>
                          </a:solidFill>
                          <a:latin typeface="Times New Roman" panose="02020603050405020304" pitchFamily="18" charset="0"/>
                          <a:cs typeface="Times New Roman" panose="02020603050405020304" pitchFamily="18" charset="0"/>
                        </a:rPr>
                        <a:t>f</a:t>
                      </a:r>
                      <a:r>
                        <a:rPr lang="en-US" altLang="zh-CN" baseline="-25000" dirty="0" smtClean="0">
                          <a:solidFill>
                            <a:srgbClr val="000000"/>
                          </a:solidFill>
                          <a:latin typeface="Times New Roman" panose="02020603050405020304" pitchFamily="18" charset="0"/>
                          <a:cs typeface="Times New Roman" panose="02020603050405020304" pitchFamily="18" charset="0"/>
                        </a:rPr>
                        <a:t>i</a:t>
                      </a:r>
                      <a:r>
                        <a:rPr lang="en-US" altLang="zh-CN" dirty="0" smtClean="0">
                          <a:solidFill>
                            <a:srgbClr val="000000"/>
                          </a:solidFill>
                          <a:latin typeface="Times New Roman" panose="02020603050405020304" pitchFamily="18" charset="0"/>
                          <a:cs typeface="Times New Roman" panose="02020603050405020304" pitchFamily="18" charset="0"/>
                        </a:rPr>
                        <a:t>/</a:t>
                      </a:r>
                      <a:r>
                        <a:rPr lang="en-US" altLang="zh-CN" baseline="0" dirty="0" smtClean="0">
                          <a:solidFill>
                            <a:srgbClr val="000000"/>
                          </a:solidFill>
                          <a:latin typeface="Times New Roman" panose="02020603050405020304" pitchFamily="18" charset="0"/>
                          <a:cs typeface="Times New Roman" panose="02020603050405020304" pitchFamily="18" charset="0"/>
                        </a:rPr>
                        <a:t> B* us</a:t>
                      </a:r>
                      <a:r>
                        <a:rPr lang="en-US" altLang="zh-CN" baseline="30000" dirty="0" smtClean="0">
                          <a:solidFill>
                            <a:srgbClr val="000000"/>
                          </a:solidFill>
                          <a:latin typeface="Times New Roman" panose="02020603050405020304" pitchFamily="18" charset="0"/>
                          <a:cs typeface="Times New Roman" panose="02020603050405020304" pitchFamily="18" charset="0"/>
                        </a:rPr>
                        <a:t>-1</a:t>
                      </a:r>
                      <a:endParaRPr lang="zh-CN" altLang="en-US" baseline="30000"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1/0.2</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1/0.25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1/0.5</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1/0.19</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1/0.4</a:t>
                      </a:r>
                      <a:endParaRPr lang="en-US" altLang="zh-CN" dirty="0" smtClean="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smtClean="0">
                          <a:solidFill>
                            <a:srgbClr val="000000"/>
                          </a:solidFill>
                          <a:latin typeface="Times New Roman" panose="02020603050405020304" pitchFamily="18" charset="0"/>
                          <a:cs typeface="Times New Roman" panose="02020603050405020304" pitchFamily="18" charset="0"/>
                        </a:rPr>
                        <a:t>1/0.21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bl>
          </a:graphicData>
        </a:graphic>
      </p:graphicFrame>
      <p:sp>
        <p:nvSpPr>
          <p:cNvPr id="122918" name="文本框 6"/>
          <p:cNvSpPr txBox="1"/>
          <p:nvPr/>
        </p:nvSpPr>
        <p:spPr>
          <a:xfrm>
            <a:off x="742950" y="2838450"/>
            <a:ext cx="8229600" cy="831850"/>
          </a:xfrm>
          <a:prstGeom prst="rect">
            <a:avLst/>
          </a:prstGeom>
          <a:noFill/>
          <a:ln w="9525">
            <a:noFill/>
          </a:ln>
        </p:spPr>
        <p:txBody>
          <a:bodyPr>
            <a:spAutoFit/>
          </a:bodyPr>
          <a:p>
            <a:r>
              <a:rPr lang="zh-CN" altLang="en-US" sz="2400" b="1" dirty="0">
                <a:solidFill>
                  <a:srgbClr val="FF0000"/>
                </a:solidFill>
                <a:latin typeface="Times New Roman" panose="02020603050405020304" pitchFamily="18" charset="0"/>
              </a:rPr>
              <a:t>解：</a:t>
            </a:r>
            <a:endParaRPr lang="en-US" altLang="zh-CN" sz="2400" b="1" dirty="0">
              <a:solidFill>
                <a:srgbClr val="FF0000"/>
              </a:solidFill>
              <a:latin typeface="Times New Roman" panose="02020603050405020304" pitchFamily="18" charset="0"/>
            </a:endParaRPr>
          </a:p>
          <a:p>
            <a:r>
              <a:rPr lang="zh-CN" altLang="en-US" sz="2400" dirty="0">
                <a:solidFill>
                  <a:srgbClr val="000000"/>
                </a:solidFill>
                <a:latin typeface="Times New Roman" panose="02020603050405020304" pitchFamily="18" charset="0"/>
              </a:rPr>
              <a:t>（</a:t>
            </a:r>
            <a:r>
              <a:rPr lang="en-US" altLang="zh-CN" sz="2400" dirty="0">
                <a:solidFill>
                  <a:srgbClr val="000000"/>
                </a:solidFill>
                <a:latin typeface="Times New Roman" panose="02020603050405020304" pitchFamily="18" charset="0"/>
              </a:rPr>
              <a:t>2</a:t>
            </a:r>
            <a:r>
              <a:rPr lang="zh-CN" altLang="en-US" sz="2400" dirty="0">
                <a:solidFill>
                  <a:srgbClr val="000000"/>
                </a:solidFill>
                <a:latin typeface="Times New Roman" panose="02020603050405020304" pitchFamily="18" charset="0"/>
              </a:rPr>
              <a:t>）所以，限制通道上所挂的设备速率</a:t>
            </a:r>
            <a:endParaRPr lang="en-US" altLang="zh-CN" sz="2400" dirty="0">
              <a:solidFill>
                <a:srgbClr val="000000"/>
              </a:solidFill>
              <a:latin typeface="Times New Roman" panose="02020603050405020304" pitchFamily="18" charset="0"/>
            </a:endParaRPr>
          </a:p>
        </p:txBody>
      </p:sp>
      <p:graphicFrame>
        <p:nvGraphicFramePr>
          <p:cNvPr id="122919" name="Object 3"/>
          <p:cNvGraphicFramePr>
            <a:graphicFrameLocks noChangeAspect="1"/>
          </p:cNvGraphicFramePr>
          <p:nvPr/>
        </p:nvGraphicFramePr>
        <p:xfrm>
          <a:off x="2446338" y="3770313"/>
          <a:ext cx="4113212" cy="1008062"/>
        </p:xfrm>
        <a:graphic>
          <a:graphicData uri="http://schemas.openxmlformats.org/presentationml/2006/ole">
            <mc:AlternateContent xmlns:mc="http://schemas.openxmlformats.org/markup-compatibility/2006">
              <mc:Choice xmlns:v="urn:schemas-microsoft-com:vml" Requires="v">
                <p:oleObj spid="_x0000_s3124" name="" r:id="rId1" imgW="2489200" imgH="609600" progId="Equation.3">
                  <p:embed/>
                </p:oleObj>
              </mc:Choice>
              <mc:Fallback>
                <p:oleObj name="" r:id="rId1" imgW="2489200" imgH="609600" progId="Equation.3">
                  <p:embed/>
                  <p:pic>
                    <p:nvPicPr>
                      <p:cNvPr id="0" name="图片 3123"/>
                      <p:cNvPicPr/>
                      <p:nvPr/>
                    </p:nvPicPr>
                    <p:blipFill>
                      <a:blip r:embed="rId2"/>
                      <a:stretch>
                        <a:fillRect/>
                      </a:stretch>
                    </p:blipFill>
                    <p:spPr>
                      <a:xfrm>
                        <a:off x="2446338" y="3770313"/>
                        <a:ext cx="4113212" cy="1008062"/>
                      </a:xfrm>
                      <a:prstGeom prst="rect">
                        <a:avLst/>
                      </a:prstGeom>
                      <a:noFill/>
                      <a:ln w="38100">
                        <a:noFill/>
                        <a:miter/>
                      </a:ln>
                    </p:spPr>
                  </p:pic>
                </p:oleObj>
              </mc:Fallback>
            </mc:AlternateContent>
          </a:graphicData>
        </a:graphic>
      </p:graphicFrame>
      <p:graphicFrame>
        <p:nvGraphicFramePr>
          <p:cNvPr id="122920" name="Object 3"/>
          <p:cNvGraphicFramePr>
            <a:graphicFrameLocks noChangeAspect="1"/>
          </p:cNvGraphicFramePr>
          <p:nvPr/>
        </p:nvGraphicFramePr>
        <p:xfrm>
          <a:off x="7086600" y="3979863"/>
          <a:ext cx="1069975" cy="273050"/>
        </p:xfrm>
        <a:graphic>
          <a:graphicData uri="http://schemas.openxmlformats.org/presentationml/2006/ole">
            <mc:AlternateContent xmlns:mc="http://schemas.openxmlformats.org/markup-compatibility/2006">
              <mc:Choice xmlns:v="urn:schemas-microsoft-com:vml" Requires="v">
                <p:oleObj spid="_x0000_s3125" name="" r:id="rId3" imgW="647065" imgH="165100" progId="Equation.3">
                  <p:embed/>
                </p:oleObj>
              </mc:Choice>
              <mc:Fallback>
                <p:oleObj name="" r:id="rId3" imgW="647065" imgH="165100" progId="Equation.3">
                  <p:embed/>
                  <p:pic>
                    <p:nvPicPr>
                      <p:cNvPr id="0" name="图片 3124"/>
                      <p:cNvPicPr/>
                      <p:nvPr/>
                    </p:nvPicPr>
                    <p:blipFill>
                      <a:blip r:embed="rId4"/>
                      <a:stretch>
                        <a:fillRect/>
                      </a:stretch>
                    </p:blipFill>
                    <p:spPr>
                      <a:xfrm>
                        <a:off x="7086600" y="3979863"/>
                        <a:ext cx="1069975" cy="273050"/>
                      </a:xfrm>
                      <a:prstGeom prst="rect">
                        <a:avLst/>
                      </a:prstGeom>
                      <a:noFill/>
                      <a:ln w="38100">
                        <a:noFill/>
                        <a:miter/>
                      </a:ln>
                    </p:spPr>
                  </p:pic>
                </p:oleObj>
              </mc:Fallback>
            </mc:AlternateContent>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469900" y="1022350"/>
            <a:ext cx="8229600" cy="57023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70C0"/>
                </a:solidFill>
                <a:effectLst/>
                <a:uLnTx/>
                <a:uFillTx/>
                <a:latin typeface="+mn-lt"/>
                <a:ea typeface="+mn-ea"/>
                <a:cs typeface="+mn-cs"/>
              </a:rPr>
              <a:t>例</a:t>
            </a:r>
            <a:r>
              <a:rPr kumimoji="0" lang="en-US" altLang="zh-CN" sz="2400" b="1" i="0" u="none" strike="noStrike" kern="1200" cap="none" spc="0" normalizeH="0" baseline="0" noProof="0" dirty="0">
                <a:ln>
                  <a:noFill/>
                </a:ln>
                <a:solidFill>
                  <a:srgbClr val="0070C0"/>
                </a:solidFill>
                <a:effectLst/>
                <a:uLnTx/>
                <a:uFillTx/>
                <a:latin typeface="+mn-lt"/>
                <a:ea typeface="+mn-ea"/>
                <a:cs typeface="+mn-cs"/>
              </a:rPr>
              <a:t>3</a:t>
            </a:r>
            <a:r>
              <a:rPr kumimoji="0" lang="zh-CN" altLang="en-US" sz="2400" b="1" i="0" u="none" strike="noStrike" kern="1200" cap="none" spc="0" normalizeH="0" baseline="0" noProof="0" dirty="0">
                <a:ln>
                  <a:noFill/>
                </a:ln>
                <a:solidFill>
                  <a:srgbClr val="0070C0"/>
                </a:solidFill>
                <a:effectLst/>
                <a:uLnTx/>
                <a:uFillTx/>
                <a:latin typeface="+mn-lt"/>
                <a:ea typeface="+mn-ea"/>
                <a:cs typeface="+mn-cs"/>
              </a:rPr>
              <a:t>：</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某字节多路通道连接</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6</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台外设，其数据传送速率分别是</a:t>
            </a: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(1)</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计算所有设备都工作时的通道实际最大流量；</a:t>
            </a:r>
            <a:endParaRPr kumimoji="0" lang="zh-CN" altLang="zh-CN" sz="24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(2)</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设计的通道工作周期使通道极限流量恰好与通道实际最大流量</a:t>
            </a:r>
            <a:r>
              <a:rPr kumimoji="0" lang="zh-CN" altLang="zh-CN" sz="2400" b="1" i="0" u="none" strike="noStrike" kern="1200" cap="none" spc="0" normalizeH="0" baseline="0" noProof="0" dirty="0">
                <a:ln>
                  <a:noFill/>
                </a:ln>
                <a:solidFill>
                  <a:srgbClr val="FF0000"/>
                </a:solidFill>
                <a:effectLst/>
                <a:uLnTx/>
                <a:uFillTx/>
                <a:latin typeface="+mn-lt"/>
                <a:ea typeface="+mn-ea"/>
                <a:cs typeface="+mn-cs"/>
              </a:rPr>
              <a:t>相等</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，以满足流量设计的基本要求，同时让速率越高的设备被响应的优先级越高。当</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6</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台设备同时发出请求时，画出此通道在数据传送期内响应和处理各外设请求的</a:t>
            </a:r>
            <a:r>
              <a:rPr kumimoji="0" lang="zh-CN" altLang="zh-CN" sz="2400" b="1" i="0" u="none" strike="noStrike" kern="1200" cap="none" spc="0" normalizeH="0" baseline="0" noProof="0" dirty="0">
                <a:ln>
                  <a:noFill/>
                </a:ln>
                <a:solidFill>
                  <a:srgbClr val="FF0000"/>
                </a:solidFill>
                <a:effectLst/>
                <a:uLnTx/>
                <a:uFillTx/>
                <a:latin typeface="+mn-lt"/>
                <a:ea typeface="+mn-ea"/>
                <a:cs typeface="+mn-cs"/>
              </a:rPr>
              <a:t>时间示意图</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。由此，能发现什么问题和得出什么结论？</a:t>
            </a:r>
            <a:endParaRPr kumimoji="0" lang="zh-CN" altLang="zh-CN" sz="24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(3)</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在问题</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2</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的基础上，在哪台设备内设置多少个字节的缓冲器就可以避免设备信息丢失？那么，这是否说明书中关于流量设计的基本要求时没有必要的？为什么？</a:t>
            </a:r>
            <a:endParaRPr kumimoji="0" lang="zh-CN" altLang="en-US" sz="2400" b="1" i="0" u="none" strike="noStrike" kern="1200" cap="none" spc="0" normalizeH="0" baseline="0" noProof="0" dirty="0">
              <a:ln>
                <a:noFill/>
              </a:ln>
              <a:solidFill>
                <a:srgbClr val="000000"/>
              </a:solidFill>
              <a:effectLst/>
              <a:uLnTx/>
              <a:uFillTx/>
              <a:latin typeface="+mn-lt"/>
              <a:ea typeface="+mn-ea"/>
              <a:cs typeface="+mn-cs"/>
            </a:endParaRPr>
          </a:p>
        </p:txBody>
      </p:sp>
      <p:pic>
        <p:nvPicPr>
          <p:cNvPr id="161795" name="图片 3"/>
          <p:cNvPicPr>
            <a:picLocks noChangeAspect="1"/>
          </p:cNvPicPr>
          <p:nvPr/>
        </p:nvPicPr>
        <p:blipFill>
          <a:blip r:embed="rId1"/>
          <a:stretch>
            <a:fillRect/>
          </a:stretch>
        </p:blipFill>
        <p:spPr>
          <a:xfrm>
            <a:off x="3092450" y="1443038"/>
            <a:ext cx="2976563" cy="1755775"/>
          </a:xfrm>
          <a:prstGeom prst="rect">
            <a:avLst/>
          </a:prstGeom>
          <a:noFill/>
          <a:ln w="9525">
            <a:noFill/>
          </a:ln>
        </p:spPr>
      </p:pic>
      <p:sp>
        <p:nvSpPr>
          <p:cNvPr id="161796"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1" hasCustomPrompt="1"/>
          </p:nvPr>
        </p:nvSpPr>
        <p:spPr bwMode="auto">
          <a:xfrm>
            <a:off x="469900" y="1022349"/>
            <a:ext cx="8229600" cy="5701723"/>
          </a:xfrm>
          <a:blipFill>
            <a:blip r:embed="rId1"/>
            <a:stretch>
              <a:fillRect l="-1111" t="-856"/>
            </a:stretch>
          </a:blipFill>
          <a:effectLst/>
          <a:scene3d>
            <a:camera prst="orthographicFront"/>
            <a:lightRig rig="balanced" dir="t"/>
          </a:scene3d>
          <a:sp3d prstMaterial="plastic"/>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a:ln>
                  <a:noFill/>
                </a:ln>
                <a:noFill/>
                <a:effectLst/>
                <a:uLnTx/>
                <a:uFillTx/>
                <a:latin typeface="+mn-lt"/>
                <a:ea typeface="+mn-ea"/>
                <a:cs typeface="+mn-cs"/>
              </a:rPr>
              <a:t> </a:t>
            </a:r>
            <a:endParaRPr kumimoji="0" lang="zh-CN" altLang="en-US" sz="2800" b="1" i="0" u="none" strike="noStrike" kern="1200" cap="none" spc="0" normalizeH="0" baseline="0" noProof="0">
              <a:ln>
                <a:noFill/>
              </a:ln>
              <a:noFill/>
              <a:effectLst/>
              <a:uLnTx/>
              <a:uFillTx/>
              <a:latin typeface="+mn-lt"/>
              <a:ea typeface="+mn-ea"/>
              <a:cs typeface="+mn-cs"/>
            </a:endParaRPr>
          </a:p>
        </p:txBody>
      </p:sp>
      <p:pic>
        <p:nvPicPr>
          <p:cNvPr id="162819" name="图片 3"/>
          <p:cNvPicPr>
            <a:picLocks noChangeAspect="1"/>
          </p:cNvPicPr>
          <p:nvPr/>
        </p:nvPicPr>
        <p:blipFill>
          <a:blip r:embed="rId2"/>
          <a:stretch>
            <a:fillRect/>
          </a:stretch>
        </p:blipFill>
        <p:spPr>
          <a:xfrm>
            <a:off x="3092450" y="1443038"/>
            <a:ext cx="2976563" cy="1755775"/>
          </a:xfrm>
          <a:prstGeom prst="rect">
            <a:avLst/>
          </a:prstGeom>
          <a:noFill/>
          <a:ln w="9525">
            <a:noFill/>
          </a:ln>
        </p:spPr>
      </p:pic>
      <p:sp>
        <p:nvSpPr>
          <p:cNvPr id="162820"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内容占位符 2"/>
          <p:cNvSpPr>
            <a:spLocks noGrp="1"/>
          </p:cNvSpPr>
          <p:nvPr>
            <p:ph idx="1" hasCustomPrompt="1"/>
          </p:nvPr>
        </p:nvSpPr>
        <p:spPr>
          <a:xfrm>
            <a:off x="469900" y="1022350"/>
            <a:ext cx="8229600" cy="2311400"/>
          </a:xfrm>
        </p:spPr>
        <p:txBody>
          <a:bodyPr vert="horz" wrap="square" lIns="91440" tIns="45720" rIns="91440" bIns="45720" anchor="t" anchorCtr="0"/>
          <a:lstStyle/>
          <a:p>
            <a:r>
              <a:rPr lang="zh-CN" altLang="zh-CN" sz="2400" dirty="0"/>
              <a:t>某字节多路通道连接</a:t>
            </a:r>
            <a:r>
              <a:rPr lang="en-US" altLang="zh-CN" sz="2400" dirty="0"/>
              <a:t>6</a:t>
            </a:r>
            <a:r>
              <a:rPr lang="zh-CN" altLang="zh-CN" sz="2400" dirty="0"/>
              <a:t>台外设，其数据传送速率分别是</a:t>
            </a:r>
            <a:endParaRPr lang="en-US" altLang="zh-CN" sz="2400" dirty="0"/>
          </a:p>
          <a:p>
            <a:endParaRPr lang="en-US" altLang="zh-CN" sz="2400" dirty="0"/>
          </a:p>
          <a:p>
            <a:endParaRPr lang="en-US" altLang="zh-CN" sz="2400" dirty="0"/>
          </a:p>
          <a:p>
            <a:endParaRPr lang="en-US" altLang="zh-CN" sz="2400" dirty="0"/>
          </a:p>
          <a:p>
            <a:endParaRPr lang="en-US" altLang="zh-CN" sz="2400" dirty="0"/>
          </a:p>
        </p:txBody>
      </p:sp>
      <p:pic>
        <p:nvPicPr>
          <p:cNvPr id="163843" name="图片 3"/>
          <p:cNvPicPr>
            <a:picLocks noChangeAspect="1"/>
          </p:cNvPicPr>
          <p:nvPr/>
        </p:nvPicPr>
        <p:blipFill>
          <a:blip r:embed="rId1"/>
          <a:stretch>
            <a:fillRect/>
          </a:stretch>
        </p:blipFill>
        <p:spPr>
          <a:xfrm>
            <a:off x="6065838" y="1450975"/>
            <a:ext cx="2976562" cy="1757363"/>
          </a:xfrm>
          <a:prstGeom prst="rect">
            <a:avLst/>
          </a:prstGeom>
          <a:noFill/>
          <a:ln w="9525">
            <a:noFill/>
          </a:ln>
        </p:spPr>
      </p:pic>
      <p:sp>
        <p:nvSpPr>
          <p:cNvPr id="5" name="矩形 4"/>
          <p:cNvSpPr/>
          <p:nvPr/>
        </p:nvSpPr>
        <p:spPr>
          <a:xfrm>
            <a:off x="127000" y="1450975"/>
            <a:ext cx="5821363" cy="2462213"/>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22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2200" b="1" i="0" u="none" strike="noStrike" kern="1200" cap="none" spc="0" normalizeH="0" baseline="0" noProof="0" dirty="0">
                <a:ln>
                  <a:noFill/>
                </a:ln>
                <a:solidFill>
                  <a:schemeClr val="accent1"/>
                </a:solidFill>
                <a:effectLst/>
                <a:uLnTx/>
                <a:uFillTx/>
                <a:latin typeface="+mn-lt"/>
                <a:ea typeface="+mn-ea"/>
                <a:cs typeface="+mn-cs"/>
              </a:rPr>
              <a:t>设计的通道工作周期使通道极限流量恰好与通道实际最大流量相等，以满足流量设计的基本要求，同时让速率越高的设备被响应的优先级越高。当</a:t>
            </a:r>
            <a:r>
              <a:rPr kumimoji="0" lang="en-US" altLang="zh-CN" sz="2200" b="1" i="0" u="none" strike="noStrike" kern="1200" cap="none" spc="0" normalizeH="0" baseline="0" noProof="0" dirty="0">
                <a:ln>
                  <a:noFill/>
                </a:ln>
                <a:solidFill>
                  <a:schemeClr val="accent1"/>
                </a:solidFill>
                <a:effectLst/>
                <a:uLnTx/>
                <a:uFillTx/>
                <a:latin typeface="+mn-lt"/>
                <a:ea typeface="+mn-ea"/>
                <a:cs typeface="+mn-cs"/>
              </a:rPr>
              <a:t>6</a:t>
            </a:r>
            <a:r>
              <a:rPr kumimoji="0" lang="zh-CN" altLang="zh-CN" sz="2200" b="1" i="0" u="none" strike="noStrike" kern="1200" cap="none" spc="0" normalizeH="0" baseline="0" noProof="0" dirty="0">
                <a:ln>
                  <a:noFill/>
                </a:ln>
                <a:solidFill>
                  <a:schemeClr val="accent1"/>
                </a:solidFill>
                <a:effectLst/>
                <a:uLnTx/>
                <a:uFillTx/>
                <a:latin typeface="+mn-lt"/>
                <a:ea typeface="+mn-ea"/>
                <a:cs typeface="+mn-cs"/>
              </a:rPr>
              <a:t>台设备同时发出请求时，画出此通道在数据传送期内响应和处理各外设请求的时间示意图。由此，能发现什么问题和得出什么结论？</a:t>
            </a:r>
            <a:endParaRPr kumimoji="0" lang="zh-CN" altLang="zh-CN" sz="2200" b="1" i="0" u="none" strike="noStrike" kern="1200" cap="none" spc="0" normalizeH="0" baseline="0" noProof="0" dirty="0">
              <a:ln>
                <a:noFill/>
              </a:ln>
              <a:solidFill>
                <a:schemeClr val="accent1"/>
              </a:solidFill>
              <a:effectLst/>
              <a:uLnTx/>
              <a:uFillTx/>
              <a:latin typeface="+mn-lt"/>
              <a:ea typeface="+mn-ea"/>
              <a:cs typeface="+mn-cs"/>
            </a:endParaRPr>
          </a:p>
        </p:txBody>
      </p:sp>
      <p:sp>
        <p:nvSpPr>
          <p:cNvPr id="6" name="矩形 5"/>
          <p:cNvSpPr>
            <a:spLocks noRot="1" noChangeAspect="1" noMove="1" noResize="1" noEditPoints="1" noAdjustHandles="1" noChangeArrowheads="1" noChangeShapeType="1" noTextEdit="1"/>
          </p:cNvSpPr>
          <p:nvPr/>
        </p:nvSpPr>
        <p:spPr>
          <a:xfrm>
            <a:off x="126999" y="3907434"/>
            <a:ext cx="8675256" cy="2914901"/>
          </a:xfrm>
          <a:prstGeom prst="rect">
            <a:avLst/>
          </a:prstGeom>
          <a:blipFill>
            <a:blip r:embed="rId2"/>
            <a:stretch>
              <a:fillRect l="-632" t="-1674" r="-562" b="-2301"/>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noFill/>
                <a:effectLst/>
                <a:uLnTx/>
                <a:uFillTx/>
                <a:latin typeface="Times New Roman" panose="02020603050405020304" pitchFamily="18" charset="0"/>
                <a:ea typeface="楷体_GB2312" pitchFamily="49" charset="-122"/>
                <a:cs typeface="+mn-cs"/>
              </a:rPr>
              <a:t> </a:t>
            </a:r>
            <a:endParaRPr kumimoji="0" lang="zh-CN" altLang="en-US" sz="1800" b="0" i="0" u="none" strike="noStrike" kern="1200" cap="none" spc="0" normalizeH="0" baseline="0" noProof="0">
              <a:ln>
                <a:noFill/>
              </a:ln>
              <a:noFill/>
              <a:effectLst/>
              <a:uLnTx/>
              <a:uFillTx/>
              <a:latin typeface="Times New Roman" panose="02020603050405020304" pitchFamily="18" charset="0"/>
              <a:ea typeface="楷体_GB2312" pitchFamily="49" charset="-122"/>
              <a:cs typeface="+mn-cs"/>
            </a:endParaRPr>
          </a:p>
        </p:txBody>
      </p:sp>
      <p:sp>
        <p:nvSpPr>
          <p:cNvPr id="163846"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内容占位符 2"/>
          <p:cNvSpPr>
            <a:spLocks noGrp="1"/>
          </p:cNvSpPr>
          <p:nvPr>
            <p:ph idx="1" hasCustomPrompt="1"/>
          </p:nvPr>
        </p:nvSpPr>
        <p:spPr>
          <a:xfrm>
            <a:off x="469900" y="1022350"/>
            <a:ext cx="8229600" cy="2311400"/>
          </a:xfrm>
        </p:spPr>
        <p:txBody>
          <a:bodyPr vert="horz" wrap="square" lIns="91440" tIns="45720" rIns="91440" bIns="45720" anchor="t" anchorCtr="0"/>
          <a:lstStyle/>
          <a:p>
            <a:r>
              <a:rPr lang="zh-CN" altLang="zh-CN" sz="2400" dirty="0"/>
              <a:t>某字节多路通道连接</a:t>
            </a:r>
            <a:r>
              <a:rPr lang="en-US" altLang="zh-CN" sz="2400" dirty="0"/>
              <a:t>6</a:t>
            </a:r>
            <a:r>
              <a:rPr lang="zh-CN" altLang="zh-CN" sz="2400" dirty="0"/>
              <a:t>台外设，其数据传送速率分别是</a:t>
            </a:r>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5" name="矩形 4"/>
          <p:cNvSpPr/>
          <p:nvPr/>
        </p:nvSpPr>
        <p:spPr>
          <a:xfrm>
            <a:off x="127000" y="1450975"/>
            <a:ext cx="2921000" cy="3723005"/>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000" b="1" i="0" u="none" strike="noStrike" kern="1200" cap="none" spc="0" normalizeH="0" baseline="0" noProof="0" dirty="0">
                <a:ln>
                  <a:noFill/>
                </a:ln>
                <a:solidFill>
                  <a:srgbClr val="FF0000"/>
                </a:solidFill>
                <a:effectLst/>
                <a:uLnTx/>
                <a:uFillTx/>
                <a:latin typeface="+mn-lt"/>
                <a:ea typeface="+mn-ea"/>
                <a:cs typeface="+mn-cs"/>
              </a:rPr>
              <a:t>解答</a:t>
            </a:r>
            <a:r>
              <a:rPr kumimoji="0" lang="en-US" altLang="zh-CN" sz="2000" b="1" i="0" u="none" strike="noStrike" kern="1200" cap="none" spc="0" normalizeH="0" baseline="0" noProof="0" dirty="0">
                <a:ln>
                  <a:noFill/>
                </a:ln>
                <a:solidFill>
                  <a:srgbClr val="FF0000"/>
                </a:solidFill>
                <a:effectLst/>
                <a:uLnTx/>
                <a:uFillTx/>
                <a:latin typeface="+mn-lt"/>
                <a:ea typeface="+mn-ea"/>
                <a:cs typeface="+mn-cs"/>
              </a:rPr>
              <a:t>】</a:t>
            </a:r>
            <a:endParaRPr kumimoji="0" lang="en-US" altLang="zh-CN" sz="20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由图</a:t>
            </a: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1</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可以看出，低速的</a:t>
            </a: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号设备在</a:t>
            </a: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66.6us</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时，由于第</a:t>
            </a: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1</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个字节数据请求未被响应和传送，又来了第</a:t>
            </a: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个字节数据，从而使第</a:t>
            </a:r>
            <a:r>
              <a:rPr kumimoji="0" lang="en-US" altLang="zh-CN" sz="1800" b="1" i="0" u="none" strike="noStrike" kern="1200" cap="none" spc="0" normalizeH="0" baseline="0" noProof="0" dirty="0">
                <a:ln>
                  <a:noFill/>
                </a:ln>
                <a:solidFill>
                  <a:schemeClr val="accent1"/>
                </a:solidFill>
                <a:effectLst/>
                <a:uLnTx/>
                <a:uFillTx/>
                <a:latin typeface="+mn-lt"/>
                <a:ea typeface="+mn-ea"/>
                <a:cs typeface="+mn-cs"/>
              </a:rPr>
              <a:t>1</a:t>
            </a:r>
            <a:r>
              <a:rPr kumimoji="0" lang="zh-CN" altLang="zh-CN" sz="1800" b="1" i="0" u="none" strike="noStrike" kern="1200" cap="none" spc="0" normalizeH="0" baseline="0" noProof="0" dirty="0">
                <a:ln>
                  <a:noFill/>
                </a:ln>
                <a:solidFill>
                  <a:schemeClr val="accent1"/>
                </a:solidFill>
                <a:effectLst/>
                <a:uLnTx/>
                <a:uFillTx/>
                <a:latin typeface="+mn-lt"/>
                <a:ea typeface="+mn-ea"/>
                <a:cs typeface="+mn-cs"/>
              </a:rPr>
              <a:t>个字节数据丢失了。这就是说，虽然满足了通道流量不低于设备对通道要求的流量，但在微观上某个局部时刻，也还会丢失低速设备的信息。</a:t>
            </a:r>
            <a:endParaRPr kumimoji="0" lang="zh-CN" altLang="zh-CN" sz="1800" b="1" i="0" u="none" strike="noStrike" kern="1200" cap="none" spc="0" normalizeH="0" baseline="0" noProof="0" dirty="0">
              <a:ln>
                <a:noFill/>
              </a:ln>
              <a:solidFill>
                <a:schemeClr val="accent1"/>
              </a:solidFill>
              <a:effectLst/>
              <a:uLnTx/>
              <a:uFillTx/>
              <a:latin typeface="+mn-lt"/>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zh-CN" sz="1800" b="1" i="0" u="none" strike="noStrike" kern="1200" cap="none" spc="0" normalizeH="0" baseline="0" noProof="0" dirty="0">
              <a:ln>
                <a:noFill/>
              </a:ln>
              <a:solidFill>
                <a:schemeClr val="accent1"/>
              </a:solidFill>
              <a:effectLst/>
              <a:uLnTx/>
              <a:uFillTx/>
              <a:latin typeface="+mn-lt"/>
              <a:ea typeface="+mn-ea"/>
              <a:cs typeface="+mn-cs"/>
            </a:endParaRPr>
          </a:p>
        </p:txBody>
      </p:sp>
      <p:pic>
        <p:nvPicPr>
          <p:cNvPr id="164868" name="图片 6" descr="C:\Users\Administrator\AppData\Roaming\Tencent\Users\44092883\QQ\WinTemp\RichOle\9D4QFF_8__CUTF{YBY5[LZV.png"/>
          <p:cNvPicPr>
            <a:picLocks noChangeAspect="1"/>
          </p:cNvPicPr>
          <p:nvPr/>
        </p:nvPicPr>
        <p:blipFill>
          <a:blip r:embed="rId1"/>
          <a:stretch>
            <a:fillRect/>
          </a:stretch>
        </p:blipFill>
        <p:spPr>
          <a:xfrm>
            <a:off x="3048000" y="1817688"/>
            <a:ext cx="5994400" cy="5040312"/>
          </a:xfrm>
          <a:prstGeom prst="rect">
            <a:avLst/>
          </a:prstGeom>
          <a:noFill/>
          <a:ln w="9525">
            <a:noFill/>
          </a:ln>
        </p:spPr>
      </p:pic>
      <p:sp>
        <p:nvSpPr>
          <p:cNvPr id="164869"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graphicFrame>
        <p:nvGraphicFramePr>
          <p:cNvPr id="3" name="表格 2"/>
          <p:cNvGraphicFramePr/>
          <p:nvPr>
            <p:custDataLst>
              <p:tags r:id="rId2"/>
            </p:custDataLst>
          </p:nvPr>
        </p:nvGraphicFramePr>
        <p:xfrm>
          <a:off x="257175" y="4900295"/>
          <a:ext cx="2467610" cy="1827530"/>
        </p:xfrm>
        <a:graphic>
          <a:graphicData uri="http://schemas.openxmlformats.org/drawingml/2006/table">
            <a:tbl>
              <a:tblPr firstRow="1" bandRow="1">
                <a:tableStyleId>{5C22544A-7EE6-4342-B048-85BDC9FD1C3A}</a:tableStyleId>
              </a:tblPr>
              <a:tblGrid>
                <a:gridCol w="734060"/>
                <a:gridCol w="754380"/>
                <a:gridCol w="979170"/>
              </a:tblGrid>
              <a:tr h="410845">
                <a:tc>
                  <a:txBody>
                    <a:bodyPr/>
                    <a:p>
                      <a:pPr indent="0" algn="ctr">
                        <a:buNone/>
                      </a:pPr>
                      <a:r>
                        <a:rPr lang="zh-CN" sz="1100" b="0">
                          <a:solidFill>
                            <a:srgbClr val="000000"/>
                          </a:solidFill>
                          <a:latin typeface="Arial" panose="020B0604020202020204" pitchFamily="34" charset="0"/>
                          <a:ea typeface="宋体" panose="02010600030101010101" pitchFamily="2" charset="-122"/>
                        </a:rPr>
                        <a:t>设备号</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传送速率（KB/s）</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100" b="0">
                          <a:solidFill>
                            <a:srgbClr val="000000"/>
                          </a:solidFill>
                          <a:latin typeface="Arial" panose="020B0604020202020204" pitchFamily="34" charset="0"/>
                          <a:ea typeface="宋体" panose="02010600030101010101" pitchFamily="2" charset="-122"/>
                        </a:rPr>
                        <a:t>发送请求间隔（us）</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6220">
                <a:tc>
                  <a:txBody>
                    <a:bodyPr/>
                    <a:p>
                      <a:pPr indent="0" algn="ctr">
                        <a:buNone/>
                      </a:pPr>
                      <a:r>
                        <a:rPr lang="en-US" sz="1100" b="0">
                          <a:solidFill>
                            <a:srgbClr val="000000"/>
                          </a:solidFill>
                          <a:latin typeface="宋体" panose="02010600030101010101" pitchFamily="2" charset="-122"/>
                        </a:rPr>
                        <a:t>3</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6220">
                <a:tc>
                  <a:txBody>
                    <a:bodyPr/>
                    <a:p>
                      <a:pPr indent="0" algn="ctr">
                        <a:buNone/>
                      </a:pPr>
                      <a:r>
                        <a:rPr lang="en-US" sz="1100" b="0">
                          <a:solidFill>
                            <a:srgbClr val="000000"/>
                          </a:solidFill>
                          <a:latin typeface="宋体" panose="02010600030101010101" pitchFamily="2" charset="-122"/>
                        </a:rPr>
                        <a:t>1</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6220">
                <a:tc>
                  <a:txBody>
                    <a:bodyPr/>
                    <a:p>
                      <a:pPr indent="0" algn="ctr">
                        <a:buNone/>
                      </a:pPr>
                      <a:r>
                        <a:rPr lang="en-US" sz="1100" b="0">
                          <a:solidFill>
                            <a:srgbClr val="000000"/>
                          </a:solidFill>
                          <a:latin typeface="宋体" panose="02010600030101010101" pitchFamily="2" charset="-122"/>
                        </a:rPr>
                        <a:t>5</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25</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5585">
                <a:tc>
                  <a:txBody>
                    <a:bodyPr/>
                    <a:p>
                      <a:pPr indent="0" algn="ctr">
                        <a:buNone/>
                      </a:pPr>
                      <a:r>
                        <a:rPr lang="en-US" sz="1100" b="0">
                          <a:solidFill>
                            <a:srgbClr val="000000"/>
                          </a:solidFill>
                          <a:latin typeface="宋体" panose="02010600030101010101" pitchFamily="2" charset="-122"/>
                        </a:rPr>
                        <a:t>4</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25</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40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6220">
                <a:tc>
                  <a:txBody>
                    <a:bodyPr/>
                    <a:p>
                      <a:pPr indent="0" algn="ctr">
                        <a:buNone/>
                      </a:pPr>
                      <a:r>
                        <a:rPr lang="en-US" sz="1100" b="0">
                          <a:solidFill>
                            <a:srgbClr val="000000"/>
                          </a:solidFill>
                          <a:latin typeface="宋体" panose="02010600030101010101" pitchFamily="2" charset="-122"/>
                        </a:rPr>
                        <a:t>6</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20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50</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6220">
                <a:tc>
                  <a:txBody>
                    <a:bodyPr/>
                    <a:p>
                      <a:pPr indent="0" algn="ctr">
                        <a:buNone/>
                      </a:pPr>
                      <a:r>
                        <a:rPr lang="en-US" sz="1100" b="0">
                          <a:solidFill>
                            <a:srgbClr val="000000"/>
                          </a:solidFill>
                          <a:latin typeface="宋体" panose="02010600030101010101" pitchFamily="2" charset="-122"/>
                        </a:rPr>
                        <a:t>2</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15</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100" b="0">
                          <a:solidFill>
                            <a:srgbClr val="000000"/>
                          </a:solidFill>
                          <a:latin typeface="宋体" panose="02010600030101010101" pitchFamily="2" charset="-122"/>
                        </a:rPr>
                        <a:t>66.7 </a:t>
                      </a:r>
                      <a:endParaRPr lang="en-US" altLang="en-US" sz="11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内容占位符 2"/>
          <p:cNvSpPr>
            <a:spLocks noGrp="1"/>
          </p:cNvSpPr>
          <p:nvPr>
            <p:ph idx="1" hasCustomPrompt="1"/>
          </p:nvPr>
        </p:nvSpPr>
        <p:spPr>
          <a:xfrm>
            <a:off x="469900" y="1022350"/>
            <a:ext cx="8229600" cy="2311400"/>
          </a:xfrm>
        </p:spPr>
        <p:txBody>
          <a:bodyPr vert="horz" wrap="square" lIns="91440" tIns="45720" rIns="91440" bIns="45720" anchor="t" anchorCtr="0"/>
          <a:lstStyle/>
          <a:p>
            <a:r>
              <a:rPr lang="zh-CN" altLang="zh-CN" sz="2400" dirty="0"/>
              <a:t>某字节多路通道连接</a:t>
            </a:r>
            <a:r>
              <a:rPr lang="en-US" altLang="zh-CN" sz="2400" dirty="0"/>
              <a:t>6</a:t>
            </a:r>
            <a:r>
              <a:rPr lang="zh-CN" altLang="zh-CN" sz="2400" dirty="0"/>
              <a:t>台外设，其数据传送速率分别是</a:t>
            </a:r>
            <a:endParaRPr lang="en-US" altLang="zh-CN" sz="2400" dirty="0"/>
          </a:p>
          <a:p>
            <a:endParaRPr lang="en-US" altLang="zh-CN" sz="2400" dirty="0"/>
          </a:p>
          <a:p>
            <a:endParaRPr lang="en-US" altLang="zh-CN" sz="2400" dirty="0"/>
          </a:p>
          <a:p>
            <a:endParaRPr lang="en-US" altLang="zh-CN" sz="2400" dirty="0"/>
          </a:p>
          <a:p>
            <a:endParaRPr lang="en-US" altLang="zh-CN" sz="2400" dirty="0"/>
          </a:p>
        </p:txBody>
      </p:sp>
      <p:sp>
        <p:nvSpPr>
          <p:cNvPr id="5" name="矩形 4"/>
          <p:cNvSpPr/>
          <p:nvPr/>
        </p:nvSpPr>
        <p:spPr>
          <a:xfrm>
            <a:off x="127000" y="1450975"/>
            <a:ext cx="4860925" cy="5324475"/>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mn-lt"/>
                <a:ea typeface="+mn-ea"/>
                <a:cs typeface="+mn-cs"/>
              </a:rPr>
              <a:t>【</a:t>
            </a:r>
            <a:r>
              <a:rPr kumimoji="0" lang="zh-CN" altLang="en-US" sz="2000" b="1" i="0" u="none" strike="noStrike" kern="1200" cap="none" spc="0" normalizeH="0" baseline="0" noProof="0" dirty="0">
                <a:ln>
                  <a:noFill/>
                </a:ln>
                <a:solidFill>
                  <a:srgbClr val="FF0000"/>
                </a:solidFill>
                <a:effectLst/>
                <a:uLnTx/>
                <a:uFillTx/>
                <a:latin typeface="+mn-lt"/>
                <a:ea typeface="+mn-ea"/>
                <a:cs typeface="+mn-cs"/>
              </a:rPr>
              <a:t>解答</a:t>
            </a:r>
            <a:r>
              <a:rPr kumimoji="0" lang="en-US" altLang="zh-CN" sz="2000" b="1" i="0" u="none" strike="noStrike" kern="1200" cap="none" spc="0" normalizeH="0" baseline="0" noProof="0" dirty="0">
                <a:ln>
                  <a:noFill/>
                </a:ln>
                <a:solidFill>
                  <a:srgbClr val="FF0000"/>
                </a:solidFill>
                <a:effectLst/>
                <a:uLnTx/>
                <a:uFillTx/>
                <a:latin typeface="+mn-lt"/>
                <a:ea typeface="+mn-ea"/>
                <a:cs typeface="+mn-cs"/>
              </a:rPr>
              <a:t>】</a:t>
            </a:r>
            <a:endParaRPr kumimoji="0" lang="en-US" altLang="zh-CN" sz="2000" b="1" i="0" u="none" strike="noStrike" kern="1200" cap="none" spc="0" normalizeH="0" baseline="0" noProof="0" dirty="0">
              <a:ln>
                <a:noFill/>
              </a:ln>
              <a:solidFill>
                <a:srgbClr val="FF0000"/>
              </a:solidFill>
              <a:effectLst/>
              <a:uLnTx/>
              <a:uFillTx/>
              <a:latin typeface="+mn-lt"/>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(3)</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在问题</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的基础上，只需在</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号设备中设置</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个字节的数据缓冲器，采用先进先出的方式工作，暂时保存尚未得到传送的数据，就可以避免字节数据信息的丢失。缓冲器的多少是根据各设备速率的不同而有所不同的。</a:t>
            </a:r>
            <a:endParaRPr kumimoji="0" lang="en-US" altLang="zh-CN" sz="2000" b="1" i="0" u="none" strike="noStrike" kern="1200" cap="none" spc="0" normalizeH="0" baseline="0" noProof="0" dirty="0">
              <a:ln>
                <a:noFill/>
              </a:ln>
              <a:solidFill>
                <a:schemeClr val="accent1"/>
              </a:solidFill>
              <a:effectLst/>
              <a:uLnTx/>
              <a:uFillTx/>
              <a:latin typeface="+mn-lt"/>
              <a:ea typeface="+mn-ea"/>
              <a:cs typeface="+mn-cs"/>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本题中，缓冲器设置</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个字节，就可以保证各设备均不会丢失数据信息。在图</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1</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中，在</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66.6us</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时，缓冲器的第</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1</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个字节单元存的是</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0us</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时所要传送的字节数据，而缓冲器第</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2</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个字节单元存放的是设备在</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66.6us</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时所要求传送的字节数据。到</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100us</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时，通道将缓冲器中的第</a:t>
            </a:r>
            <a:r>
              <a:rPr kumimoji="0" lang="en-US" altLang="zh-CN" sz="2000" b="1" i="0" u="none" strike="noStrike" kern="1200" cap="none" spc="0" normalizeH="0" baseline="0" noProof="0" dirty="0">
                <a:ln>
                  <a:noFill/>
                </a:ln>
                <a:solidFill>
                  <a:schemeClr val="accent1"/>
                </a:solidFill>
                <a:effectLst/>
                <a:uLnTx/>
                <a:uFillTx/>
                <a:latin typeface="+mn-lt"/>
                <a:ea typeface="+mn-ea"/>
                <a:cs typeface="+mn-cs"/>
              </a:rPr>
              <a:t>1</a:t>
            </a:r>
            <a:r>
              <a:rPr kumimoji="0" lang="zh-CN" altLang="zh-CN" sz="2000" b="1" i="0" u="none" strike="noStrike" kern="1200" cap="none" spc="0" normalizeH="0" baseline="0" noProof="0" dirty="0">
                <a:ln>
                  <a:noFill/>
                </a:ln>
                <a:solidFill>
                  <a:schemeClr val="accent1"/>
                </a:solidFill>
                <a:effectLst/>
                <a:uLnTx/>
                <a:uFillTx/>
                <a:latin typeface="+mn-lt"/>
                <a:ea typeface="+mn-ea"/>
                <a:cs typeface="+mn-cs"/>
              </a:rPr>
              <a:t>个字节数据传送掉，腾出的位置可以用来缓冲存放下一个新的来不及处理的数据，如此类推，设备的信息就不会丢失了。</a:t>
            </a:r>
            <a:endParaRPr kumimoji="0" lang="zh-CN" altLang="zh-CN" sz="2000" b="1" i="0" u="none" strike="noStrike" kern="1200" cap="none" spc="0" normalizeH="0" baseline="0" noProof="0" dirty="0">
              <a:ln>
                <a:noFill/>
              </a:ln>
              <a:solidFill>
                <a:schemeClr val="accent1"/>
              </a:solidFill>
              <a:effectLst/>
              <a:uLnTx/>
              <a:uFillTx/>
              <a:latin typeface="+mn-lt"/>
              <a:ea typeface="+mn-ea"/>
              <a:cs typeface="+mn-cs"/>
            </a:endParaRPr>
          </a:p>
        </p:txBody>
      </p:sp>
      <p:pic>
        <p:nvPicPr>
          <p:cNvPr id="165892" name="图片 6" descr="C:\Users\Administrator\AppData\Roaming\Tencent\Users\44092883\QQ\WinTemp\RichOle\9D4QFF_8__CUTF{YBY5[LZV.png"/>
          <p:cNvPicPr>
            <a:picLocks noChangeAspect="1"/>
          </p:cNvPicPr>
          <p:nvPr/>
        </p:nvPicPr>
        <p:blipFill>
          <a:blip r:embed="rId1"/>
          <a:stretch>
            <a:fillRect/>
          </a:stretch>
        </p:blipFill>
        <p:spPr>
          <a:xfrm>
            <a:off x="4987925" y="1817688"/>
            <a:ext cx="4054475" cy="3576637"/>
          </a:xfrm>
          <a:prstGeom prst="rect">
            <a:avLst/>
          </a:prstGeom>
          <a:noFill/>
          <a:ln w="9525">
            <a:noFill/>
          </a:ln>
        </p:spPr>
      </p:pic>
      <p:sp>
        <p:nvSpPr>
          <p:cNvPr id="165893"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219075" y="939800"/>
            <a:ext cx="8867775" cy="57562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70C0"/>
                </a:solidFill>
                <a:effectLst/>
                <a:uLnTx/>
                <a:uFillTx/>
                <a:latin typeface="+mn-lt"/>
                <a:ea typeface="+mn-ea"/>
                <a:cs typeface="+mn-cs"/>
              </a:rPr>
              <a:t>例</a:t>
            </a:r>
            <a:r>
              <a:rPr kumimoji="0" lang="en-US" altLang="zh-CN" sz="2400" b="1" i="0" u="none" strike="noStrike" kern="1200" cap="none" spc="0" normalizeH="0" baseline="0" noProof="0" dirty="0">
                <a:ln>
                  <a:noFill/>
                </a:ln>
                <a:solidFill>
                  <a:srgbClr val="0070C0"/>
                </a:solidFill>
                <a:effectLst/>
                <a:uLnTx/>
                <a:uFillTx/>
                <a:latin typeface="+mn-lt"/>
                <a:ea typeface="+mn-ea"/>
                <a:cs typeface="+mn-cs"/>
              </a:rPr>
              <a:t>4</a:t>
            </a:r>
            <a:r>
              <a:rPr kumimoji="0" lang="zh-CN" altLang="en-US" sz="2400" b="1" i="0" u="none" strike="noStrike" kern="1200" cap="none" spc="0" normalizeH="0" baseline="0" noProof="0" dirty="0">
                <a:ln>
                  <a:noFill/>
                </a:ln>
                <a:solidFill>
                  <a:srgbClr val="000000"/>
                </a:solidFill>
                <a:effectLst/>
                <a:uLnTx/>
                <a:uFillTx/>
                <a:latin typeface="+mn-lt"/>
                <a:ea typeface="+mn-ea"/>
                <a:cs typeface="+mn-cs"/>
              </a:rPr>
              <a:t>：</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有</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8</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台外设，各设备要求传送信息的工作速率</a:t>
            </a:r>
            <a:r>
              <a:rPr kumimoji="0" lang="zh-CN" altLang="en-US" sz="2400" b="1" i="0" u="none" strike="noStrike" kern="1200" cap="none" spc="0" normalizeH="0" baseline="0" noProof="0" dirty="0">
                <a:ln>
                  <a:noFill/>
                </a:ln>
                <a:solidFill>
                  <a:srgbClr val="000000"/>
                </a:solidFill>
                <a:effectLst/>
                <a:uLnTx/>
                <a:uFillTx/>
                <a:latin typeface="+mn-lt"/>
                <a:ea typeface="+mn-ea"/>
                <a:cs typeface="+mn-cs"/>
              </a:rPr>
              <a:t>如下表所示。</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现设计的通道在数据传送期，每选择也给设备需</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2us</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，每传送一个字节数据也需要</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2us</a:t>
            </a:r>
            <a:r>
              <a:rPr kumimoji="0" lang="zh-CN" altLang="zh-CN" sz="2400" b="1" i="0" u="none" strike="noStrike" kern="1200" cap="none" spc="0" normalizeH="0" baseline="0" noProof="0" dirty="0">
                <a:ln>
                  <a:noFill/>
                </a:ln>
                <a:solidFill>
                  <a:srgbClr val="000000"/>
                </a:solidFill>
                <a:effectLst/>
                <a:uLnTx/>
                <a:uFillTx/>
                <a:latin typeface="+mn-lt"/>
                <a:ea typeface="+mn-ea"/>
                <a:cs typeface="+mn-cs"/>
              </a:rPr>
              <a:t>。</a:t>
            </a:r>
            <a:endParaRPr kumimoji="0" lang="zh-CN"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en-US" altLang="zh-CN" sz="22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just" defTabSz="914400" rtl="0" eaLnBrk="0" fontAlgn="base" latinLnBrk="0" hangingPunct="0">
              <a:lnSpc>
                <a:spcPct val="100000"/>
              </a:lnSpc>
              <a:spcBef>
                <a:spcPts val="1200"/>
              </a:spcBef>
              <a:spcAft>
                <a:spcPct val="0"/>
              </a:spcAft>
              <a:buClr>
                <a:schemeClr val="tx1"/>
              </a:buClr>
              <a:buSzTx/>
              <a:buFont typeface="Wingdings" panose="05000000000000000000" pitchFamily="2" charset="2"/>
              <a:buNone/>
              <a:defRPr/>
            </a:pP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en-US" altLang="zh-CN" sz="2200" b="1" i="0" u="none" strike="noStrike" kern="1200" cap="none" spc="0" normalizeH="0" baseline="0" noProof="0" dirty="0">
                <a:ln>
                  <a:noFill/>
                </a:ln>
                <a:solidFill>
                  <a:srgbClr val="000000"/>
                </a:solidFill>
                <a:effectLst/>
                <a:uLnTx/>
                <a:uFillTx/>
                <a:latin typeface="+mn-lt"/>
                <a:ea typeface="+mn-ea"/>
                <a:cs typeface="+mn-cs"/>
              </a:rPr>
              <a:t>1</a:t>
            </a: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zh-CN" altLang="zh-CN" sz="2200" b="1" i="0" u="none" strike="noStrike" kern="1200" cap="none" spc="0" normalizeH="0" baseline="0" noProof="0" dirty="0">
                <a:ln>
                  <a:noFill/>
                </a:ln>
                <a:solidFill>
                  <a:srgbClr val="000000"/>
                </a:solidFill>
                <a:effectLst/>
                <a:uLnTx/>
                <a:uFillTx/>
                <a:latin typeface="+mn-lt"/>
                <a:ea typeface="+mn-ea"/>
                <a:cs typeface="+mn-cs"/>
              </a:rPr>
              <a:t>若用作字节多路通道，通道工作的最高流量是多少？</a:t>
            </a:r>
            <a:endParaRPr kumimoji="0" lang="zh-CN" altLang="zh-CN" sz="22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en-US" altLang="zh-CN" sz="2200" b="1" i="0" u="none" strike="noStrike" kern="1200" cap="none" spc="0" normalizeH="0" baseline="0" noProof="0" dirty="0">
                <a:ln>
                  <a:noFill/>
                </a:ln>
                <a:solidFill>
                  <a:srgbClr val="000000"/>
                </a:solidFill>
                <a:effectLst/>
                <a:uLnTx/>
                <a:uFillTx/>
                <a:latin typeface="+mn-lt"/>
                <a:ea typeface="+mn-ea"/>
                <a:cs typeface="+mn-cs"/>
              </a:rPr>
              <a:t>2</a:t>
            </a: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zh-CN" altLang="zh-CN" sz="2200" b="1" i="0" u="none" strike="noStrike" kern="1200" cap="none" spc="0" normalizeH="0" baseline="0" noProof="0" dirty="0">
                <a:ln>
                  <a:noFill/>
                </a:ln>
                <a:solidFill>
                  <a:srgbClr val="000000"/>
                </a:solidFill>
                <a:effectLst/>
                <a:uLnTx/>
                <a:uFillTx/>
                <a:latin typeface="+mn-lt"/>
                <a:ea typeface="+mn-ea"/>
                <a:cs typeface="+mn-cs"/>
              </a:rPr>
              <a:t>作字节多路通道用时，希望同时</a:t>
            </a:r>
            <a:r>
              <a:rPr kumimoji="0" lang="zh-CN" altLang="zh-CN" sz="2200" b="1" i="0" u="none" strike="noStrike" kern="1200" cap="none" spc="0" normalizeH="0" baseline="0" noProof="0" dirty="0">
                <a:ln>
                  <a:noFill/>
                </a:ln>
                <a:solidFill>
                  <a:srgbClr val="FF0000"/>
                </a:solidFill>
                <a:effectLst/>
                <a:uLnTx/>
                <a:uFillTx/>
                <a:latin typeface="+mn-lt"/>
                <a:ea typeface="+mn-ea"/>
                <a:cs typeface="+mn-cs"/>
              </a:rPr>
              <a:t>不少于</a:t>
            </a:r>
            <a:r>
              <a:rPr kumimoji="0" lang="en-US" altLang="zh-CN" sz="2200" b="1" i="0" u="none" strike="noStrike" kern="1200" cap="none" spc="0" normalizeH="0" baseline="0" noProof="0" dirty="0">
                <a:ln>
                  <a:noFill/>
                </a:ln>
                <a:solidFill>
                  <a:srgbClr val="FF0000"/>
                </a:solidFill>
                <a:effectLst/>
                <a:uLnTx/>
                <a:uFillTx/>
                <a:latin typeface="+mn-lt"/>
                <a:ea typeface="+mn-ea"/>
                <a:cs typeface="+mn-cs"/>
              </a:rPr>
              <a:t>4</a:t>
            </a:r>
            <a:r>
              <a:rPr kumimoji="0" lang="zh-CN" altLang="zh-CN" sz="2200" b="1" i="0" u="none" strike="noStrike" kern="1200" cap="none" spc="0" normalizeH="0" baseline="0" noProof="0" dirty="0">
                <a:ln>
                  <a:noFill/>
                </a:ln>
                <a:solidFill>
                  <a:srgbClr val="FF0000"/>
                </a:solidFill>
                <a:effectLst/>
                <a:uLnTx/>
                <a:uFillTx/>
                <a:latin typeface="+mn-lt"/>
                <a:ea typeface="+mn-ea"/>
                <a:cs typeface="+mn-cs"/>
              </a:rPr>
              <a:t>台</a:t>
            </a:r>
            <a:r>
              <a:rPr kumimoji="0" lang="zh-CN" altLang="zh-CN" sz="2200" b="1" i="0" u="none" strike="noStrike" kern="1200" cap="none" spc="0" normalizeH="0" baseline="0" noProof="0" dirty="0">
                <a:ln>
                  <a:noFill/>
                </a:ln>
                <a:solidFill>
                  <a:srgbClr val="000000"/>
                </a:solidFill>
                <a:effectLst/>
                <a:uLnTx/>
                <a:uFillTx/>
                <a:latin typeface="+mn-lt"/>
                <a:ea typeface="+mn-ea"/>
                <a:cs typeface="+mn-cs"/>
              </a:rPr>
              <a:t>设备挂在此通道上，最好多挂一些，且高速设备尽量多挂一些，请问应选哪些设备挂在此通道上？为什么？</a:t>
            </a:r>
            <a:endParaRPr kumimoji="0" lang="zh-CN" altLang="zh-CN" sz="22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en-US" altLang="zh-CN" sz="2200" b="1" i="0" u="none" strike="noStrike" kern="1200" cap="none" spc="0" normalizeH="0" baseline="0" noProof="0" dirty="0">
                <a:ln>
                  <a:noFill/>
                </a:ln>
                <a:solidFill>
                  <a:srgbClr val="000000"/>
                </a:solidFill>
                <a:effectLst/>
                <a:uLnTx/>
                <a:uFillTx/>
                <a:latin typeface="+mn-lt"/>
                <a:ea typeface="+mn-ea"/>
                <a:cs typeface="+mn-cs"/>
              </a:rPr>
              <a:t>3</a:t>
            </a: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zh-CN" altLang="zh-CN" sz="2200" b="1" i="0" u="none" strike="noStrike" kern="1200" cap="none" spc="0" normalizeH="0" baseline="0" noProof="0" dirty="0">
                <a:ln>
                  <a:noFill/>
                </a:ln>
                <a:solidFill>
                  <a:srgbClr val="000000"/>
                </a:solidFill>
                <a:effectLst/>
                <a:uLnTx/>
                <a:uFillTx/>
                <a:latin typeface="+mn-lt"/>
                <a:ea typeface="+mn-ea"/>
                <a:cs typeface="+mn-cs"/>
              </a:rPr>
              <a:t>若用作数组多路通道，通道工作的最高流量是多少？设定长块大小取成</a:t>
            </a:r>
            <a:r>
              <a:rPr kumimoji="0" lang="en-US" altLang="zh-CN" sz="2200" b="1" i="0" u="none" strike="noStrike" kern="1200" cap="none" spc="0" normalizeH="0" baseline="0" noProof="0" dirty="0">
                <a:ln>
                  <a:noFill/>
                </a:ln>
                <a:solidFill>
                  <a:srgbClr val="000000"/>
                </a:solidFill>
                <a:effectLst/>
                <a:uLnTx/>
                <a:uFillTx/>
                <a:latin typeface="+mn-lt"/>
                <a:ea typeface="+mn-ea"/>
                <a:cs typeface="+mn-cs"/>
              </a:rPr>
              <a:t>512B</a:t>
            </a:r>
            <a:r>
              <a:rPr kumimoji="0" lang="zh-CN" altLang="zh-CN" sz="2200" b="1" i="0" u="none" strike="noStrike" kern="1200" cap="none" spc="0" normalizeH="0" baseline="0" noProof="0" dirty="0">
                <a:ln>
                  <a:noFill/>
                </a:ln>
                <a:solidFill>
                  <a:srgbClr val="000000"/>
                </a:solidFill>
                <a:effectLst/>
                <a:uLnTx/>
                <a:uFillTx/>
                <a:latin typeface="+mn-lt"/>
                <a:ea typeface="+mn-ea"/>
                <a:cs typeface="+mn-cs"/>
              </a:rPr>
              <a:t>；</a:t>
            </a:r>
            <a:endParaRPr kumimoji="0" lang="zh-CN" altLang="zh-CN" sz="22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en-US" altLang="zh-CN" sz="2200" b="1" i="0" u="none" strike="noStrike" kern="1200" cap="none" spc="0" normalizeH="0" baseline="0" noProof="0" dirty="0">
                <a:ln>
                  <a:noFill/>
                </a:ln>
                <a:solidFill>
                  <a:srgbClr val="000000"/>
                </a:solidFill>
                <a:effectLst/>
                <a:uLnTx/>
                <a:uFillTx/>
                <a:latin typeface="+mn-lt"/>
                <a:ea typeface="+mn-ea"/>
                <a:cs typeface="+mn-cs"/>
              </a:rPr>
              <a:t>4</a:t>
            </a:r>
            <a:r>
              <a:rPr kumimoji="0" lang="zh-CN" altLang="en-US" sz="2200" b="1" i="0" u="none" strike="noStrike" kern="1200" cap="none" spc="0" normalizeH="0" baseline="0" noProof="0" dirty="0">
                <a:ln>
                  <a:noFill/>
                </a:ln>
                <a:solidFill>
                  <a:srgbClr val="000000"/>
                </a:solidFill>
                <a:effectLst/>
                <a:uLnTx/>
                <a:uFillTx/>
                <a:latin typeface="+mn-lt"/>
                <a:ea typeface="+mn-ea"/>
                <a:cs typeface="+mn-cs"/>
              </a:rPr>
              <a:t>）</a:t>
            </a:r>
            <a:r>
              <a:rPr kumimoji="0" lang="zh-CN" altLang="zh-CN" sz="2200" b="1" i="0" u="none" strike="noStrike" kern="1200" cap="none" spc="0" normalizeH="0" baseline="0" noProof="0" dirty="0">
                <a:ln>
                  <a:noFill/>
                </a:ln>
                <a:solidFill>
                  <a:srgbClr val="000000"/>
                </a:solidFill>
                <a:effectLst/>
                <a:uLnTx/>
                <a:uFillTx/>
                <a:latin typeface="+mn-lt"/>
                <a:ea typeface="+mn-ea"/>
                <a:cs typeface="+mn-cs"/>
              </a:rPr>
              <a:t>作数组多路通道用时，应选哪些设备挂在此通道上？为什么？</a:t>
            </a:r>
            <a:endParaRPr kumimoji="0" lang="zh-CN" altLang="zh-CN" sz="22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pic>
        <p:nvPicPr>
          <p:cNvPr id="166915" name="图片 3"/>
          <p:cNvPicPr>
            <a:picLocks noChangeAspect="1"/>
          </p:cNvPicPr>
          <p:nvPr/>
        </p:nvPicPr>
        <p:blipFill>
          <a:blip r:embed="rId1"/>
          <a:stretch>
            <a:fillRect/>
          </a:stretch>
        </p:blipFill>
        <p:spPr>
          <a:xfrm>
            <a:off x="4506913" y="1703388"/>
            <a:ext cx="2933700" cy="2239962"/>
          </a:xfrm>
          <a:prstGeom prst="rect">
            <a:avLst/>
          </a:prstGeom>
          <a:noFill/>
          <a:ln w="9525">
            <a:noFill/>
          </a:ln>
        </p:spPr>
      </p:pic>
      <p:sp>
        <p:nvSpPr>
          <p:cNvPr id="166916"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1" hasCustomPrompt="1"/>
          </p:nvPr>
        </p:nvSpPr>
        <p:spPr bwMode="auto">
          <a:xfrm>
            <a:off x="219653" y="939222"/>
            <a:ext cx="8866908" cy="5757141"/>
          </a:xfrm>
          <a:blipFill>
            <a:blip r:embed="rId1"/>
            <a:stretch>
              <a:fillRect l="-1375" t="-847"/>
            </a:stretch>
          </a:blipFill>
          <a:effectLst/>
          <a:scene3d>
            <a:camera prst="orthographicFront"/>
            <a:lightRig rig="balanced" dir="t"/>
          </a:scene3d>
          <a:sp3d prstMaterial="plastic"/>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a:ln>
                  <a:noFill/>
                </a:ln>
                <a:noFill/>
                <a:effectLst/>
                <a:uLnTx/>
                <a:uFillTx/>
                <a:latin typeface="+mn-lt"/>
                <a:ea typeface="+mn-ea"/>
                <a:cs typeface="+mn-cs"/>
              </a:rPr>
              <a:t> </a:t>
            </a:r>
            <a:endParaRPr kumimoji="0" lang="zh-CN" altLang="en-US" sz="2800" b="1" i="0" u="none" strike="noStrike" kern="1200" cap="none" spc="0" normalizeH="0" baseline="0" noProof="0">
              <a:ln>
                <a:noFill/>
              </a:ln>
              <a:noFill/>
              <a:effectLst/>
              <a:uLnTx/>
              <a:uFillTx/>
              <a:latin typeface="+mn-lt"/>
              <a:ea typeface="+mn-ea"/>
              <a:cs typeface="+mn-cs"/>
            </a:endParaRPr>
          </a:p>
        </p:txBody>
      </p:sp>
      <p:pic>
        <p:nvPicPr>
          <p:cNvPr id="167939" name="图片 3"/>
          <p:cNvPicPr>
            <a:picLocks noChangeAspect="1"/>
          </p:cNvPicPr>
          <p:nvPr/>
        </p:nvPicPr>
        <p:blipFill>
          <a:blip r:embed="rId2"/>
          <a:stretch>
            <a:fillRect/>
          </a:stretch>
        </p:blipFill>
        <p:spPr>
          <a:xfrm>
            <a:off x="4506913" y="1703388"/>
            <a:ext cx="2933700" cy="2239962"/>
          </a:xfrm>
          <a:prstGeom prst="rect">
            <a:avLst/>
          </a:prstGeom>
          <a:noFill/>
          <a:ln w="9525">
            <a:noFill/>
          </a:ln>
        </p:spPr>
      </p:pic>
      <p:sp>
        <p:nvSpPr>
          <p:cNvPr id="167940"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1" hasCustomPrompt="1"/>
          </p:nvPr>
        </p:nvSpPr>
        <p:spPr bwMode="auto">
          <a:xfrm>
            <a:off x="219653" y="939222"/>
            <a:ext cx="8866908" cy="5757141"/>
          </a:xfrm>
          <a:blipFill>
            <a:blip r:embed="rId1"/>
            <a:stretch>
              <a:fillRect l="-1375" t="-847" r="-825"/>
            </a:stretch>
          </a:blipFill>
          <a:effectLst/>
          <a:scene3d>
            <a:camera prst="orthographicFront"/>
            <a:lightRig rig="balanced" dir="t"/>
          </a:scene3d>
          <a:sp3d prstMaterial="plastic"/>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a:ln>
                  <a:noFill/>
                </a:ln>
                <a:noFill/>
                <a:effectLst/>
                <a:uLnTx/>
                <a:uFillTx/>
                <a:latin typeface="+mn-lt"/>
                <a:ea typeface="+mn-ea"/>
                <a:cs typeface="+mn-cs"/>
              </a:rPr>
              <a:t> </a:t>
            </a:r>
            <a:endParaRPr kumimoji="0" lang="zh-CN" altLang="en-US" sz="2800" b="1" i="0" u="none" strike="noStrike" kern="1200" cap="none" spc="0" normalizeH="0" baseline="0" noProof="0">
              <a:ln>
                <a:noFill/>
              </a:ln>
              <a:noFill/>
              <a:effectLst/>
              <a:uLnTx/>
              <a:uFillTx/>
              <a:latin typeface="+mn-lt"/>
              <a:ea typeface="+mn-ea"/>
              <a:cs typeface="+mn-cs"/>
            </a:endParaRPr>
          </a:p>
        </p:txBody>
      </p:sp>
      <p:pic>
        <p:nvPicPr>
          <p:cNvPr id="168963" name="图片 3"/>
          <p:cNvPicPr>
            <a:picLocks noChangeAspect="1"/>
          </p:cNvPicPr>
          <p:nvPr/>
        </p:nvPicPr>
        <p:blipFill>
          <a:blip r:embed="rId2"/>
          <a:stretch>
            <a:fillRect/>
          </a:stretch>
        </p:blipFill>
        <p:spPr>
          <a:xfrm>
            <a:off x="4506913" y="1703388"/>
            <a:ext cx="2933700" cy="2239962"/>
          </a:xfrm>
          <a:prstGeom prst="rect">
            <a:avLst/>
          </a:prstGeom>
          <a:noFill/>
          <a:ln w="9525">
            <a:noFill/>
          </a:ln>
        </p:spPr>
      </p:pic>
      <p:sp>
        <p:nvSpPr>
          <p:cNvPr id="168964"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3555" name="Rectangle 2"/>
          <p:cNvSpPr/>
          <p:nvPr/>
        </p:nvSpPr>
        <p:spPr>
          <a:xfrm>
            <a:off x="912813" y="9128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MBR</a:t>
            </a:r>
            <a:endParaRPr lang="en-US" altLang="zh-CN" sz="3200" b="0" dirty="0">
              <a:latin typeface="Book Antiqua" panose="02040602050305030304" pitchFamily="18" charset="0"/>
            </a:endParaRPr>
          </a:p>
        </p:txBody>
      </p:sp>
      <p:sp>
        <p:nvSpPr>
          <p:cNvPr id="23556" name="Rectangle 3"/>
          <p:cNvSpPr/>
          <p:nvPr/>
        </p:nvSpPr>
        <p:spPr>
          <a:xfrm>
            <a:off x="912813" y="1446213"/>
            <a:ext cx="1831975" cy="917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存储体</a:t>
            </a:r>
            <a:r>
              <a:rPr lang="en-US" altLang="zh-CN" sz="3200" b="0" dirty="0">
                <a:latin typeface="Book Antiqua" panose="02040602050305030304" pitchFamily="18" charset="0"/>
              </a:rPr>
              <a:t>0</a:t>
            </a:r>
            <a:endParaRPr lang="en-US" altLang="zh-CN" sz="3200" b="0" dirty="0">
              <a:latin typeface="Book Antiqua" panose="02040602050305030304" pitchFamily="18" charset="0"/>
            </a:endParaRPr>
          </a:p>
        </p:txBody>
      </p:sp>
      <p:sp>
        <p:nvSpPr>
          <p:cNvPr id="23557" name="Rectangle 4"/>
          <p:cNvSpPr/>
          <p:nvPr/>
        </p:nvSpPr>
        <p:spPr>
          <a:xfrm>
            <a:off x="912813" y="23606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MAR</a:t>
            </a:r>
            <a:endParaRPr lang="en-US" altLang="zh-CN" sz="3200" b="0" dirty="0">
              <a:latin typeface="Book Antiqua" panose="02040602050305030304" pitchFamily="18" charset="0"/>
            </a:endParaRPr>
          </a:p>
        </p:txBody>
      </p:sp>
      <p:sp>
        <p:nvSpPr>
          <p:cNvPr id="23558" name="Rectangle 5"/>
          <p:cNvSpPr/>
          <p:nvPr/>
        </p:nvSpPr>
        <p:spPr>
          <a:xfrm>
            <a:off x="6551613" y="9128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MBR</a:t>
            </a:r>
            <a:endParaRPr lang="en-US" altLang="zh-CN" sz="3200" b="0" dirty="0">
              <a:latin typeface="Book Antiqua" panose="02040602050305030304" pitchFamily="18" charset="0"/>
            </a:endParaRPr>
          </a:p>
        </p:txBody>
      </p:sp>
      <p:sp>
        <p:nvSpPr>
          <p:cNvPr id="23559" name="Rectangle 6"/>
          <p:cNvSpPr/>
          <p:nvPr/>
        </p:nvSpPr>
        <p:spPr>
          <a:xfrm>
            <a:off x="6551613" y="1446213"/>
            <a:ext cx="1831975" cy="917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存储体</a:t>
            </a:r>
            <a:r>
              <a:rPr lang="en-US" altLang="zh-CN" sz="3200" b="0" dirty="0">
                <a:latin typeface="Book Antiqua" panose="02040602050305030304" pitchFamily="18" charset="0"/>
              </a:rPr>
              <a:t>m-1</a:t>
            </a:r>
            <a:endParaRPr lang="en-US" altLang="zh-CN" sz="3200" b="0" dirty="0">
              <a:latin typeface="Book Antiqua" panose="02040602050305030304" pitchFamily="18" charset="0"/>
            </a:endParaRPr>
          </a:p>
        </p:txBody>
      </p:sp>
      <p:sp>
        <p:nvSpPr>
          <p:cNvPr id="23560" name="Rectangle 7"/>
          <p:cNvSpPr/>
          <p:nvPr/>
        </p:nvSpPr>
        <p:spPr>
          <a:xfrm>
            <a:off x="6551613" y="23606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MAR</a:t>
            </a:r>
            <a:endParaRPr lang="en-US" altLang="zh-CN" sz="3200" b="0" dirty="0">
              <a:latin typeface="Book Antiqua" panose="02040602050305030304" pitchFamily="18" charset="0"/>
            </a:endParaRPr>
          </a:p>
        </p:txBody>
      </p:sp>
      <p:sp>
        <p:nvSpPr>
          <p:cNvPr id="23561" name="Rectangle 8"/>
          <p:cNvSpPr/>
          <p:nvPr/>
        </p:nvSpPr>
        <p:spPr>
          <a:xfrm>
            <a:off x="3275013" y="9128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MBR</a:t>
            </a:r>
            <a:endParaRPr lang="en-US" altLang="zh-CN" sz="3200" b="0" dirty="0">
              <a:latin typeface="Book Antiqua" panose="02040602050305030304" pitchFamily="18" charset="0"/>
            </a:endParaRPr>
          </a:p>
        </p:txBody>
      </p:sp>
      <p:sp>
        <p:nvSpPr>
          <p:cNvPr id="23562" name="Rectangle 9"/>
          <p:cNvSpPr/>
          <p:nvPr/>
        </p:nvSpPr>
        <p:spPr>
          <a:xfrm>
            <a:off x="3275013" y="1446213"/>
            <a:ext cx="1831975" cy="917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存储体</a:t>
            </a:r>
            <a:r>
              <a:rPr lang="en-US" altLang="zh-CN" sz="3200" b="0" dirty="0">
                <a:latin typeface="Book Antiqua" panose="02040602050305030304" pitchFamily="18" charset="0"/>
              </a:rPr>
              <a:t>1</a:t>
            </a:r>
            <a:endParaRPr lang="en-US" altLang="zh-CN" sz="3200" b="0" dirty="0">
              <a:latin typeface="Book Antiqua" panose="02040602050305030304" pitchFamily="18" charset="0"/>
            </a:endParaRPr>
          </a:p>
        </p:txBody>
      </p:sp>
      <p:sp>
        <p:nvSpPr>
          <p:cNvPr id="23563" name="Rectangle 10"/>
          <p:cNvSpPr/>
          <p:nvPr/>
        </p:nvSpPr>
        <p:spPr>
          <a:xfrm>
            <a:off x="3275013" y="23606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MAR</a:t>
            </a:r>
            <a:endParaRPr lang="en-US" altLang="zh-CN" sz="3200" b="0" dirty="0">
              <a:latin typeface="Book Antiqua" panose="02040602050305030304" pitchFamily="18" charset="0"/>
            </a:endParaRPr>
          </a:p>
        </p:txBody>
      </p:sp>
      <p:sp>
        <p:nvSpPr>
          <p:cNvPr id="23564" name="Rectangle 11"/>
          <p:cNvSpPr/>
          <p:nvPr/>
        </p:nvSpPr>
        <p:spPr>
          <a:xfrm>
            <a:off x="5181600" y="1524000"/>
            <a:ext cx="12192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a:t>
            </a:r>
            <a:endParaRPr lang="en-US" altLang="zh-CN" sz="3200" b="0" dirty="0">
              <a:latin typeface="Book Antiqua" panose="02040602050305030304" pitchFamily="18" charset="0"/>
            </a:endParaRPr>
          </a:p>
        </p:txBody>
      </p:sp>
      <p:sp>
        <p:nvSpPr>
          <p:cNvPr id="23565" name="Rectangle 12"/>
          <p:cNvSpPr/>
          <p:nvPr/>
        </p:nvSpPr>
        <p:spPr>
          <a:xfrm>
            <a:off x="1217613" y="5256213"/>
            <a:ext cx="49561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2400" b="0" dirty="0">
                <a:latin typeface="Book Antiqua" panose="02040602050305030304" pitchFamily="18" charset="0"/>
              </a:rPr>
              <a:t>体内地址存储器地址寄存器（高位）</a:t>
            </a:r>
            <a:endParaRPr lang="zh-CN" altLang="en-US" sz="2400" b="0" dirty="0">
              <a:latin typeface="Book Antiqua" panose="02040602050305030304" pitchFamily="18" charset="0"/>
            </a:endParaRPr>
          </a:p>
        </p:txBody>
      </p:sp>
      <p:sp>
        <p:nvSpPr>
          <p:cNvPr id="23566" name="Line 13"/>
          <p:cNvSpPr/>
          <p:nvPr/>
        </p:nvSpPr>
        <p:spPr>
          <a:xfrm flipV="1">
            <a:off x="1143000" y="2895600"/>
            <a:ext cx="0" cy="381000"/>
          </a:xfrm>
          <a:prstGeom prst="line">
            <a:avLst/>
          </a:prstGeom>
          <a:ln w="25400" cap="flat" cmpd="sng">
            <a:solidFill>
              <a:srgbClr val="000000"/>
            </a:solidFill>
            <a:prstDash val="solid"/>
            <a:headEnd type="none" w="sm" len="sm"/>
            <a:tailEnd type="stealth" w="med" len="med"/>
          </a:ln>
        </p:spPr>
      </p:sp>
      <p:sp>
        <p:nvSpPr>
          <p:cNvPr id="23567" name="Line 14"/>
          <p:cNvSpPr/>
          <p:nvPr/>
        </p:nvSpPr>
        <p:spPr>
          <a:xfrm flipV="1">
            <a:off x="3505200" y="2895600"/>
            <a:ext cx="0" cy="2362200"/>
          </a:xfrm>
          <a:prstGeom prst="line">
            <a:avLst/>
          </a:prstGeom>
          <a:ln w="25400" cap="flat" cmpd="sng">
            <a:solidFill>
              <a:srgbClr val="000000"/>
            </a:solidFill>
            <a:prstDash val="solid"/>
            <a:headEnd type="none" w="sm" len="sm"/>
            <a:tailEnd type="stealth" w="med" len="med"/>
          </a:ln>
        </p:spPr>
      </p:sp>
      <p:sp>
        <p:nvSpPr>
          <p:cNvPr id="23568" name="Line 15"/>
          <p:cNvSpPr/>
          <p:nvPr/>
        </p:nvSpPr>
        <p:spPr>
          <a:xfrm flipV="1">
            <a:off x="6781800" y="2895600"/>
            <a:ext cx="0" cy="381000"/>
          </a:xfrm>
          <a:prstGeom prst="line">
            <a:avLst/>
          </a:prstGeom>
          <a:ln w="25400" cap="flat" cmpd="sng">
            <a:solidFill>
              <a:srgbClr val="000000"/>
            </a:solidFill>
            <a:prstDash val="solid"/>
            <a:headEnd type="none" w="sm" len="sm"/>
            <a:tailEnd type="stealth" w="med" len="med"/>
          </a:ln>
        </p:spPr>
      </p:sp>
      <p:sp>
        <p:nvSpPr>
          <p:cNvPr id="23569" name="Line 16"/>
          <p:cNvSpPr/>
          <p:nvPr/>
        </p:nvSpPr>
        <p:spPr>
          <a:xfrm flipH="1">
            <a:off x="1143000" y="3276600"/>
            <a:ext cx="5638800" cy="0"/>
          </a:xfrm>
          <a:prstGeom prst="line">
            <a:avLst/>
          </a:prstGeom>
          <a:ln w="25400" cap="flat" cmpd="sng">
            <a:solidFill>
              <a:srgbClr val="000000"/>
            </a:solidFill>
            <a:prstDash val="solid"/>
            <a:headEnd type="none" w="sm" len="sm"/>
            <a:tailEnd type="none" w="sm" len="sm"/>
          </a:ln>
        </p:spPr>
      </p:sp>
      <p:sp>
        <p:nvSpPr>
          <p:cNvPr id="23570" name="Rectangle 17"/>
          <p:cNvSpPr/>
          <p:nvPr/>
        </p:nvSpPr>
        <p:spPr>
          <a:xfrm>
            <a:off x="6170613" y="4265613"/>
            <a:ext cx="21367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译码器</a:t>
            </a:r>
            <a:endParaRPr lang="zh-CN" altLang="en-US" sz="3200" b="0" dirty="0">
              <a:latin typeface="Book Antiqua" panose="02040602050305030304" pitchFamily="18" charset="0"/>
            </a:endParaRPr>
          </a:p>
        </p:txBody>
      </p:sp>
      <p:sp>
        <p:nvSpPr>
          <p:cNvPr id="23571" name="Rectangle 18"/>
          <p:cNvSpPr/>
          <p:nvPr/>
        </p:nvSpPr>
        <p:spPr>
          <a:xfrm>
            <a:off x="6170613" y="5256213"/>
            <a:ext cx="21367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2400" b="0" dirty="0">
                <a:latin typeface="Book Antiqua" panose="02040602050305030304" pitchFamily="18" charset="0"/>
              </a:rPr>
              <a:t>体地址（低位）</a:t>
            </a:r>
            <a:endParaRPr lang="zh-CN" altLang="en-US" sz="2400" b="0" dirty="0">
              <a:latin typeface="Book Antiqua" panose="02040602050305030304" pitchFamily="18" charset="0"/>
            </a:endParaRPr>
          </a:p>
        </p:txBody>
      </p:sp>
      <p:sp>
        <p:nvSpPr>
          <p:cNvPr id="23572" name="Line 19"/>
          <p:cNvSpPr/>
          <p:nvPr/>
        </p:nvSpPr>
        <p:spPr>
          <a:xfrm flipV="1">
            <a:off x="7239000" y="4800600"/>
            <a:ext cx="0" cy="457200"/>
          </a:xfrm>
          <a:prstGeom prst="line">
            <a:avLst/>
          </a:prstGeom>
          <a:ln w="25400" cap="flat" cmpd="sng">
            <a:solidFill>
              <a:srgbClr val="000000"/>
            </a:solidFill>
            <a:prstDash val="solid"/>
            <a:headEnd type="none" w="sm" len="sm"/>
            <a:tailEnd type="stealth" w="med" len="med"/>
          </a:ln>
        </p:spPr>
      </p:sp>
      <p:sp>
        <p:nvSpPr>
          <p:cNvPr id="23573" name="Line 20"/>
          <p:cNvSpPr/>
          <p:nvPr/>
        </p:nvSpPr>
        <p:spPr>
          <a:xfrm flipV="1">
            <a:off x="8153400" y="2895600"/>
            <a:ext cx="0" cy="1371600"/>
          </a:xfrm>
          <a:prstGeom prst="line">
            <a:avLst/>
          </a:prstGeom>
          <a:ln w="25400" cap="flat" cmpd="sng">
            <a:solidFill>
              <a:srgbClr val="000000"/>
            </a:solidFill>
            <a:prstDash val="solid"/>
            <a:headEnd type="none" w="sm" len="sm"/>
            <a:tailEnd type="stealth" w="med" len="med"/>
          </a:ln>
        </p:spPr>
      </p:sp>
      <p:sp>
        <p:nvSpPr>
          <p:cNvPr id="23574" name="Line 21"/>
          <p:cNvSpPr/>
          <p:nvPr/>
        </p:nvSpPr>
        <p:spPr>
          <a:xfrm flipV="1">
            <a:off x="4876800" y="2895600"/>
            <a:ext cx="0" cy="609600"/>
          </a:xfrm>
          <a:prstGeom prst="line">
            <a:avLst/>
          </a:prstGeom>
          <a:ln w="25400" cap="flat" cmpd="sng">
            <a:solidFill>
              <a:srgbClr val="000000"/>
            </a:solidFill>
            <a:prstDash val="solid"/>
            <a:headEnd type="none" w="sm" len="sm"/>
            <a:tailEnd type="stealth" w="med" len="med"/>
          </a:ln>
        </p:spPr>
      </p:sp>
      <p:sp>
        <p:nvSpPr>
          <p:cNvPr id="23575" name="Line 22"/>
          <p:cNvSpPr/>
          <p:nvPr/>
        </p:nvSpPr>
        <p:spPr>
          <a:xfrm>
            <a:off x="4876800" y="3505200"/>
            <a:ext cx="2895600" cy="0"/>
          </a:xfrm>
          <a:prstGeom prst="line">
            <a:avLst/>
          </a:prstGeom>
          <a:ln w="25400" cap="flat" cmpd="sng">
            <a:solidFill>
              <a:srgbClr val="000000"/>
            </a:solidFill>
            <a:prstDash val="solid"/>
            <a:headEnd type="none" w="sm" len="sm"/>
            <a:tailEnd type="none" w="sm" len="sm"/>
          </a:ln>
        </p:spPr>
      </p:sp>
      <p:sp>
        <p:nvSpPr>
          <p:cNvPr id="23576" name="Line 23"/>
          <p:cNvSpPr/>
          <p:nvPr/>
        </p:nvSpPr>
        <p:spPr>
          <a:xfrm>
            <a:off x="7772400" y="3505200"/>
            <a:ext cx="0" cy="762000"/>
          </a:xfrm>
          <a:prstGeom prst="line">
            <a:avLst/>
          </a:prstGeom>
          <a:ln w="25400" cap="flat" cmpd="sng">
            <a:solidFill>
              <a:srgbClr val="000000"/>
            </a:solidFill>
            <a:prstDash val="solid"/>
            <a:headEnd type="none" w="sm" len="sm"/>
            <a:tailEnd type="none" w="sm" len="sm"/>
          </a:ln>
        </p:spPr>
      </p:sp>
      <p:sp>
        <p:nvSpPr>
          <p:cNvPr id="23577" name="Line 24"/>
          <p:cNvSpPr/>
          <p:nvPr/>
        </p:nvSpPr>
        <p:spPr>
          <a:xfrm flipV="1">
            <a:off x="2514600" y="2895600"/>
            <a:ext cx="0" cy="990600"/>
          </a:xfrm>
          <a:prstGeom prst="line">
            <a:avLst/>
          </a:prstGeom>
          <a:ln w="25400" cap="flat" cmpd="sng">
            <a:solidFill>
              <a:srgbClr val="000000"/>
            </a:solidFill>
            <a:prstDash val="solid"/>
            <a:headEnd type="none" w="sm" len="sm"/>
            <a:tailEnd type="stealth" w="med" len="med"/>
          </a:ln>
        </p:spPr>
      </p:sp>
      <p:sp>
        <p:nvSpPr>
          <p:cNvPr id="23578" name="Line 25"/>
          <p:cNvSpPr/>
          <p:nvPr/>
        </p:nvSpPr>
        <p:spPr>
          <a:xfrm>
            <a:off x="2514600" y="3886200"/>
            <a:ext cx="3810000" cy="0"/>
          </a:xfrm>
          <a:prstGeom prst="line">
            <a:avLst/>
          </a:prstGeom>
          <a:ln w="25400" cap="flat" cmpd="sng">
            <a:solidFill>
              <a:srgbClr val="000000"/>
            </a:solidFill>
            <a:prstDash val="solid"/>
            <a:headEnd type="none" w="sm" len="sm"/>
            <a:tailEnd type="none" w="sm" len="sm"/>
          </a:ln>
        </p:spPr>
      </p:sp>
      <p:sp>
        <p:nvSpPr>
          <p:cNvPr id="23579" name="Line 26"/>
          <p:cNvSpPr/>
          <p:nvPr/>
        </p:nvSpPr>
        <p:spPr>
          <a:xfrm>
            <a:off x="6324600" y="3886200"/>
            <a:ext cx="0" cy="381000"/>
          </a:xfrm>
          <a:prstGeom prst="line">
            <a:avLst/>
          </a:prstGeom>
          <a:ln w="25400" cap="flat" cmpd="sng">
            <a:solidFill>
              <a:srgbClr val="000000"/>
            </a:solidFill>
            <a:prstDash val="solid"/>
            <a:headEnd type="none" w="sm" len="sm"/>
            <a:tailEnd type="none" w="sm" len="sm"/>
          </a:ln>
        </p:spPr>
      </p:sp>
      <p:sp>
        <p:nvSpPr>
          <p:cNvPr id="23580" name="Rectangle 27"/>
          <p:cNvSpPr/>
          <p:nvPr/>
        </p:nvSpPr>
        <p:spPr>
          <a:xfrm>
            <a:off x="6400800" y="3657600"/>
            <a:ext cx="12192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a:t>
            </a:r>
            <a:endParaRPr lang="en-US" altLang="zh-CN" sz="3200" b="0" dirty="0">
              <a:latin typeface="Book Antiqua" panose="02040602050305030304" pitchFamily="18" charset="0"/>
            </a:endParaRPr>
          </a:p>
        </p:txBody>
      </p:sp>
      <p:sp>
        <p:nvSpPr>
          <p:cNvPr id="23581" name="Rectangle 28"/>
          <p:cNvSpPr/>
          <p:nvPr/>
        </p:nvSpPr>
        <p:spPr>
          <a:xfrm>
            <a:off x="-38100" y="139700"/>
            <a:ext cx="94043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3600" b="0" dirty="0">
                <a:latin typeface="黑体" panose="02010609060101010101" pitchFamily="49" charset="-122"/>
                <a:ea typeface="黑体" panose="02010609060101010101" pitchFamily="49" charset="-122"/>
              </a:rPr>
              <a:t>模</a:t>
            </a:r>
            <a:r>
              <a:rPr lang="en-US" altLang="zh-CN" sz="3600" b="0" dirty="0">
                <a:latin typeface="黑体" panose="02010609060101010101" pitchFamily="49" charset="-122"/>
                <a:ea typeface="黑体" panose="02010609060101010101" pitchFamily="49" charset="-122"/>
              </a:rPr>
              <a:t>m</a:t>
            </a:r>
            <a:r>
              <a:rPr lang="zh-CN" altLang="en-US" sz="3600" b="0" dirty="0">
                <a:latin typeface="黑体" panose="02010609060101010101" pitchFamily="49" charset="-122"/>
                <a:ea typeface="黑体" panose="02010609060101010101" pitchFamily="49" charset="-122"/>
              </a:rPr>
              <a:t>低位多体交叉编址（</a:t>
            </a:r>
            <a:r>
              <a:rPr lang="zh-CN" altLang="en-US" sz="2400" b="0" dirty="0">
                <a:latin typeface="黑体" panose="02010609060101010101" pitchFamily="49" charset="-122"/>
                <a:ea typeface="黑体" panose="02010609060101010101" pitchFamily="49" charset="-122"/>
              </a:rPr>
              <a:t>低位选体，高位选体内寄存器</a:t>
            </a:r>
            <a:r>
              <a:rPr lang="zh-CN" altLang="en-US" sz="3600" b="0" dirty="0">
                <a:latin typeface="黑体" panose="02010609060101010101" pitchFamily="49" charset="-122"/>
                <a:ea typeface="黑体" panose="02010609060101010101" pitchFamily="49" charset="-122"/>
              </a:rPr>
              <a:t>）</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1" hasCustomPrompt="1"/>
          </p:nvPr>
        </p:nvSpPr>
        <p:spPr bwMode="auto">
          <a:xfrm>
            <a:off x="219653" y="939222"/>
            <a:ext cx="8866908" cy="5757141"/>
          </a:xfrm>
          <a:blipFill>
            <a:blip r:embed="rId1"/>
            <a:stretch>
              <a:fillRect l="-1375" t="-847" r="-825"/>
            </a:stretch>
          </a:blipFill>
          <a:effectLst/>
          <a:scene3d>
            <a:camera prst="orthographicFront"/>
            <a:lightRig rig="balanced" dir="t"/>
          </a:scene3d>
          <a:sp3d prstMaterial="plastic"/>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a:ln>
                  <a:noFill/>
                </a:ln>
                <a:noFill/>
                <a:effectLst/>
                <a:uLnTx/>
                <a:uFillTx/>
                <a:latin typeface="+mn-lt"/>
                <a:ea typeface="+mn-ea"/>
                <a:cs typeface="+mn-cs"/>
              </a:rPr>
              <a:t> </a:t>
            </a:r>
            <a:endParaRPr kumimoji="0" lang="zh-CN" altLang="en-US" sz="2800" b="1" i="0" u="none" strike="noStrike" kern="1200" cap="none" spc="0" normalizeH="0" baseline="0" noProof="0">
              <a:ln>
                <a:noFill/>
              </a:ln>
              <a:noFill/>
              <a:effectLst/>
              <a:uLnTx/>
              <a:uFillTx/>
              <a:latin typeface="+mn-lt"/>
              <a:ea typeface="+mn-ea"/>
              <a:cs typeface="+mn-cs"/>
            </a:endParaRPr>
          </a:p>
        </p:txBody>
      </p:sp>
      <p:pic>
        <p:nvPicPr>
          <p:cNvPr id="169987" name="图片 3"/>
          <p:cNvPicPr>
            <a:picLocks noChangeAspect="1"/>
          </p:cNvPicPr>
          <p:nvPr/>
        </p:nvPicPr>
        <p:blipFill>
          <a:blip r:embed="rId2"/>
          <a:stretch>
            <a:fillRect/>
          </a:stretch>
        </p:blipFill>
        <p:spPr>
          <a:xfrm>
            <a:off x="4506913" y="1703388"/>
            <a:ext cx="2933700" cy="2239962"/>
          </a:xfrm>
          <a:prstGeom prst="rect">
            <a:avLst/>
          </a:prstGeom>
          <a:noFill/>
          <a:ln w="9525">
            <a:noFill/>
          </a:ln>
        </p:spPr>
      </p:pic>
      <p:sp>
        <p:nvSpPr>
          <p:cNvPr id="169988"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Rot="1" noChangeAspect="1" noMove="1" noResize="1" noEditPoints="1" noAdjustHandles="1" noChangeArrowheads="1" noChangeShapeType="1" noTextEdit="1"/>
          </p:cNvSpPr>
          <p:nvPr>
            <p:ph idx="1" hasCustomPrompt="1"/>
          </p:nvPr>
        </p:nvSpPr>
        <p:spPr bwMode="auto">
          <a:xfrm>
            <a:off x="219653" y="939222"/>
            <a:ext cx="8866908" cy="5757141"/>
          </a:xfrm>
          <a:blipFill>
            <a:blip r:embed="rId1"/>
            <a:stretch>
              <a:fillRect l="-1375" t="-847" r="-275"/>
            </a:stretch>
          </a:blipFill>
          <a:effectLst/>
          <a:scene3d>
            <a:camera prst="orthographicFront"/>
            <a:lightRig rig="balanced" dir="t"/>
          </a:scene3d>
          <a:sp3d prstMaterial="plastic"/>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a:ln>
                  <a:noFill/>
                </a:ln>
                <a:noFill/>
                <a:effectLst/>
                <a:uLnTx/>
                <a:uFillTx/>
                <a:latin typeface="+mn-lt"/>
                <a:ea typeface="+mn-ea"/>
                <a:cs typeface="+mn-cs"/>
              </a:rPr>
              <a:t> </a:t>
            </a:r>
            <a:endParaRPr kumimoji="0" lang="zh-CN" altLang="en-US" sz="2800" b="1" i="0" u="none" strike="noStrike" kern="1200" cap="none" spc="0" normalizeH="0" baseline="0" noProof="0">
              <a:ln>
                <a:noFill/>
              </a:ln>
              <a:noFill/>
              <a:effectLst/>
              <a:uLnTx/>
              <a:uFillTx/>
              <a:latin typeface="+mn-lt"/>
              <a:ea typeface="+mn-ea"/>
              <a:cs typeface="+mn-cs"/>
            </a:endParaRPr>
          </a:p>
        </p:txBody>
      </p:sp>
      <p:pic>
        <p:nvPicPr>
          <p:cNvPr id="171011" name="图片 3"/>
          <p:cNvPicPr>
            <a:picLocks noChangeAspect="1"/>
          </p:cNvPicPr>
          <p:nvPr/>
        </p:nvPicPr>
        <p:blipFill>
          <a:blip r:embed="rId2"/>
          <a:stretch>
            <a:fillRect/>
          </a:stretch>
        </p:blipFill>
        <p:spPr>
          <a:xfrm>
            <a:off x="4506913" y="1703388"/>
            <a:ext cx="2933700" cy="2239962"/>
          </a:xfrm>
          <a:prstGeom prst="rect">
            <a:avLst/>
          </a:prstGeom>
          <a:noFill/>
          <a:ln w="9525">
            <a:noFill/>
          </a:ln>
        </p:spPr>
      </p:pic>
      <p:sp>
        <p:nvSpPr>
          <p:cNvPr id="171012" name="Text Box 2"/>
          <p:cNvSpPr txBox="1"/>
          <p:nvPr/>
        </p:nvSpPr>
        <p:spPr>
          <a:xfrm>
            <a:off x="346075" y="200025"/>
            <a:ext cx="339566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ea typeface="黑体" panose="02010609060101010101" pitchFamily="49" charset="-122"/>
              </a:rPr>
              <a:t>通道的流量分析</a:t>
            </a:r>
            <a:endParaRPr lang="zh-CN" altLang="en-US" sz="3600" dirty="0">
              <a:latin typeface="Tahoma" panose="020B0604030504040204" pitchFamily="34" charset="0"/>
              <a:ea typeface="黑体" panose="02010609060101010101" pitchFamily="49"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72035" name="Rectangle 2"/>
          <p:cNvSpPr>
            <a:spLocks noGrp="1"/>
          </p:cNvSpPr>
          <p:nvPr>
            <p:ph type="title"/>
          </p:nvPr>
        </p:nvSpPr>
        <p:spPr/>
        <p:txBody>
          <a:bodyPr vert="horz" wrap="square" lIns="91440" tIns="45720" rIns="91440" bIns="45720" anchor="ctr" anchorCtr="0"/>
          <a:lstStyle/>
          <a:p>
            <a:pPr eaLnBrk="1" hangingPunct="1"/>
            <a:r>
              <a:rPr lang="zh-CN" altLang="en-US" sz="3200" dirty="0"/>
              <a:t>通道流量的设计重点知识</a:t>
            </a:r>
            <a:endParaRPr lang="zh-CN" altLang="en-US" sz="3200" dirty="0"/>
          </a:p>
        </p:txBody>
      </p:sp>
      <p:sp>
        <p:nvSpPr>
          <p:cNvPr id="172036" name="Rectangle 3"/>
          <p:cNvSpPr>
            <a:spLocks noGrp="1"/>
          </p:cNvSpPr>
          <p:nvPr>
            <p:ph idx="1" hasCustomPrompt="1"/>
          </p:nvPr>
        </p:nvSpPr>
        <p:spPr/>
        <p:txBody>
          <a:bodyPr vert="horz" wrap="square" lIns="91440" tIns="45720" rIns="91440" bIns="45720" anchor="t" anchorCtr="0"/>
          <a:lstStyle/>
          <a:p>
            <a:pPr eaLnBrk="1" hangingPunct="1">
              <a:lnSpc>
                <a:spcPct val="90000"/>
              </a:lnSpc>
            </a:pPr>
            <a:r>
              <a:rPr lang="zh-CN" altLang="en-US" dirty="0"/>
              <a:t>字节多路通道</a:t>
            </a:r>
            <a:endParaRPr lang="zh-CN" altLang="en-US" dirty="0"/>
          </a:p>
          <a:p>
            <a:pPr lvl="1" eaLnBrk="1" hangingPunct="1">
              <a:lnSpc>
                <a:spcPct val="90000"/>
              </a:lnSpc>
            </a:pPr>
            <a:r>
              <a:rPr lang="zh-CN" altLang="en-US" dirty="0">
                <a:ea typeface="楷体_GB2312" pitchFamily="49" charset="-122"/>
              </a:rPr>
              <a:t>发送时间短（寻址、传送），等待时间长；</a:t>
            </a:r>
            <a:endParaRPr lang="zh-CN" altLang="en-US" dirty="0">
              <a:ea typeface="楷体_GB2312" pitchFamily="49" charset="-122"/>
            </a:endParaRPr>
          </a:p>
          <a:p>
            <a:pPr lvl="1" eaLnBrk="1" hangingPunct="1">
              <a:lnSpc>
                <a:spcPct val="90000"/>
              </a:lnSpc>
            </a:pPr>
            <a:r>
              <a:rPr lang="zh-CN" altLang="en-US" dirty="0">
                <a:ea typeface="楷体_GB2312" pitchFamily="49" charset="-122"/>
              </a:rPr>
              <a:t>多设备轮流发送数据；</a:t>
            </a:r>
            <a:endParaRPr lang="zh-CN" altLang="en-US" dirty="0">
              <a:ea typeface="楷体_GB2312" pitchFamily="49" charset="-122"/>
            </a:endParaRPr>
          </a:p>
          <a:p>
            <a:pPr lvl="1" eaLnBrk="1" hangingPunct="1">
              <a:lnSpc>
                <a:spcPct val="90000"/>
              </a:lnSpc>
            </a:pPr>
            <a:r>
              <a:rPr lang="zh-CN" altLang="en-US" dirty="0">
                <a:latin typeface="Arial" panose="020B0604020202020204" pitchFamily="34" charset="0"/>
                <a:ea typeface="楷体_GB2312" pitchFamily="49" charset="-122"/>
              </a:rPr>
              <a:t>“</a:t>
            </a:r>
            <a:r>
              <a:rPr lang="zh-CN" altLang="en-US" dirty="0">
                <a:ea typeface="楷体_GB2312" pitchFamily="49" charset="-122"/>
              </a:rPr>
              <a:t>数据宽度</a:t>
            </a:r>
            <a:r>
              <a:rPr lang="zh-CN" altLang="en-US" dirty="0">
                <a:latin typeface="Arial" panose="020B0604020202020204" pitchFamily="34" charset="0"/>
                <a:ea typeface="楷体_GB2312" pitchFamily="49" charset="-122"/>
              </a:rPr>
              <a:t>”</a:t>
            </a:r>
            <a:r>
              <a:rPr lang="zh-CN" altLang="en-US" dirty="0">
                <a:ea typeface="楷体_GB2312" pitchFamily="49" charset="-122"/>
              </a:rPr>
              <a:t>：单字节；</a:t>
            </a:r>
            <a:endParaRPr lang="zh-CN" altLang="en-US" dirty="0">
              <a:ea typeface="楷体_GB2312" pitchFamily="49" charset="-122"/>
            </a:endParaRPr>
          </a:p>
          <a:p>
            <a:pPr eaLnBrk="1" hangingPunct="1">
              <a:lnSpc>
                <a:spcPct val="90000"/>
              </a:lnSpc>
            </a:pPr>
            <a:r>
              <a:rPr lang="zh-CN" altLang="en-US" dirty="0"/>
              <a:t>选择通道</a:t>
            </a:r>
            <a:endParaRPr lang="zh-CN" altLang="en-US" dirty="0"/>
          </a:p>
          <a:p>
            <a:pPr lvl="1" eaLnBrk="1" hangingPunct="1">
              <a:lnSpc>
                <a:spcPct val="90000"/>
              </a:lnSpc>
            </a:pPr>
            <a:r>
              <a:rPr lang="zh-CN" altLang="en-US" dirty="0">
                <a:ea typeface="楷体_GB2312" pitchFamily="49" charset="-122"/>
              </a:rPr>
              <a:t>等待时间短，独占，数据传输占大部分时间；</a:t>
            </a:r>
            <a:endParaRPr lang="zh-CN" altLang="en-US" dirty="0">
              <a:ea typeface="楷体_GB2312" pitchFamily="49" charset="-122"/>
            </a:endParaRPr>
          </a:p>
          <a:p>
            <a:pPr lvl="1" eaLnBrk="1" hangingPunct="1">
              <a:lnSpc>
                <a:spcPct val="90000"/>
              </a:lnSpc>
            </a:pPr>
            <a:r>
              <a:rPr lang="zh-CN" altLang="en-US" dirty="0">
                <a:latin typeface="Arial" panose="020B0604020202020204" pitchFamily="34" charset="0"/>
                <a:ea typeface="楷体_GB2312" pitchFamily="49" charset="-122"/>
              </a:rPr>
              <a:t>“</a:t>
            </a:r>
            <a:r>
              <a:rPr lang="zh-CN" altLang="en-US" dirty="0">
                <a:ea typeface="楷体_GB2312" pitchFamily="49" charset="-122"/>
              </a:rPr>
              <a:t>数据宽度</a:t>
            </a:r>
            <a:r>
              <a:rPr lang="zh-CN" altLang="en-US" dirty="0">
                <a:latin typeface="Arial" panose="020B0604020202020204" pitchFamily="34" charset="0"/>
                <a:ea typeface="楷体_GB2312" pitchFamily="49" charset="-122"/>
              </a:rPr>
              <a:t>”</a:t>
            </a:r>
            <a:r>
              <a:rPr lang="zh-CN" altLang="en-US" dirty="0">
                <a:ea typeface="楷体_GB2312" pitchFamily="49" charset="-122"/>
              </a:rPr>
              <a:t>：可变长块；</a:t>
            </a:r>
            <a:endParaRPr lang="zh-CN" altLang="en-US" dirty="0">
              <a:ea typeface="楷体_GB2312" pitchFamily="49" charset="-122"/>
            </a:endParaRPr>
          </a:p>
          <a:p>
            <a:pPr eaLnBrk="1" hangingPunct="1">
              <a:lnSpc>
                <a:spcPct val="90000"/>
              </a:lnSpc>
            </a:pPr>
            <a:r>
              <a:rPr lang="zh-CN" altLang="en-US" dirty="0"/>
              <a:t>数组多路通道</a:t>
            </a:r>
            <a:endParaRPr lang="zh-CN" altLang="en-US" dirty="0"/>
          </a:p>
          <a:p>
            <a:pPr lvl="1" eaLnBrk="1" hangingPunct="1">
              <a:lnSpc>
                <a:spcPct val="90000"/>
              </a:lnSpc>
            </a:pPr>
            <a:r>
              <a:rPr lang="zh-CN" altLang="en-US" dirty="0">
                <a:ea typeface="楷体_GB2312" pitchFamily="49" charset="-122"/>
              </a:rPr>
              <a:t>等待时间短，寻址的辅助操作时间长，数组多路通道之所以能够并行地为多个高速外围设备服务，是因为这些高速外围设备并不能在整个数据输入输出时间内单独利用通道的全部传输能力。</a:t>
            </a:r>
            <a:endParaRPr lang="zh-CN" altLang="en-US" dirty="0">
              <a:ea typeface="楷体_GB2312" pitchFamily="49" charset="-122"/>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73059" name="Text Box 5"/>
          <p:cNvSpPr txBox="1"/>
          <p:nvPr/>
        </p:nvSpPr>
        <p:spPr>
          <a:xfrm>
            <a:off x="2238375" y="161925"/>
            <a:ext cx="3803650"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ahoma" panose="020B0604030504040204" pitchFamily="34" charset="0"/>
              </a:rPr>
              <a:t>3.4.3 </a:t>
            </a:r>
            <a:r>
              <a:rPr lang="zh-CN" altLang="en-US" sz="3600" dirty="0">
                <a:latin typeface="Tahoma" panose="020B0604030504040204" pitchFamily="34" charset="0"/>
              </a:rPr>
              <a:t>外围处理机</a:t>
            </a:r>
            <a:endParaRPr lang="zh-CN" altLang="en-US" sz="3600" dirty="0">
              <a:latin typeface="Tahoma" panose="020B0604030504040204" pitchFamily="34" charset="0"/>
            </a:endParaRPr>
          </a:p>
        </p:txBody>
      </p:sp>
      <p:pic>
        <p:nvPicPr>
          <p:cNvPr id="173060" name="图片 1"/>
          <p:cNvPicPr>
            <a:picLocks noChangeAspect="1"/>
          </p:cNvPicPr>
          <p:nvPr/>
        </p:nvPicPr>
        <p:blipFill>
          <a:blip r:embed="rId1"/>
          <a:stretch>
            <a:fillRect/>
          </a:stretch>
        </p:blipFill>
        <p:spPr>
          <a:xfrm>
            <a:off x="479425" y="877888"/>
            <a:ext cx="8266113" cy="3762375"/>
          </a:xfrm>
          <a:prstGeom prst="rect">
            <a:avLst/>
          </a:prstGeom>
          <a:noFill/>
          <a:ln w="9525">
            <a:noFill/>
          </a:ln>
        </p:spPr>
      </p:pic>
      <p:pic>
        <p:nvPicPr>
          <p:cNvPr id="173061" name="图片 2"/>
          <p:cNvPicPr>
            <a:picLocks noChangeAspect="1"/>
          </p:cNvPicPr>
          <p:nvPr/>
        </p:nvPicPr>
        <p:blipFill>
          <a:blip r:embed="rId2"/>
          <a:stretch>
            <a:fillRect/>
          </a:stretch>
        </p:blipFill>
        <p:spPr>
          <a:xfrm>
            <a:off x="630238" y="4708525"/>
            <a:ext cx="8034337" cy="1674813"/>
          </a:xfrm>
          <a:prstGeom prst="rect">
            <a:avLst/>
          </a:prstGeom>
          <a:noFill/>
          <a:ln w="9525">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74083" name="Text Box 2"/>
          <p:cNvSpPr txBox="1"/>
          <p:nvPr/>
        </p:nvSpPr>
        <p:spPr>
          <a:xfrm>
            <a:off x="914400" y="914400"/>
            <a:ext cx="792162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2400" dirty="0">
                <a:latin typeface="Tahoma" panose="020B0604030504040204" pitchFamily="34" charset="0"/>
              </a:rPr>
              <a:t> </a:t>
            </a:r>
            <a:r>
              <a:rPr lang="en-US" altLang="zh-CN" sz="2400" dirty="0">
                <a:latin typeface="Tahoma" panose="020B0604030504040204" pitchFamily="34" charset="0"/>
              </a:rPr>
              <a:t>I/O</a:t>
            </a:r>
            <a:r>
              <a:rPr lang="zh-CN" altLang="en-US" sz="2400" dirty="0">
                <a:latin typeface="Tahoma" panose="020B0604030504040204" pitchFamily="34" charset="0"/>
              </a:rPr>
              <a:t>处理机</a:t>
            </a:r>
            <a:r>
              <a:rPr lang="zh-CN" altLang="en-US" sz="2400" dirty="0">
                <a:solidFill>
                  <a:srgbClr val="FF0000"/>
                </a:solidFill>
                <a:latin typeface="Tahoma" panose="020B0604030504040204" pitchFamily="34" charset="0"/>
              </a:rPr>
              <a:t>除了能够完成通道处理机</a:t>
            </a:r>
            <a:r>
              <a:rPr lang="zh-CN" altLang="en-US" sz="2400" dirty="0">
                <a:latin typeface="Tahoma" panose="020B0604030504040204" pitchFamily="34" charset="0"/>
              </a:rPr>
              <a:t>的全部功能之外，还具有以下功能：</a:t>
            </a:r>
            <a:endParaRPr lang="zh-CN" altLang="en-US" sz="2400" dirty="0">
              <a:latin typeface="Tahoma" panose="020B0604030504040204" pitchFamily="34" charset="0"/>
            </a:endParaRPr>
          </a:p>
        </p:txBody>
      </p:sp>
      <p:sp>
        <p:nvSpPr>
          <p:cNvPr id="174084" name="Text Box 3"/>
          <p:cNvSpPr txBox="1"/>
          <p:nvPr/>
        </p:nvSpPr>
        <p:spPr>
          <a:xfrm>
            <a:off x="1203325" y="1797050"/>
            <a:ext cx="1631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码制转换</a:t>
            </a:r>
            <a:endParaRPr lang="zh-CN" altLang="en-US" sz="2400" dirty="0">
              <a:latin typeface="Tahoma" panose="020B0604030504040204" pitchFamily="34" charset="0"/>
            </a:endParaRPr>
          </a:p>
        </p:txBody>
      </p:sp>
      <p:sp>
        <p:nvSpPr>
          <p:cNvPr id="174085" name="Text Box 4"/>
          <p:cNvSpPr txBox="1"/>
          <p:nvPr/>
        </p:nvSpPr>
        <p:spPr>
          <a:xfrm>
            <a:off x="1203325" y="2232025"/>
            <a:ext cx="25511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数据校验和校正</a:t>
            </a:r>
            <a:endParaRPr lang="zh-CN" altLang="en-US" sz="2400" dirty="0">
              <a:latin typeface="Tahoma" panose="020B0604030504040204" pitchFamily="34" charset="0"/>
            </a:endParaRPr>
          </a:p>
        </p:txBody>
      </p:sp>
      <p:sp>
        <p:nvSpPr>
          <p:cNvPr id="174086" name="Text Box 5"/>
          <p:cNvSpPr txBox="1"/>
          <p:nvPr/>
        </p:nvSpPr>
        <p:spPr>
          <a:xfrm>
            <a:off x="1219200" y="2773363"/>
            <a:ext cx="1631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故障处理</a:t>
            </a:r>
            <a:endParaRPr lang="zh-CN" altLang="en-US" sz="2400" dirty="0">
              <a:latin typeface="Tahoma" panose="020B0604030504040204" pitchFamily="34" charset="0"/>
            </a:endParaRPr>
          </a:p>
        </p:txBody>
      </p:sp>
      <p:sp>
        <p:nvSpPr>
          <p:cNvPr id="174087" name="Text Box 6"/>
          <p:cNvSpPr txBox="1"/>
          <p:nvPr/>
        </p:nvSpPr>
        <p:spPr>
          <a:xfrm>
            <a:off x="1219200" y="3275013"/>
            <a:ext cx="1631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文件管理</a:t>
            </a:r>
            <a:endParaRPr lang="zh-CN" altLang="en-US" sz="2400" dirty="0">
              <a:latin typeface="Tahoma" panose="020B0604030504040204" pitchFamily="34" charset="0"/>
            </a:endParaRPr>
          </a:p>
        </p:txBody>
      </p:sp>
      <p:sp>
        <p:nvSpPr>
          <p:cNvPr id="174088" name="Text Box 7"/>
          <p:cNvSpPr txBox="1"/>
          <p:nvPr/>
        </p:nvSpPr>
        <p:spPr>
          <a:xfrm>
            <a:off x="1219200" y="3843338"/>
            <a:ext cx="3722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诊断和显示</a:t>
            </a:r>
            <a:r>
              <a:rPr lang="en-US" altLang="zh-CN" sz="2400" dirty="0">
                <a:latin typeface="Tahoma" panose="020B0604030504040204" pitchFamily="34" charset="0"/>
              </a:rPr>
              <a:t>I/O</a:t>
            </a:r>
            <a:r>
              <a:rPr lang="zh-CN" altLang="en-US" sz="2400" dirty="0">
                <a:latin typeface="Tahoma" panose="020B0604030504040204" pitchFamily="34" charset="0"/>
              </a:rPr>
              <a:t>系统状态</a:t>
            </a:r>
            <a:endParaRPr lang="zh-CN" altLang="en-US" sz="2400" dirty="0">
              <a:latin typeface="Tahoma" panose="020B0604030504040204" pitchFamily="34" charset="0"/>
            </a:endParaRPr>
          </a:p>
        </p:txBody>
      </p:sp>
      <p:sp>
        <p:nvSpPr>
          <p:cNvPr id="174089" name="Text Box 8"/>
          <p:cNvSpPr txBox="1"/>
          <p:nvPr/>
        </p:nvSpPr>
        <p:spPr>
          <a:xfrm>
            <a:off x="1239838" y="4411663"/>
            <a:ext cx="22447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 处理人机对话</a:t>
            </a:r>
            <a:endParaRPr lang="zh-CN" altLang="en-US" sz="2400" dirty="0">
              <a:latin typeface="Tahoma" panose="020B0604030504040204" pitchFamily="34" charset="0"/>
            </a:endParaRPr>
          </a:p>
        </p:txBody>
      </p:sp>
      <p:sp>
        <p:nvSpPr>
          <p:cNvPr id="174090" name="Text Box 9"/>
          <p:cNvSpPr txBox="1"/>
          <p:nvPr/>
        </p:nvSpPr>
        <p:spPr>
          <a:xfrm>
            <a:off x="1219200" y="4913313"/>
            <a:ext cx="7337425"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190500" lvl="0" indent="-190500" eaLnBrk="1" hangingPunct="1">
              <a:spcBef>
                <a:spcPct val="0"/>
              </a:spcBef>
              <a:buClr>
                <a:schemeClr val="accent2"/>
              </a:buClr>
              <a:buSzPct val="95000"/>
              <a:buFont typeface="Wingdings" panose="05000000000000000000" pitchFamily="2" charset="2"/>
              <a:buChar char="§"/>
            </a:pPr>
            <a:r>
              <a:rPr lang="zh-CN" altLang="en-US" sz="2400" dirty="0">
                <a:latin typeface="Tahoma" panose="020B0604030504040204" pitchFamily="34" charset="0"/>
              </a:rPr>
              <a:t>网络或远程终端可以连接到</a:t>
            </a:r>
            <a:r>
              <a:rPr lang="en-US" altLang="zh-CN" sz="2400" dirty="0">
                <a:latin typeface="Tahoma" panose="020B0604030504040204" pitchFamily="34" charset="0"/>
              </a:rPr>
              <a:t>I/O</a:t>
            </a:r>
            <a:r>
              <a:rPr lang="zh-CN" altLang="en-US" sz="2400" dirty="0">
                <a:latin typeface="Tahoma" panose="020B0604030504040204" pitchFamily="34" charset="0"/>
              </a:rPr>
              <a:t>处理机上，由</a:t>
            </a:r>
            <a:r>
              <a:rPr lang="en-US" altLang="zh-CN" sz="2400" dirty="0">
                <a:latin typeface="Tahoma" panose="020B0604030504040204" pitchFamily="34" charset="0"/>
              </a:rPr>
              <a:t>I/O</a:t>
            </a:r>
            <a:r>
              <a:rPr lang="zh-CN" altLang="en-US" sz="2400" dirty="0">
                <a:latin typeface="Tahoma" panose="020B0604030504040204" pitchFamily="34" charset="0"/>
              </a:rPr>
              <a:t>处理机完成远程用户服务工作</a:t>
            </a:r>
            <a:endParaRPr lang="zh-CN" altLang="en-US" sz="2400" dirty="0">
              <a:latin typeface="Tahoma" panose="020B0604030504040204" pitchFamily="34" charset="0"/>
            </a:endParaRPr>
          </a:p>
        </p:txBody>
      </p:sp>
      <p:sp>
        <p:nvSpPr>
          <p:cNvPr id="174091" name="Text Box 5"/>
          <p:cNvSpPr txBox="1"/>
          <p:nvPr/>
        </p:nvSpPr>
        <p:spPr>
          <a:xfrm>
            <a:off x="584200" y="127000"/>
            <a:ext cx="3803650"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ahoma" panose="020B0604030504040204" pitchFamily="34" charset="0"/>
              </a:rPr>
              <a:t>3.4.3 </a:t>
            </a:r>
            <a:r>
              <a:rPr lang="zh-CN" altLang="en-US" sz="3600" dirty="0">
                <a:latin typeface="Tahoma" panose="020B0604030504040204" pitchFamily="34" charset="0"/>
              </a:rPr>
              <a:t>外围处理机</a:t>
            </a:r>
            <a:endParaRPr lang="zh-CN" altLang="en-US" sz="3600" dirty="0">
              <a:latin typeface="Tahoma" panose="020B0604030504040204"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Text Box 2"/>
          <p:cNvSpPr txBox="1"/>
          <p:nvPr/>
        </p:nvSpPr>
        <p:spPr>
          <a:xfrm>
            <a:off x="971550" y="188913"/>
            <a:ext cx="33797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rPr>
              <a:t> </a:t>
            </a:r>
            <a:r>
              <a:rPr lang="en-US" altLang="zh-CN" sz="3200" dirty="0">
                <a:latin typeface="仿宋_GB2312" pitchFamily="49" charset="-122"/>
                <a:ea typeface="仿宋_GB2312" pitchFamily="49" charset="-122"/>
              </a:rPr>
              <a:t>I/O</a:t>
            </a:r>
            <a:r>
              <a:rPr lang="zh-CN" altLang="en-US" sz="3200" dirty="0">
                <a:latin typeface="仿宋_GB2312" pitchFamily="49" charset="-122"/>
                <a:ea typeface="仿宋_GB2312" pitchFamily="49" charset="-122"/>
              </a:rPr>
              <a:t>处理机的种类</a:t>
            </a:r>
            <a:endParaRPr lang="zh-CN" altLang="en-US" sz="3200" dirty="0">
              <a:latin typeface="仿宋_GB2312" pitchFamily="49" charset="-122"/>
              <a:ea typeface="仿宋_GB2312" pitchFamily="49" charset="-122"/>
            </a:endParaRPr>
          </a:p>
        </p:txBody>
      </p:sp>
      <p:sp>
        <p:nvSpPr>
          <p:cNvPr id="132099" name="Text Box 3"/>
          <p:cNvSpPr txBox="1"/>
          <p:nvPr/>
        </p:nvSpPr>
        <p:spPr>
          <a:xfrm>
            <a:off x="1312863" y="2060575"/>
            <a:ext cx="7831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2400" dirty="0"/>
              <a:t> 根据</a:t>
            </a:r>
            <a:r>
              <a:rPr lang="zh-CN" altLang="en-US" sz="2400" dirty="0">
                <a:solidFill>
                  <a:srgbClr val="0000CC"/>
                </a:solidFill>
              </a:rPr>
              <a:t>是否共享主存储器</a:t>
            </a:r>
            <a:r>
              <a:rPr lang="zh-CN" altLang="en-US" sz="2400" dirty="0"/>
              <a:t>，可以把输入输出处理机分为：</a:t>
            </a:r>
            <a:endParaRPr lang="zh-CN" altLang="en-US" sz="2400" dirty="0"/>
          </a:p>
        </p:txBody>
      </p:sp>
      <p:sp>
        <p:nvSpPr>
          <p:cNvPr id="132100" name="Text Box 4"/>
          <p:cNvSpPr txBox="1"/>
          <p:nvPr/>
        </p:nvSpPr>
        <p:spPr>
          <a:xfrm>
            <a:off x="1258888" y="1268413"/>
            <a:ext cx="3238500" cy="5667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30000"/>
              </a:lnSpc>
              <a:spcBef>
                <a:spcPct val="0"/>
              </a:spcBef>
              <a:buClr>
                <a:schemeClr val="accent2"/>
              </a:buClr>
              <a:buFont typeface="Wingdings" panose="05000000000000000000" pitchFamily="2" charset="2"/>
              <a:buChar char="§"/>
            </a:pPr>
            <a:r>
              <a:rPr lang="zh-CN" altLang="en-US" sz="2400" dirty="0"/>
              <a:t> 与</a:t>
            </a:r>
            <a:r>
              <a:rPr lang="en-US" altLang="zh-CN" sz="2400" dirty="0"/>
              <a:t>VLSI</a:t>
            </a:r>
            <a:r>
              <a:rPr lang="zh-CN" altLang="en-US" sz="2400" dirty="0"/>
              <a:t>技术发展有关</a:t>
            </a:r>
            <a:endParaRPr lang="zh-CN" altLang="en-US" sz="2400" dirty="0"/>
          </a:p>
        </p:txBody>
      </p:sp>
      <p:sp>
        <p:nvSpPr>
          <p:cNvPr id="132101" name="Text Box 5"/>
          <p:cNvSpPr txBox="1"/>
          <p:nvPr/>
        </p:nvSpPr>
        <p:spPr>
          <a:xfrm>
            <a:off x="1692275" y="2781300"/>
            <a:ext cx="6873875" cy="1282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30000"/>
              </a:lnSpc>
              <a:spcBef>
                <a:spcPct val="0"/>
              </a:spcBef>
              <a:buClr>
                <a:schemeClr val="accent2"/>
              </a:buClr>
              <a:buSzPct val="95000"/>
              <a:buFont typeface="Wingdings" panose="05000000000000000000" pitchFamily="2" charset="2"/>
              <a:buChar char="§"/>
            </a:pPr>
            <a:r>
              <a:rPr lang="zh-CN" altLang="en-US" sz="2000" dirty="0">
                <a:solidFill>
                  <a:srgbClr val="FF0000"/>
                </a:solidFill>
              </a:rPr>
              <a:t> 共享主存储器的输入输出处理机</a:t>
            </a:r>
            <a:endParaRPr lang="zh-CN" altLang="en-US" sz="2000" dirty="0">
              <a:solidFill>
                <a:srgbClr val="FF0000"/>
              </a:solidFill>
            </a:endParaRPr>
          </a:p>
          <a:p>
            <a:pPr marL="457200" lvl="1" indent="0" eaLnBrk="1" hangingPunct="1">
              <a:lnSpc>
                <a:spcPct val="13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每个输入输出处理机具有小容量的局部存储器</a:t>
            </a:r>
            <a:endParaRPr lang="zh-CN" altLang="en-US" sz="2000" b="1" dirty="0">
              <a:solidFill>
                <a:srgbClr val="000000"/>
              </a:solidFill>
              <a:latin typeface="楷体_GB2312" pitchFamily="49" charset="-122"/>
              <a:ea typeface="楷体_GB2312" pitchFamily="49" charset="-122"/>
            </a:endParaRPr>
          </a:p>
          <a:p>
            <a:pPr marL="457200" lvl="1" indent="0" eaLnBrk="1" hangingPunct="1">
              <a:lnSpc>
                <a:spcPct val="13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运行时，管理程序从主存储器加载到局部存储器</a:t>
            </a:r>
            <a:endParaRPr lang="zh-CN" altLang="en-US" sz="2000" b="1" dirty="0">
              <a:solidFill>
                <a:srgbClr val="000000"/>
              </a:solidFill>
              <a:latin typeface="楷体_GB2312" pitchFamily="49" charset="-122"/>
              <a:ea typeface="楷体_GB2312" pitchFamily="49" charset="-122"/>
            </a:endParaRPr>
          </a:p>
        </p:txBody>
      </p:sp>
      <p:sp>
        <p:nvSpPr>
          <p:cNvPr id="132102" name="Text Box 6"/>
          <p:cNvSpPr txBox="1"/>
          <p:nvPr/>
        </p:nvSpPr>
        <p:spPr>
          <a:xfrm>
            <a:off x="1600200" y="4264025"/>
            <a:ext cx="7086600" cy="1679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30000"/>
              </a:lnSpc>
              <a:spcBef>
                <a:spcPct val="0"/>
              </a:spcBef>
              <a:buClr>
                <a:schemeClr val="accent2"/>
              </a:buClr>
              <a:buSzPct val="95000"/>
              <a:buFont typeface="Wingdings" panose="05000000000000000000" pitchFamily="2" charset="2"/>
              <a:buChar char="§"/>
            </a:pPr>
            <a:r>
              <a:rPr lang="zh-CN" altLang="en-US" sz="2000" dirty="0">
                <a:solidFill>
                  <a:srgbClr val="FF0000"/>
                </a:solidFill>
              </a:rPr>
              <a:t> 不共享主存储器的输入输出处理机</a:t>
            </a:r>
            <a:endParaRPr lang="zh-CN" altLang="en-US" sz="2000" dirty="0">
              <a:solidFill>
                <a:srgbClr val="FF0000"/>
              </a:solidFill>
            </a:endParaRPr>
          </a:p>
          <a:p>
            <a:pPr marL="457200" lvl="1" indent="0" eaLnBrk="1" hangingPunct="1">
              <a:lnSpc>
                <a:spcPct val="13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每个输入输出处理机具有大容量的局部存储器</a:t>
            </a:r>
            <a:endParaRPr lang="zh-CN" altLang="en-US" sz="2000" b="1" dirty="0">
              <a:solidFill>
                <a:srgbClr val="000000"/>
              </a:solidFill>
              <a:latin typeface="楷体_GB2312" pitchFamily="49" charset="-122"/>
              <a:ea typeface="楷体_GB2312" pitchFamily="49" charset="-122"/>
            </a:endParaRPr>
          </a:p>
          <a:p>
            <a:pPr marL="457200" lvl="1" indent="0" eaLnBrk="1" hangingPunct="1">
              <a:lnSpc>
                <a:spcPct val="13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管理程序放在局部存储器中</a:t>
            </a:r>
            <a:endParaRPr lang="zh-CN" altLang="en-US" sz="2000" b="1" dirty="0">
              <a:solidFill>
                <a:srgbClr val="000000"/>
              </a:solidFill>
              <a:latin typeface="楷体_GB2312" pitchFamily="49" charset="-122"/>
              <a:ea typeface="楷体_GB2312" pitchFamily="49" charset="-122"/>
            </a:endParaRPr>
          </a:p>
          <a:p>
            <a:pPr marL="457200" lvl="1" indent="0" eaLnBrk="1" hangingPunct="1">
              <a:lnSpc>
                <a:spcPct val="13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减少了主存储器的压力</a:t>
            </a:r>
            <a:endParaRPr lang="zh-CN" altLang="en-US" sz="2000" b="1" dirty="0">
              <a:solidFill>
                <a:srgbClr val="000000"/>
              </a:solidFill>
              <a:latin typeface="楷体_GB2312" pitchFamily="49" charset="-122"/>
              <a:ea typeface="楷体_GB2312" pitchFamily="49"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Text Box 2"/>
          <p:cNvSpPr txBox="1"/>
          <p:nvPr/>
        </p:nvSpPr>
        <p:spPr>
          <a:xfrm>
            <a:off x="684213" y="1341438"/>
            <a:ext cx="71532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accent2"/>
              </a:buClr>
              <a:buFont typeface="Wingdings" panose="05000000000000000000" pitchFamily="2" charset="2"/>
              <a:buChar char="§"/>
            </a:pPr>
            <a:r>
              <a:rPr lang="zh-CN" altLang="en-US" sz="2400" dirty="0">
                <a:latin typeface="Tahoma" panose="020B0604030504040204" pitchFamily="34" charset="0"/>
              </a:rPr>
              <a:t> 根据</a:t>
            </a:r>
            <a:r>
              <a:rPr lang="zh-CN" altLang="en-US" sz="2400" dirty="0">
                <a:solidFill>
                  <a:srgbClr val="0000CC"/>
                </a:solidFill>
                <a:latin typeface="Tahoma" panose="020B0604030504040204" pitchFamily="34" charset="0"/>
              </a:rPr>
              <a:t>是否共享运算部件和指令控制部件</a:t>
            </a:r>
            <a:r>
              <a:rPr lang="zh-CN" altLang="en-US" sz="2400" dirty="0">
                <a:latin typeface="Tahoma" panose="020B0604030504040204" pitchFamily="34" charset="0"/>
              </a:rPr>
              <a:t>，可分为：</a:t>
            </a:r>
            <a:endParaRPr lang="zh-CN" altLang="en-US" sz="2400" dirty="0">
              <a:latin typeface="Tahoma" panose="020B0604030504040204" pitchFamily="34" charset="0"/>
            </a:endParaRPr>
          </a:p>
        </p:txBody>
      </p:sp>
      <p:sp>
        <p:nvSpPr>
          <p:cNvPr id="133123" name="Text Box 3"/>
          <p:cNvSpPr txBox="1"/>
          <p:nvPr/>
        </p:nvSpPr>
        <p:spPr>
          <a:xfrm>
            <a:off x="1042988" y="1989138"/>
            <a:ext cx="6759575" cy="1552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SzPct val="95000"/>
              <a:buFont typeface="Wingdings" panose="05000000000000000000" pitchFamily="2" charset="2"/>
              <a:buChar char="§"/>
            </a:pPr>
            <a:r>
              <a:rPr lang="zh-CN" altLang="en-US" sz="2000" dirty="0">
                <a:latin typeface="Tahoma" panose="020B0604030504040204" pitchFamily="34" charset="0"/>
              </a:rPr>
              <a:t> </a:t>
            </a:r>
            <a:r>
              <a:rPr lang="zh-CN" altLang="en-US" sz="2000" dirty="0">
                <a:solidFill>
                  <a:srgbClr val="FF0000"/>
                </a:solidFill>
                <a:latin typeface="Tahoma" panose="020B0604030504040204" pitchFamily="34" charset="0"/>
              </a:rPr>
              <a:t>合用</a:t>
            </a:r>
            <a:r>
              <a:rPr lang="zh-CN" altLang="en-US" sz="2000" dirty="0">
                <a:latin typeface="Tahoma" panose="020B0604030504040204" pitchFamily="34" charset="0"/>
              </a:rPr>
              <a:t>同一个运算部件和指令控制部件的输入输出处理机。</a:t>
            </a:r>
            <a:endParaRPr lang="zh-CN" altLang="en-US" sz="2000" dirty="0">
              <a:latin typeface="Tahoma" panose="020B0604030504040204" pitchFamily="34" charset="0"/>
            </a:endParaRPr>
          </a:p>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通过公用部件与主存储器连接</a:t>
            </a:r>
            <a:endParaRPr lang="zh-CN" altLang="en-US" sz="2000" b="1" dirty="0">
              <a:solidFill>
                <a:srgbClr val="000000"/>
              </a:solidFill>
              <a:latin typeface="Tahoma" panose="020B0604030504040204" pitchFamily="34" charset="0"/>
              <a:ea typeface="楷体_GB2312" pitchFamily="49" charset="-122"/>
            </a:endParaRPr>
          </a:p>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成本低</a:t>
            </a:r>
            <a:endParaRPr lang="zh-CN" altLang="en-US" sz="2000" b="1" dirty="0">
              <a:solidFill>
                <a:srgbClr val="000000"/>
              </a:solidFill>
              <a:latin typeface="Tahoma" panose="020B0604030504040204" pitchFamily="34" charset="0"/>
              <a:ea typeface="楷体_GB2312" pitchFamily="49" charset="-122"/>
            </a:endParaRPr>
          </a:p>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控制复杂</a:t>
            </a:r>
            <a:endParaRPr lang="zh-CN" altLang="en-US" sz="2000" b="1" dirty="0">
              <a:solidFill>
                <a:srgbClr val="000000"/>
              </a:solidFill>
              <a:latin typeface="Tahoma" panose="020B0604030504040204" pitchFamily="34" charset="0"/>
              <a:ea typeface="楷体_GB2312" pitchFamily="49" charset="-122"/>
            </a:endParaRPr>
          </a:p>
        </p:txBody>
      </p:sp>
      <p:sp>
        <p:nvSpPr>
          <p:cNvPr id="133124" name="Text Box 4"/>
          <p:cNvSpPr txBox="1"/>
          <p:nvPr/>
        </p:nvSpPr>
        <p:spPr>
          <a:xfrm>
            <a:off x="1116013" y="3789363"/>
            <a:ext cx="5992812" cy="1552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SzPct val="95000"/>
              <a:buFont typeface="Wingdings" panose="05000000000000000000" pitchFamily="2" charset="2"/>
              <a:buChar char="§"/>
            </a:pPr>
            <a:r>
              <a:rPr lang="zh-CN" altLang="en-US" sz="2000" dirty="0">
                <a:latin typeface="Tahoma" panose="020B0604030504040204" pitchFamily="34" charset="0"/>
              </a:rPr>
              <a:t> </a:t>
            </a:r>
            <a:r>
              <a:rPr lang="zh-CN" altLang="en-US" sz="2000" dirty="0">
                <a:solidFill>
                  <a:srgbClr val="FF0000"/>
                </a:solidFill>
                <a:latin typeface="Tahoma" panose="020B0604030504040204" pitchFamily="34" charset="0"/>
              </a:rPr>
              <a:t>独立</a:t>
            </a:r>
            <a:r>
              <a:rPr lang="zh-CN" altLang="en-US" sz="2000" dirty="0">
                <a:latin typeface="Tahoma" panose="020B0604030504040204" pitchFamily="34" charset="0"/>
              </a:rPr>
              <a:t>运算部件和指令控制部件的输入输出处理机。</a:t>
            </a:r>
            <a:endParaRPr lang="zh-CN" altLang="en-US" sz="2000" dirty="0">
              <a:latin typeface="Tahoma" panose="020B0604030504040204" pitchFamily="34" charset="0"/>
            </a:endParaRPr>
          </a:p>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具有大容量局部存储器</a:t>
            </a:r>
            <a:endParaRPr lang="zh-CN" altLang="en-US" sz="2000" b="1" dirty="0">
              <a:solidFill>
                <a:srgbClr val="000000"/>
              </a:solidFill>
              <a:latin typeface="Tahoma" panose="020B0604030504040204" pitchFamily="34" charset="0"/>
              <a:ea typeface="楷体_GB2312" pitchFamily="49" charset="-122"/>
            </a:endParaRPr>
          </a:p>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独立性很强</a:t>
            </a:r>
            <a:endParaRPr lang="zh-CN" altLang="en-US" sz="2000" b="1" dirty="0">
              <a:solidFill>
                <a:srgbClr val="000000"/>
              </a:solidFill>
              <a:latin typeface="Tahoma" panose="020B0604030504040204" pitchFamily="34" charset="0"/>
              <a:ea typeface="楷体_GB2312" pitchFamily="49" charset="-122"/>
            </a:endParaRPr>
          </a:p>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是目前的主流</a:t>
            </a:r>
            <a:endParaRPr lang="zh-CN" altLang="en-US" sz="2000" b="1" dirty="0">
              <a:solidFill>
                <a:srgbClr val="000000"/>
              </a:solidFill>
              <a:latin typeface="Tahoma" panose="020B0604030504040204" pitchFamily="34" charset="0"/>
              <a:ea typeface="楷体_GB2312" pitchFamily="49" charset="-122"/>
            </a:endParaRPr>
          </a:p>
        </p:txBody>
      </p:sp>
      <p:sp>
        <p:nvSpPr>
          <p:cNvPr id="133125" name="Rectangle 5"/>
          <p:cNvSpPr/>
          <p:nvPr/>
        </p:nvSpPr>
        <p:spPr>
          <a:xfrm>
            <a:off x="684213" y="238125"/>
            <a:ext cx="5256212" cy="579438"/>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I/O</a:t>
            </a:r>
            <a:r>
              <a:rPr lang="zh-CN" altLang="en-US" sz="3200" dirty="0">
                <a:latin typeface="仿宋_GB2312" pitchFamily="49" charset="-122"/>
                <a:ea typeface="仿宋_GB2312" pitchFamily="49" charset="-122"/>
              </a:rPr>
              <a:t>处理机的种类</a:t>
            </a:r>
            <a:r>
              <a:rPr lang="zh-CN" altLang="en-US" sz="3200" dirty="0">
                <a:latin typeface="Times New Roman" panose="02020603050405020304" pitchFamily="18" charset="0"/>
                <a:ea typeface="仿宋_GB2312" pitchFamily="49" charset="-122"/>
              </a:rPr>
              <a:t>（续</a:t>
            </a:r>
            <a:r>
              <a:rPr lang="en-US" altLang="zh-CN" sz="3200" dirty="0">
                <a:latin typeface="Times New Roman" panose="02020603050405020304" pitchFamily="18" charset="0"/>
                <a:ea typeface="仿宋_GB2312" pitchFamily="49" charset="-122"/>
              </a:rPr>
              <a:t>1</a:t>
            </a:r>
            <a:r>
              <a:rPr lang="zh-CN" altLang="en-US" sz="3200" dirty="0">
                <a:latin typeface="Times New Roman" panose="02020603050405020304" pitchFamily="18" charset="0"/>
                <a:ea typeface="仿宋_GB2312" pitchFamily="49" charset="-122"/>
              </a:rPr>
              <a:t>）</a:t>
            </a:r>
            <a:endParaRPr lang="zh-CN" altLang="en-US" sz="3200" dirty="0">
              <a:latin typeface="Times New Roman" panose="02020603050405020304" pitchFamily="18" charset="0"/>
              <a:ea typeface="仿宋_GB2312" pitchFamily="49" charset="-122"/>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Text Box 2"/>
          <p:cNvSpPr txBox="1"/>
          <p:nvPr/>
        </p:nvSpPr>
        <p:spPr>
          <a:xfrm>
            <a:off x="755650" y="3284538"/>
            <a:ext cx="7983538" cy="1187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 </a:t>
            </a:r>
            <a:r>
              <a:rPr lang="zh-CN" altLang="en-US" sz="2000" b="1" dirty="0">
                <a:solidFill>
                  <a:srgbClr val="000000"/>
                </a:solidFill>
                <a:latin typeface="楷体_GB2312" pitchFamily="49" charset="-122"/>
                <a:ea typeface="楷体_GB2312" pitchFamily="49" charset="-122"/>
              </a:rPr>
              <a:t>以输入输出处理机作为</a:t>
            </a:r>
            <a:r>
              <a:rPr lang="zh-CN" altLang="en-US" sz="2000" b="1" dirty="0">
                <a:solidFill>
                  <a:srgbClr val="FF0000"/>
                </a:solidFill>
                <a:latin typeface="楷体_GB2312" pitchFamily="49" charset="-122"/>
                <a:ea typeface="楷体_GB2312" pitchFamily="49" charset="-122"/>
              </a:rPr>
              <a:t>主</a:t>
            </a:r>
            <a:r>
              <a:rPr lang="zh-CN" altLang="en-US" sz="2000" b="1" dirty="0">
                <a:solidFill>
                  <a:srgbClr val="000000"/>
                </a:solidFill>
                <a:latin typeface="楷体_GB2312" pitchFamily="49" charset="-122"/>
                <a:ea typeface="楷体_GB2312" pitchFamily="49" charset="-122"/>
              </a:rPr>
              <a:t>处理机，除了担负全部输入输出工作外</a:t>
            </a:r>
            <a:endParaRPr lang="zh-CN" altLang="en-US" sz="2000" b="1" dirty="0">
              <a:solidFill>
                <a:srgbClr val="000000"/>
              </a:solidFill>
              <a:latin typeface="楷体_GB2312" pitchFamily="49" charset="-122"/>
              <a:ea typeface="楷体_GB2312" pitchFamily="49" charset="-122"/>
            </a:endParaRPr>
          </a:p>
          <a:p>
            <a:pPr marL="457200" lvl="1" indent="0" eaLnBrk="1" hangingPunct="1">
              <a:lnSpc>
                <a:spcPct val="120000"/>
              </a:lnSpc>
              <a:spcBef>
                <a:spcPct val="0"/>
              </a:spcBef>
              <a:buClr>
                <a:schemeClr val="accent2"/>
              </a:buClr>
              <a:buSzPct val="95000"/>
              <a:buNone/>
            </a:pPr>
            <a:r>
              <a:rPr lang="zh-CN" altLang="en-US" sz="2000" b="1" dirty="0">
                <a:solidFill>
                  <a:srgbClr val="000000"/>
                </a:solidFill>
                <a:latin typeface="楷体_GB2312" pitchFamily="49" charset="-122"/>
                <a:ea typeface="楷体_GB2312" pitchFamily="49" charset="-122"/>
              </a:rPr>
              <a:t>还运行操作系统。</a:t>
            </a:r>
            <a:endParaRPr lang="zh-CN" altLang="en-US" sz="2000" b="1" dirty="0">
              <a:solidFill>
                <a:srgbClr val="000000"/>
              </a:solidFill>
              <a:latin typeface="楷体_GB2312" pitchFamily="49" charset="-122"/>
              <a:ea typeface="楷体_GB2312" pitchFamily="49" charset="-122"/>
            </a:endParaRPr>
          </a:p>
          <a:p>
            <a:pPr marL="914400" lvl="2"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一般在并行计算机中采用</a:t>
            </a:r>
            <a:endParaRPr lang="zh-CN" altLang="en-US" sz="2000" b="1" dirty="0">
              <a:solidFill>
                <a:srgbClr val="000000"/>
              </a:solidFill>
              <a:latin typeface="Tahoma" panose="020B0604030504040204" pitchFamily="34" charset="0"/>
              <a:ea typeface="楷体_GB2312" pitchFamily="49" charset="-122"/>
            </a:endParaRPr>
          </a:p>
        </p:txBody>
      </p:sp>
      <p:sp>
        <p:nvSpPr>
          <p:cNvPr id="134147" name="Text Box 3"/>
          <p:cNvSpPr txBox="1"/>
          <p:nvPr/>
        </p:nvSpPr>
        <p:spPr>
          <a:xfrm>
            <a:off x="684213" y="4652963"/>
            <a:ext cx="7802562" cy="7889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 用一台与中央处理机</a:t>
            </a:r>
            <a:r>
              <a:rPr lang="zh-CN" altLang="en-US" sz="2000" b="1" dirty="0">
                <a:solidFill>
                  <a:srgbClr val="FF0000"/>
                </a:solidFill>
                <a:latin typeface="Tahoma" panose="020B0604030504040204" pitchFamily="34" charset="0"/>
                <a:ea typeface="楷体_GB2312" pitchFamily="49" charset="-122"/>
              </a:rPr>
              <a:t>相同型号</a:t>
            </a:r>
            <a:r>
              <a:rPr lang="zh-CN" altLang="en-US" sz="2000" b="1" dirty="0">
                <a:solidFill>
                  <a:srgbClr val="000000"/>
                </a:solidFill>
                <a:latin typeface="Tahoma" panose="020B0604030504040204" pitchFamily="34" charset="0"/>
                <a:ea typeface="楷体_GB2312" pitchFamily="49" charset="-122"/>
              </a:rPr>
              <a:t>的处理机作为输入输出处理机。</a:t>
            </a:r>
            <a:endParaRPr lang="zh-CN" altLang="en-US" sz="2000" b="1" dirty="0">
              <a:solidFill>
                <a:srgbClr val="000000"/>
              </a:solidFill>
              <a:latin typeface="Tahoma" panose="020B0604030504040204" pitchFamily="34" charset="0"/>
              <a:ea typeface="楷体_GB2312" pitchFamily="49" charset="-122"/>
            </a:endParaRPr>
          </a:p>
          <a:p>
            <a:pPr marL="914400" lvl="2"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输入输出处理机也可参与计算</a:t>
            </a:r>
            <a:endParaRPr lang="zh-CN" altLang="en-US" sz="2000" b="1" dirty="0">
              <a:solidFill>
                <a:srgbClr val="000000"/>
              </a:solidFill>
              <a:latin typeface="Tahoma" panose="020B0604030504040204" pitchFamily="34" charset="0"/>
              <a:ea typeface="楷体_GB2312" pitchFamily="49" charset="-122"/>
            </a:endParaRPr>
          </a:p>
        </p:txBody>
      </p:sp>
      <p:sp>
        <p:nvSpPr>
          <p:cNvPr id="134148" name="Text Box 4"/>
          <p:cNvSpPr txBox="1"/>
          <p:nvPr/>
        </p:nvSpPr>
        <p:spPr>
          <a:xfrm>
            <a:off x="611188" y="5589588"/>
            <a:ext cx="7642225" cy="4206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 采用</a:t>
            </a:r>
            <a:r>
              <a:rPr lang="zh-CN" altLang="en-US" sz="2000" b="1" dirty="0">
                <a:solidFill>
                  <a:srgbClr val="FF0000"/>
                </a:solidFill>
                <a:latin typeface="Tahoma" panose="020B0604030504040204" pitchFamily="34" charset="0"/>
                <a:ea typeface="楷体_GB2312" pitchFamily="49" charset="-122"/>
              </a:rPr>
              <a:t>廉价</a:t>
            </a:r>
            <a:r>
              <a:rPr lang="zh-CN" altLang="en-US" sz="2000" b="1" dirty="0">
                <a:solidFill>
                  <a:srgbClr val="000000"/>
                </a:solidFill>
                <a:latin typeface="Tahoma" panose="020B0604030504040204" pitchFamily="34" charset="0"/>
                <a:ea typeface="楷体_GB2312" pitchFamily="49" charset="-122"/>
              </a:rPr>
              <a:t>的微处理器来专门承担输入输出任务。</a:t>
            </a:r>
            <a:endParaRPr lang="zh-CN" altLang="en-US" sz="2000" b="1" dirty="0">
              <a:solidFill>
                <a:srgbClr val="000000"/>
              </a:solidFill>
              <a:latin typeface="Tahoma" panose="020B0604030504040204" pitchFamily="34" charset="0"/>
              <a:ea typeface="楷体_GB2312" pitchFamily="49" charset="-122"/>
            </a:endParaRPr>
          </a:p>
        </p:txBody>
      </p:sp>
      <p:sp>
        <p:nvSpPr>
          <p:cNvPr id="134149" name="Text Box 5"/>
          <p:cNvSpPr txBox="1"/>
          <p:nvPr/>
        </p:nvSpPr>
        <p:spPr>
          <a:xfrm>
            <a:off x="611188" y="1196975"/>
            <a:ext cx="7766050" cy="968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20000"/>
              </a:lnSpc>
              <a:spcBef>
                <a:spcPct val="0"/>
              </a:spcBef>
              <a:buClr>
                <a:schemeClr val="accent2"/>
              </a:buClr>
              <a:buFont typeface="Wingdings" panose="05000000000000000000" pitchFamily="2" charset="2"/>
              <a:buChar char="§"/>
            </a:pPr>
            <a:r>
              <a:rPr lang="zh-CN" altLang="en-US" sz="2400" dirty="0">
                <a:latin typeface="Tahoma" panose="020B0604030504040204" pitchFamily="34" charset="0"/>
              </a:rPr>
              <a:t> 根据各种计算机系统的具体情况和不同要求，输入输出</a:t>
            </a:r>
            <a:endParaRPr lang="zh-CN" altLang="en-US" sz="2400" dirty="0">
              <a:latin typeface="Tahoma" panose="020B0604030504040204" pitchFamily="34" charset="0"/>
            </a:endParaRPr>
          </a:p>
          <a:p>
            <a:pPr marL="0" lvl="0" indent="0" eaLnBrk="1" hangingPunct="1">
              <a:lnSpc>
                <a:spcPct val="120000"/>
              </a:lnSpc>
              <a:spcBef>
                <a:spcPct val="0"/>
              </a:spcBef>
              <a:buClr>
                <a:schemeClr val="accent2"/>
              </a:buClr>
              <a:buNone/>
            </a:pPr>
            <a:r>
              <a:rPr lang="zh-CN" altLang="en-US" sz="2400" dirty="0">
                <a:latin typeface="Tahoma" panose="020B0604030504040204" pitchFamily="34" charset="0"/>
              </a:rPr>
              <a:t>   处理机的结构的组织方式，可分为： </a:t>
            </a:r>
            <a:endParaRPr lang="zh-CN" altLang="en-US" sz="2400" dirty="0">
              <a:latin typeface="Tahoma" panose="020B0604030504040204" pitchFamily="34" charset="0"/>
            </a:endParaRPr>
          </a:p>
        </p:txBody>
      </p:sp>
      <p:sp>
        <p:nvSpPr>
          <p:cNvPr id="134150" name="Text Box 6"/>
          <p:cNvSpPr txBox="1"/>
          <p:nvPr/>
        </p:nvSpPr>
        <p:spPr>
          <a:xfrm>
            <a:off x="755650" y="2276475"/>
            <a:ext cx="75184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 有多个输入输出处理机，而且从</a:t>
            </a:r>
            <a:r>
              <a:rPr lang="zh-CN" altLang="en-US" sz="2000" b="1" dirty="0">
                <a:solidFill>
                  <a:srgbClr val="FF0000"/>
                </a:solidFill>
                <a:latin typeface="Tahoma" panose="020B0604030504040204" pitchFamily="34" charset="0"/>
                <a:ea typeface="楷体_GB2312" pitchFamily="49" charset="-122"/>
              </a:rPr>
              <a:t>功能</a:t>
            </a:r>
            <a:r>
              <a:rPr lang="zh-CN" altLang="en-US" sz="2000" b="1" dirty="0">
                <a:solidFill>
                  <a:srgbClr val="000000"/>
                </a:solidFill>
                <a:latin typeface="Tahoma" panose="020B0604030504040204" pitchFamily="34" charset="0"/>
                <a:ea typeface="楷体_GB2312" pitchFamily="49" charset="-122"/>
              </a:rPr>
              <a:t>上进行分工。</a:t>
            </a:r>
            <a:endParaRPr lang="zh-CN" altLang="en-US" sz="2000" b="1" dirty="0">
              <a:solidFill>
                <a:srgbClr val="000000"/>
              </a:solidFill>
              <a:latin typeface="Tahoma" panose="020B0604030504040204" pitchFamily="34" charset="0"/>
              <a:ea typeface="楷体_GB2312" pitchFamily="49" charset="-122"/>
            </a:endParaRPr>
          </a:p>
          <a:p>
            <a:pPr marL="914400" lvl="2" indent="0" eaLnBrk="1" hangingPunct="1">
              <a:lnSpc>
                <a:spcPct val="120000"/>
              </a:lnSpc>
              <a:spcBef>
                <a:spcPct val="0"/>
              </a:spcBef>
              <a:buClr>
                <a:schemeClr val="accent2"/>
              </a:buClr>
              <a:buSzPct val="95000"/>
              <a:buFont typeface="Wingdings" panose="05000000000000000000" pitchFamily="2" charset="2"/>
              <a:buChar char="§"/>
            </a:pPr>
            <a:r>
              <a:rPr lang="zh-CN" altLang="en-US" sz="2000" b="1" dirty="0">
                <a:solidFill>
                  <a:srgbClr val="000000"/>
                </a:solidFill>
                <a:latin typeface="Tahoma" panose="020B0604030504040204" pitchFamily="34" charset="0"/>
                <a:ea typeface="楷体_GB2312" pitchFamily="49" charset="-122"/>
              </a:rPr>
              <a:t>每个输入输出处理机完成专门的管理</a:t>
            </a:r>
            <a:endParaRPr lang="zh-CN" altLang="en-US" sz="2000" b="1" dirty="0">
              <a:solidFill>
                <a:srgbClr val="000000"/>
              </a:solidFill>
              <a:latin typeface="Tahoma" panose="020B0604030504040204" pitchFamily="34" charset="0"/>
              <a:ea typeface="楷体_GB2312" pitchFamily="49" charset="-122"/>
            </a:endParaRPr>
          </a:p>
        </p:txBody>
      </p:sp>
      <p:sp>
        <p:nvSpPr>
          <p:cNvPr id="134151" name="Rectangle 7"/>
          <p:cNvSpPr/>
          <p:nvPr/>
        </p:nvSpPr>
        <p:spPr>
          <a:xfrm>
            <a:off x="611188" y="260350"/>
            <a:ext cx="5040312" cy="579438"/>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dirty="0">
                <a:latin typeface="仿宋_GB2312" pitchFamily="49" charset="-122"/>
                <a:ea typeface="仿宋_GB2312" pitchFamily="49" charset="-122"/>
              </a:rPr>
              <a:t> </a:t>
            </a:r>
            <a:r>
              <a:rPr lang="en-US" altLang="zh-CN" sz="3200" dirty="0">
                <a:latin typeface="仿宋_GB2312" pitchFamily="49" charset="-122"/>
                <a:ea typeface="仿宋_GB2312" pitchFamily="49" charset="-122"/>
              </a:rPr>
              <a:t>I/O</a:t>
            </a:r>
            <a:r>
              <a:rPr lang="zh-CN" altLang="en-US" sz="3200" dirty="0">
                <a:latin typeface="仿宋_GB2312" pitchFamily="49" charset="-122"/>
                <a:ea typeface="仿宋_GB2312" pitchFamily="49" charset="-122"/>
              </a:rPr>
              <a:t>处理机的种类（续</a:t>
            </a:r>
            <a:r>
              <a:rPr lang="en-US" altLang="zh-CN" sz="3200" dirty="0">
                <a:latin typeface="仿宋_GB2312" pitchFamily="49" charset="-122"/>
                <a:ea typeface="仿宋_GB2312" pitchFamily="49" charset="-122"/>
              </a:rPr>
              <a:t>2</a:t>
            </a:r>
            <a:r>
              <a:rPr lang="zh-CN" altLang="en-US" sz="3200" dirty="0">
                <a:latin typeface="仿宋_GB2312" pitchFamily="49" charset="-122"/>
                <a:ea typeface="仿宋_GB2312" pitchFamily="49" charset="-122"/>
              </a:rPr>
              <a:t>）</a:t>
            </a:r>
            <a:endParaRPr lang="zh-CN" altLang="en-US" sz="3200" dirty="0">
              <a:latin typeface="仿宋_GB2312" pitchFamily="49" charset="-122"/>
              <a:ea typeface="仿宋_GB2312" pitchFamily="49"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75107" name="Text Box 5"/>
          <p:cNvSpPr txBox="1"/>
          <p:nvPr/>
        </p:nvSpPr>
        <p:spPr>
          <a:xfrm>
            <a:off x="2478088" y="190500"/>
            <a:ext cx="1570037"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rPr>
              <a:t>练习题</a:t>
            </a:r>
            <a:endParaRPr lang="zh-CN" altLang="en-US" sz="3600" dirty="0">
              <a:latin typeface="Tahoma" panose="020B0604030504040204" pitchFamily="34" charset="0"/>
            </a:endParaRPr>
          </a:p>
        </p:txBody>
      </p:sp>
      <p:pic>
        <p:nvPicPr>
          <p:cNvPr id="175108" name="图片 1"/>
          <p:cNvPicPr>
            <a:picLocks noChangeAspect="1"/>
          </p:cNvPicPr>
          <p:nvPr/>
        </p:nvPicPr>
        <p:blipFill>
          <a:blip r:embed="rId1"/>
          <a:stretch>
            <a:fillRect/>
          </a:stretch>
        </p:blipFill>
        <p:spPr>
          <a:xfrm>
            <a:off x="688975" y="1036638"/>
            <a:ext cx="7502525" cy="5233987"/>
          </a:xfrm>
          <a:prstGeom prst="rect">
            <a:avLst/>
          </a:prstGeom>
          <a:noFill/>
          <a:ln w="9525">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76131" name="Text Box 5"/>
          <p:cNvSpPr txBox="1"/>
          <p:nvPr/>
        </p:nvSpPr>
        <p:spPr>
          <a:xfrm>
            <a:off x="2478088" y="190500"/>
            <a:ext cx="1570037"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Tahoma" panose="020B0604030504040204" pitchFamily="34" charset="0"/>
              </a:rPr>
              <a:t>练习题</a:t>
            </a:r>
            <a:endParaRPr lang="zh-CN" altLang="en-US" sz="3600" dirty="0">
              <a:latin typeface="Tahoma" panose="020B0604030504040204" pitchFamily="34" charset="0"/>
            </a:endParaRPr>
          </a:p>
        </p:txBody>
      </p:sp>
      <p:pic>
        <p:nvPicPr>
          <p:cNvPr id="176132" name="图片 2"/>
          <p:cNvPicPr>
            <a:picLocks noChangeAspect="1"/>
          </p:cNvPicPr>
          <p:nvPr/>
        </p:nvPicPr>
        <p:blipFill>
          <a:blip r:embed="rId1"/>
          <a:stretch>
            <a:fillRect/>
          </a:stretch>
        </p:blipFill>
        <p:spPr>
          <a:xfrm>
            <a:off x="700088" y="1028700"/>
            <a:ext cx="7491412" cy="5418138"/>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5603" name="Rectangle 2"/>
          <p:cNvSpPr/>
          <p:nvPr/>
        </p:nvSpPr>
        <p:spPr>
          <a:xfrm>
            <a:off x="1117600" y="14732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5604" name="Line 3"/>
          <p:cNvSpPr/>
          <p:nvPr/>
        </p:nvSpPr>
        <p:spPr>
          <a:xfrm>
            <a:off x="1117600" y="1778000"/>
            <a:ext cx="1219200" cy="0"/>
          </a:xfrm>
          <a:prstGeom prst="line">
            <a:avLst/>
          </a:prstGeom>
          <a:ln w="9525" cap="flat" cmpd="sng">
            <a:solidFill>
              <a:schemeClr val="tx1"/>
            </a:solidFill>
            <a:prstDash val="solid"/>
            <a:miter/>
            <a:headEnd type="none" w="med" len="med"/>
            <a:tailEnd type="none" w="med" len="med"/>
          </a:ln>
        </p:spPr>
      </p:sp>
      <p:sp>
        <p:nvSpPr>
          <p:cNvPr id="25605" name="Line 4"/>
          <p:cNvSpPr/>
          <p:nvPr/>
        </p:nvSpPr>
        <p:spPr>
          <a:xfrm>
            <a:off x="1117600" y="2082800"/>
            <a:ext cx="1219200" cy="0"/>
          </a:xfrm>
          <a:prstGeom prst="line">
            <a:avLst/>
          </a:prstGeom>
          <a:ln w="9525" cap="flat" cmpd="sng">
            <a:solidFill>
              <a:schemeClr val="tx1"/>
            </a:solidFill>
            <a:prstDash val="solid"/>
            <a:miter/>
            <a:headEnd type="none" w="med" len="med"/>
            <a:tailEnd type="none" w="med" len="med"/>
          </a:ln>
        </p:spPr>
      </p:sp>
      <p:sp>
        <p:nvSpPr>
          <p:cNvPr id="25606" name="Line 5"/>
          <p:cNvSpPr/>
          <p:nvPr/>
        </p:nvSpPr>
        <p:spPr>
          <a:xfrm>
            <a:off x="1117600" y="2387600"/>
            <a:ext cx="1219200" cy="0"/>
          </a:xfrm>
          <a:prstGeom prst="line">
            <a:avLst/>
          </a:prstGeom>
          <a:ln w="9525" cap="flat" cmpd="sng">
            <a:solidFill>
              <a:schemeClr val="tx1"/>
            </a:solidFill>
            <a:prstDash val="solid"/>
            <a:miter/>
            <a:headEnd type="none" w="med" len="med"/>
            <a:tailEnd type="none" w="med" len="med"/>
          </a:ln>
        </p:spPr>
      </p:sp>
      <p:sp>
        <p:nvSpPr>
          <p:cNvPr id="25607" name="Line 6"/>
          <p:cNvSpPr/>
          <p:nvPr/>
        </p:nvSpPr>
        <p:spPr>
          <a:xfrm>
            <a:off x="1117600" y="2692400"/>
            <a:ext cx="1219200" cy="0"/>
          </a:xfrm>
          <a:prstGeom prst="line">
            <a:avLst/>
          </a:prstGeom>
          <a:ln w="9525" cap="flat" cmpd="sng">
            <a:solidFill>
              <a:schemeClr val="tx1"/>
            </a:solidFill>
            <a:prstDash val="solid"/>
            <a:miter/>
            <a:headEnd type="none" w="med" len="med"/>
            <a:tailEnd type="none" w="med" len="med"/>
          </a:ln>
        </p:spPr>
      </p:sp>
      <p:sp>
        <p:nvSpPr>
          <p:cNvPr id="25608" name="Line 7"/>
          <p:cNvSpPr/>
          <p:nvPr/>
        </p:nvSpPr>
        <p:spPr>
          <a:xfrm>
            <a:off x="1117600" y="2997200"/>
            <a:ext cx="1219200" cy="0"/>
          </a:xfrm>
          <a:prstGeom prst="line">
            <a:avLst/>
          </a:prstGeom>
          <a:ln w="9525" cap="flat" cmpd="sng">
            <a:solidFill>
              <a:schemeClr val="tx1"/>
            </a:solidFill>
            <a:prstDash val="solid"/>
            <a:miter/>
            <a:headEnd type="none" w="med" len="med"/>
            <a:tailEnd type="none" w="med" len="med"/>
          </a:ln>
        </p:spPr>
      </p:sp>
      <p:sp>
        <p:nvSpPr>
          <p:cNvPr id="25609" name="Line 8"/>
          <p:cNvSpPr/>
          <p:nvPr/>
        </p:nvSpPr>
        <p:spPr>
          <a:xfrm>
            <a:off x="1117600" y="3302000"/>
            <a:ext cx="1219200" cy="0"/>
          </a:xfrm>
          <a:prstGeom prst="line">
            <a:avLst/>
          </a:prstGeom>
          <a:ln w="9525" cap="flat" cmpd="sng">
            <a:solidFill>
              <a:schemeClr val="tx1"/>
            </a:solidFill>
            <a:prstDash val="solid"/>
            <a:miter/>
            <a:headEnd type="none" w="med" len="med"/>
            <a:tailEnd type="none" w="med" len="med"/>
          </a:ln>
        </p:spPr>
      </p:sp>
      <p:sp>
        <p:nvSpPr>
          <p:cNvPr id="25610" name="Line 9"/>
          <p:cNvSpPr/>
          <p:nvPr/>
        </p:nvSpPr>
        <p:spPr>
          <a:xfrm>
            <a:off x="1117600" y="3606800"/>
            <a:ext cx="1219200" cy="0"/>
          </a:xfrm>
          <a:prstGeom prst="line">
            <a:avLst/>
          </a:prstGeom>
          <a:ln w="9525" cap="flat" cmpd="sng">
            <a:solidFill>
              <a:schemeClr val="tx1"/>
            </a:solidFill>
            <a:prstDash val="solid"/>
            <a:miter/>
            <a:headEnd type="none" w="med" len="med"/>
            <a:tailEnd type="none" w="med" len="med"/>
          </a:ln>
        </p:spPr>
      </p:sp>
      <p:sp>
        <p:nvSpPr>
          <p:cNvPr id="25611" name="Line 10"/>
          <p:cNvSpPr/>
          <p:nvPr/>
        </p:nvSpPr>
        <p:spPr>
          <a:xfrm>
            <a:off x="1117600" y="3911600"/>
            <a:ext cx="1219200" cy="0"/>
          </a:xfrm>
          <a:prstGeom prst="line">
            <a:avLst/>
          </a:prstGeom>
          <a:ln w="9525" cap="flat" cmpd="sng">
            <a:solidFill>
              <a:schemeClr val="tx1"/>
            </a:solidFill>
            <a:prstDash val="solid"/>
            <a:miter/>
            <a:headEnd type="none" w="med" len="med"/>
            <a:tailEnd type="none" w="med" len="med"/>
          </a:ln>
        </p:spPr>
      </p:sp>
      <p:sp>
        <p:nvSpPr>
          <p:cNvPr id="25612" name="Line 11"/>
          <p:cNvSpPr/>
          <p:nvPr/>
        </p:nvSpPr>
        <p:spPr>
          <a:xfrm>
            <a:off x="1117600" y="4216400"/>
            <a:ext cx="1219200" cy="0"/>
          </a:xfrm>
          <a:prstGeom prst="line">
            <a:avLst/>
          </a:prstGeom>
          <a:ln w="9525" cap="flat" cmpd="sng">
            <a:solidFill>
              <a:schemeClr val="tx1"/>
            </a:solidFill>
            <a:prstDash val="solid"/>
            <a:miter/>
            <a:headEnd type="none" w="med" len="med"/>
            <a:tailEnd type="none" w="med" len="med"/>
          </a:ln>
        </p:spPr>
      </p:sp>
      <p:sp>
        <p:nvSpPr>
          <p:cNvPr id="25613" name="Line 12"/>
          <p:cNvSpPr/>
          <p:nvPr/>
        </p:nvSpPr>
        <p:spPr>
          <a:xfrm>
            <a:off x="1117600" y="4521200"/>
            <a:ext cx="1219200" cy="0"/>
          </a:xfrm>
          <a:prstGeom prst="line">
            <a:avLst/>
          </a:prstGeom>
          <a:ln w="9525" cap="flat" cmpd="sng">
            <a:solidFill>
              <a:schemeClr val="tx1"/>
            </a:solidFill>
            <a:prstDash val="solid"/>
            <a:miter/>
            <a:headEnd type="none" w="med" len="med"/>
            <a:tailEnd type="none" w="med" len="med"/>
          </a:ln>
        </p:spPr>
      </p:sp>
      <p:sp>
        <p:nvSpPr>
          <p:cNvPr id="25614" name="Line 13"/>
          <p:cNvSpPr/>
          <p:nvPr/>
        </p:nvSpPr>
        <p:spPr>
          <a:xfrm>
            <a:off x="1117600" y="4826000"/>
            <a:ext cx="1219200" cy="0"/>
          </a:xfrm>
          <a:prstGeom prst="line">
            <a:avLst/>
          </a:prstGeom>
          <a:ln w="9525" cap="flat" cmpd="sng">
            <a:solidFill>
              <a:schemeClr val="tx1"/>
            </a:solidFill>
            <a:prstDash val="solid"/>
            <a:miter/>
            <a:headEnd type="none" w="med" len="med"/>
            <a:tailEnd type="none" w="med" len="med"/>
          </a:ln>
        </p:spPr>
      </p:sp>
      <p:sp>
        <p:nvSpPr>
          <p:cNvPr id="25615" name="Line 14"/>
          <p:cNvSpPr/>
          <p:nvPr/>
        </p:nvSpPr>
        <p:spPr>
          <a:xfrm>
            <a:off x="1117600" y="5130800"/>
            <a:ext cx="1219200" cy="0"/>
          </a:xfrm>
          <a:prstGeom prst="line">
            <a:avLst/>
          </a:prstGeom>
          <a:ln w="9525" cap="flat" cmpd="sng">
            <a:solidFill>
              <a:schemeClr val="tx1"/>
            </a:solidFill>
            <a:prstDash val="solid"/>
            <a:miter/>
            <a:headEnd type="none" w="med" len="med"/>
            <a:tailEnd type="none" w="med" len="med"/>
          </a:ln>
        </p:spPr>
      </p:sp>
      <p:sp>
        <p:nvSpPr>
          <p:cNvPr id="25616" name="Line 15"/>
          <p:cNvSpPr/>
          <p:nvPr/>
        </p:nvSpPr>
        <p:spPr>
          <a:xfrm>
            <a:off x="1117600" y="5435600"/>
            <a:ext cx="1219200" cy="0"/>
          </a:xfrm>
          <a:prstGeom prst="line">
            <a:avLst/>
          </a:prstGeom>
          <a:ln w="9525" cap="flat" cmpd="sng">
            <a:solidFill>
              <a:schemeClr val="tx1"/>
            </a:solidFill>
            <a:prstDash val="solid"/>
            <a:miter/>
            <a:headEnd type="none" w="med" len="med"/>
            <a:tailEnd type="none" w="med" len="med"/>
          </a:ln>
        </p:spPr>
      </p:sp>
      <p:sp>
        <p:nvSpPr>
          <p:cNvPr id="25617" name="Line 16"/>
          <p:cNvSpPr/>
          <p:nvPr/>
        </p:nvSpPr>
        <p:spPr>
          <a:xfrm>
            <a:off x="1117600" y="5740400"/>
            <a:ext cx="1219200" cy="0"/>
          </a:xfrm>
          <a:prstGeom prst="line">
            <a:avLst/>
          </a:prstGeom>
          <a:ln w="9525" cap="flat" cmpd="sng">
            <a:solidFill>
              <a:schemeClr val="tx1"/>
            </a:solidFill>
            <a:prstDash val="solid"/>
            <a:miter/>
            <a:headEnd type="none" w="med" len="med"/>
            <a:tailEnd type="none" w="med" len="med"/>
          </a:ln>
        </p:spPr>
      </p:sp>
      <p:sp>
        <p:nvSpPr>
          <p:cNvPr id="25618" name="Line 17"/>
          <p:cNvSpPr/>
          <p:nvPr/>
        </p:nvSpPr>
        <p:spPr>
          <a:xfrm>
            <a:off x="1117600" y="6045200"/>
            <a:ext cx="1219200" cy="0"/>
          </a:xfrm>
          <a:prstGeom prst="line">
            <a:avLst/>
          </a:prstGeom>
          <a:ln w="9525" cap="flat" cmpd="sng">
            <a:solidFill>
              <a:schemeClr val="tx1"/>
            </a:solidFill>
            <a:prstDash val="solid"/>
            <a:miter/>
            <a:headEnd type="none" w="med" len="med"/>
            <a:tailEnd type="none" w="med" len="med"/>
          </a:ln>
        </p:spPr>
      </p:sp>
      <p:sp>
        <p:nvSpPr>
          <p:cNvPr id="25619" name="Rectangle 18"/>
          <p:cNvSpPr/>
          <p:nvPr/>
        </p:nvSpPr>
        <p:spPr>
          <a:xfrm>
            <a:off x="3403600" y="14732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5620" name="Line 19"/>
          <p:cNvSpPr/>
          <p:nvPr/>
        </p:nvSpPr>
        <p:spPr>
          <a:xfrm>
            <a:off x="3403600" y="1778000"/>
            <a:ext cx="1219200" cy="0"/>
          </a:xfrm>
          <a:prstGeom prst="line">
            <a:avLst/>
          </a:prstGeom>
          <a:ln w="9525" cap="flat" cmpd="sng">
            <a:solidFill>
              <a:schemeClr val="tx1"/>
            </a:solidFill>
            <a:prstDash val="solid"/>
            <a:miter/>
            <a:headEnd type="none" w="med" len="med"/>
            <a:tailEnd type="none" w="med" len="med"/>
          </a:ln>
        </p:spPr>
      </p:sp>
      <p:sp>
        <p:nvSpPr>
          <p:cNvPr id="25621" name="Line 20"/>
          <p:cNvSpPr/>
          <p:nvPr/>
        </p:nvSpPr>
        <p:spPr>
          <a:xfrm>
            <a:off x="3403600" y="2082800"/>
            <a:ext cx="1219200" cy="0"/>
          </a:xfrm>
          <a:prstGeom prst="line">
            <a:avLst/>
          </a:prstGeom>
          <a:ln w="9525" cap="flat" cmpd="sng">
            <a:solidFill>
              <a:schemeClr val="tx1"/>
            </a:solidFill>
            <a:prstDash val="solid"/>
            <a:miter/>
            <a:headEnd type="none" w="med" len="med"/>
            <a:tailEnd type="none" w="med" len="med"/>
          </a:ln>
        </p:spPr>
      </p:sp>
      <p:sp>
        <p:nvSpPr>
          <p:cNvPr id="25622" name="Line 21"/>
          <p:cNvSpPr/>
          <p:nvPr/>
        </p:nvSpPr>
        <p:spPr>
          <a:xfrm>
            <a:off x="3403600" y="2387600"/>
            <a:ext cx="1219200" cy="0"/>
          </a:xfrm>
          <a:prstGeom prst="line">
            <a:avLst/>
          </a:prstGeom>
          <a:ln w="9525" cap="flat" cmpd="sng">
            <a:solidFill>
              <a:schemeClr val="tx1"/>
            </a:solidFill>
            <a:prstDash val="solid"/>
            <a:miter/>
            <a:headEnd type="none" w="med" len="med"/>
            <a:tailEnd type="none" w="med" len="med"/>
          </a:ln>
        </p:spPr>
      </p:sp>
      <p:sp>
        <p:nvSpPr>
          <p:cNvPr id="25623" name="Line 22"/>
          <p:cNvSpPr/>
          <p:nvPr/>
        </p:nvSpPr>
        <p:spPr>
          <a:xfrm>
            <a:off x="3403600" y="2692400"/>
            <a:ext cx="1219200" cy="0"/>
          </a:xfrm>
          <a:prstGeom prst="line">
            <a:avLst/>
          </a:prstGeom>
          <a:ln w="9525" cap="flat" cmpd="sng">
            <a:solidFill>
              <a:schemeClr val="tx1"/>
            </a:solidFill>
            <a:prstDash val="solid"/>
            <a:miter/>
            <a:headEnd type="none" w="med" len="med"/>
            <a:tailEnd type="none" w="med" len="med"/>
          </a:ln>
        </p:spPr>
      </p:sp>
      <p:sp>
        <p:nvSpPr>
          <p:cNvPr id="25624" name="Line 23"/>
          <p:cNvSpPr/>
          <p:nvPr/>
        </p:nvSpPr>
        <p:spPr>
          <a:xfrm>
            <a:off x="3403600" y="2997200"/>
            <a:ext cx="1219200" cy="0"/>
          </a:xfrm>
          <a:prstGeom prst="line">
            <a:avLst/>
          </a:prstGeom>
          <a:ln w="9525" cap="flat" cmpd="sng">
            <a:solidFill>
              <a:schemeClr val="tx1"/>
            </a:solidFill>
            <a:prstDash val="solid"/>
            <a:miter/>
            <a:headEnd type="none" w="med" len="med"/>
            <a:tailEnd type="none" w="med" len="med"/>
          </a:ln>
        </p:spPr>
      </p:sp>
      <p:sp>
        <p:nvSpPr>
          <p:cNvPr id="25625" name="Line 24"/>
          <p:cNvSpPr/>
          <p:nvPr/>
        </p:nvSpPr>
        <p:spPr>
          <a:xfrm>
            <a:off x="3403600" y="3302000"/>
            <a:ext cx="1219200" cy="0"/>
          </a:xfrm>
          <a:prstGeom prst="line">
            <a:avLst/>
          </a:prstGeom>
          <a:ln w="9525" cap="flat" cmpd="sng">
            <a:solidFill>
              <a:schemeClr val="tx1"/>
            </a:solidFill>
            <a:prstDash val="solid"/>
            <a:miter/>
            <a:headEnd type="none" w="med" len="med"/>
            <a:tailEnd type="none" w="med" len="med"/>
          </a:ln>
        </p:spPr>
      </p:sp>
      <p:sp>
        <p:nvSpPr>
          <p:cNvPr id="25626" name="Line 25"/>
          <p:cNvSpPr/>
          <p:nvPr/>
        </p:nvSpPr>
        <p:spPr>
          <a:xfrm>
            <a:off x="3403600" y="3606800"/>
            <a:ext cx="1219200" cy="0"/>
          </a:xfrm>
          <a:prstGeom prst="line">
            <a:avLst/>
          </a:prstGeom>
          <a:ln w="9525" cap="flat" cmpd="sng">
            <a:solidFill>
              <a:schemeClr val="tx1"/>
            </a:solidFill>
            <a:prstDash val="solid"/>
            <a:miter/>
            <a:headEnd type="none" w="med" len="med"/>
            <a:tailEnd type="none" w="med" len="med"/>
          </a:ln>
        </p:spPr>
      </p:sp>
      <p:sp>
        <p:nvSpPr>
          <p:cNvPr id="25627" name="Line 26"/>
          <p:cNvSpPr/>
          <p:nvPr/>
        </p:nvSpPr>
        <p:spPr>
          <a:xfrm>
            <a:off x="3403600" y="3911600"/>
            <a:ext cx="1219200" cy="0"/>
          </a:xfrm>
          <a:prstGeom prst="line">
            <a:avLst/>
          </a:prstGeom>
          <a:ln w="9525" cap="flat" cmpd="sng">
            <a:solidFill>
              <a:schemeClr val="tx1"/>
            </a:solidFill>
            <a:prstDash val="solid"/>
            <a:miter/>
            <a:headEnd type="none" w="med" len="med"/>
            <a:tailEnd type="none" w="med" len="med"/>
          </a:ln>
        </p:spPr>
      </p:sp>
      <p:sp>
        <p:nvSpPr>
          <p:cNvPr id="25628" name="Line 27"/>
          <p:cNvSpPr/>
          <p:nvPr/>
        </p:nvSpPr>
        <p:spPr>
          <a:xfrm>
            <a:off x="3403600" y="4216400"/>
            <a:ext cx="1219200" cy="0"/>
          </a:xfrm>
          <a:prstGeom prst="line">
            <a:avLst/>
          </a:prstGeom>
          <a:ln w="9525" cap="flat" cmpd="sng">
            <a:solidFill>
              <a:schemeClr val="tx1"/>
            </a:solidFill>
            <a:prstDash val="solid"/>
            <a:miter/>
            <a:headEnd type="none" w="med" len="med"/>
            <a:tailEnd type="none" w="med" len="med"/>
          </a:ln>
        </p:spPr>
      </p:sp>
      <p:sp>
        <p:nvSpPr>
          <p:cNvPr id="25629" name="Line 28"/>
          <p:cNvSpPr/>
          <p:nvPr/>
        </p:nvSpPr>
        <p:spPr>
          <a:xfrm>
            <a:off x="3403600" y="4521200"/>
            <a:ext cx="1219200" cy="0"/>
          </a:xfrm>
          <a:prstGeom prst="line">
            <a:avLst/>
          </a:prstGeom>
          <a:ln w="9525" cap="flat" cmpd="sng">
            <a:solidFill>
              <a:schemeClr val="tx1"/>
            </a:solidFill>
            <a:prstDash val="solid"/>
            <a:miter/>
            <a:headEnd type="none" w="med" len="med"/>
            <a:tailEnd type="none" w="med" len="med"/>
          </a:ln>
        </p:spPr>
      </p:sp>
      <p:sp>
        <p:nvSpPr>
          <p:cNvPr id="25630" name="Line 29"/>
          <p:cNvSpPr/>
          <p:nvPr/>
        </p:nvSpPr>
        <p:spPr>
          <a:xfrm>
            <a:off x="3403600" y="4826000"/>
            <a:ext cx="1219200" cy="0"/>
          </a:xfrm>
          <a:prstGeom prst="line">
            <a:avLst/>
          </a:prstGeom>
          <a:ln w="9525" cap="flat" cmpd="sng">
            <a:solidFill>
              <a:schemeClr val="tx1"/>
            </a:solidFill>
            <a:prstDash val="solid"/>
            <a:miter/>
            <a:headEnd type="none" w="med" len="med"/>
            <a:tailEnd type="none" w="med" len="med"/>
          </a:ln>
        </p:spPr>
      </p:sp>
      <p:sp>
        <p:nvSpPr>
          <p:cNvPr id="25631" name="Line 30"/>
          <p:cNvSpPr/>
          <p:nvPr/>
        </p:nvSpPr>
        <p:spPr>
          <a:xfrm>
            <a:off x="3403600" y="5130800"/>
            <a:ext cx="1219200" cy="0"/>
          </a:xfrm>
          <a:prstGeom prst="line">
            <a:avLst/>
          </a:prstGeom>
          <a:ln w="9525" cap="flat" cmpd="sng">
            <a:solidFill>
              <a:schemeClr val="tx1"/>
            </a:solidFill>
            <a:prstDash val="solid"/>
            <a:miter/>
            <a:headEnd type="none" w="med" len="med"/>
            <a:tailEnd type="none" w="med" len="med"/>
          </a:ln>
        </p:spPr>
      </p:sp>
      <p:sp>
        <p:nvSpPr>
          <p:cNvPr id="25632" name="Line 31"/>
          <p:cNvSpPr/>
          <p:nvPr/>
        </p:nvSpPr>
        <p:spPr>
          <a:xfrm>
            <a:off x="3403600" y="5435600"/>
            <a:ext cx="1219200" cy="0"/>
          </a:xfrm>
          <a:prstGeom prst="line">
            <a:avLst/>
          </a:prstGeom>
          <a:ln w="9525" cap="flat" cmpd="sng">
            <a:solidFill>
              <a:schemeClr val="tx1"/>
            </a:solidFill>
            <a:prstDash val="solid"/>
            <a:miter/>
            <a:headEnd type="none" w="med" len="med"/>
            <a:tailEnd type="none" w="med" len="med"/>
          </a:ln>
        </p:spPr>
      </p:sp>
      <p:sp>
        <p:nvSpPr>
          <p:cNvPr id="25633" name="Line 32"/>
          <p:cNvSpPr/>
          <p:nvPr/>
        </p:nvSpPr>
        <p:spPr>
          <a:xfrm>
            <a:off x="3403600" y="5740400"/>
            <a:ext cx="1219200" cy="0"/>
          </a:xfrm>
          <a:prstGeom prst="line">
            <a:avLst/>
          </a:prstGeom>
          <a:ln w="9525" cap="flat" cmpd="sng">
            <a:solidFill>
              <a:schemeClr val="tx1"/>
            </a:solidFill>
            <a:prstDash val="solid"/>
            <a:miter/>
            <a:headEnd type="none" w="med" len="med"/>
            <a:tailEnd type="none" w="med" len="med"/>
          </a:ln>
        </p:spPr>
      </p:sp>
      <p:sp>
        <p:nvSpPr>
          <p:cNvPr id="25634" name="Line 33"/>
          <p:cNvSpPr/>
          <p:nvPr/>
        </p:nvSpPr>
        <p:spPr>
          <a:xfrm>
            <a:off x="3403600" y="6045200"/>
            <a:ext cx="1219200" cy="0"/>
          </a:xfrm>
          <a:prstGeom prst="line">
            <a:avLst/>
          </a:prstGeom>
          <a:ln w="9525" cap="flat" cmpd="sng">
            <a:solidFill>
              <a:schemeClr val="tx1"/>
            </a:solidFill>
            <a:prstDash val="solid"/>
            <a:miter/>
            <a:headEnd type="none" w="med" len="med"/>
            <a:tailEnd type="none" w="med" len="med"/>
          </a:ln>
        </p:spPr>
      </p:sp>
      <p:sp>
        <p:nvSpPr>
          <p:cNvPr id="25635" name="Rectangle 34"/>
          <p:cNvSpPr/>
          <p:nvPr/>
        </p:nvSpPr>
        <p:spPr>
          <a:xfrm>
            <a:off x="5613400" y="14732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5636" name="Line 35"/>
          <p:cNvSpPr/>
          <p:nvPr/>
        </p:nvSpPr>
        <p:spPr>
          <a:xfrm>
            <a:off x="5613400" y="1778000"/>
            <a:ext cx="1219200" cy="0"/>
          </a:xfrm>
          <a:prstGeom prst="line">
            <a:avLst/>
          </a:prstGeom>
          <a:ln w="9525" cap="flat" cmpd="sng">
            <a:solidFill>
              <a:schemeClr val="tx1"/>
            </a:solidFill>
            <a:prstDash val="solid"/>
            <a:miter/>
            <a:headEnd type="none" w="med" len="med"/>
            <a:tailEnd type="none" w="med" len="med"/>
          </a:ln>
        </p:spPr>
      </p:sp>
      <p:sp>
        <p:nvSpPr>
          <p:cNvPr id="25637" name="Line 36"/>
          <p:cNvSpPr/>
          <p:nvPr/>
        </p:nvSpPr>
        <p:spPr>
          <a:xfrm>
            <a:off x="5613400" y="2082800"/>
            <a:ext cx="1219200" cy="0"/>
          </a:xfrm>
          <a:prstGeom prst="line">
            <a:avLst/>
          </a:prstGeom>
          <a:ln w="9525" cap="flat" cmpd="sng">
            <a:solidFill>
              <a:schemeClr val="tx1"/>
            </a:solidFill>
            <a:prstDash val="solid"/>
            <a:miter/>
            <a:headEnd type="none" w="med" len="med"/>
            <a:tailEnd type="none" w="med" len="med"/>
          </a:ln>
        </p:spPr>
      </p:sp>
      <p:sp>
        <p:nvSpPr>
          <p:cNvPr id="25638" name="Line 37"/>
          <p:cNvSpPr/>
          <p:nvPr/>
        </p:nvSpPr>
        <p:spPr>
          <a:xfrm>
            <a:off x="5613400" y="2387600"/>
            <a:ext cx="1219200" cy="0"/>
          </a:xfrm>
          <a:prstGeom prst="line">
            <a:avLst/>
          </a:prstGeom>
          <a:ln w="9525" cap="flat" cmpd="sng">
            <a:solidFill>
              <a:schemeClr val="tx1"/>
            </a:solidFill>
            <a:prstDash val="solid"/>
            <a:miter/>
            <a:headEnd type="none" w="med" len="med"/>
            <a:tailEnd type="none" w="med" len="med"/>
          </a:ln>
        </p:spPr>
      </p:sp>
      <p:sp>
        <p:nvSpPr>
          <p:cNvPr id="25639" name="Line 38"/>
          <p:cNvSpPr/>
          <p:nvPr/>
        </p:nvSpPr>
        <p:spPr>
          <a:xfrm>
            <a:off x="5613400" y="2692400"/>
            <a:ext cx="1219200" cy="0"/>
          </a:xfrm>
          <a:prstGeom prst="line">
            <a:avLst/>
          </a:prstGeom>
          <a:ln w="9525" cap="flat" cmpd="sng">
            <a:solidFill>
              <a:schemeClr val="tx1"/>
            </a:solidFill>
            <a:prstDash val="solid"/>
            <a:miter/>
            <a:headEnd type="none" w="med" len="med"/>
            <a:tailEnd type="none" w="med" len="med"/>
          </a:ln>
        </p:spPr>
      </p:sp>
      <p:sp>
        <p:nvSpPr>
          <p:cNvPr id="25640" name="Line 39"/>
          <p:cNvSpPr/>
          <p:nvPr/>
        </p:nvSpPr>
        <p:spPr>
          <a:xfrm>
            <a:off x="5613400" y="2997200"/>
            <a:ext cx="1219200" cy="0"/>
          </a:xfrm>
          <a:prstGeom prst="line">
            <a:avLst/>
          </a:prstGeom>
          <a:ln w="9525" cap="flat" cmpd="sng">
            <a:solidFill>
              <a:schemeClr val="tx1"/>
            </a:solidFill>
            <a:prstDash val="solid"/>
            <a:miter/>
            <a:headEnd type="none" w="med" len="med"/>
            <a:tailEnd type="none" w="med" len="med"/>
          </a:ln>
        </p:spPr>
      </p:sp>
      <p:sp>
        <p:nvSpPr>
          <p:cNvPr id="25641" name="Line 40"/>
          <p:cNvSpPr/>
          <p:nvPr/>
        </p:nvSpPr>
        <p:spPr>
          <a:xfrm>
            <a:off x="5613400" y="3302000"/>
            <a:ext cx="1219200" cy="0"/>
          </a:xfrm>
          <a:prstGeom prst="line">
            <a:avLst/>
          </a:prstGeom>
          <a:ln w="9525" cap="flat" cmpd="sng">
            <a:solidFill>
              <a:schemeClr val="tx1"/>
            </a:solidFill>
            <a:prstDash val="solid"/>
            <a:miter/>
            <a:headEnd type="none" w="med" len="med"/>
            <a:tailEnd type="none" w="med" len="med"/>
          </a:ln>
        </p:spPr>
      </p:sp>
      <p:sp>
        <p:nvSpPr>
          <p:cNvPr id="25642" name="Line 41"/>
          <p:cNvSpPr/>
          <p:nvPr/>
        </p:nvSpPr>
        <p:spPr>
          <a:xfrm>
            <a:off x="5613400" y="3606800"/>
            <a:ext cx="1219200" cy="0"/>
          </a:xfrm>
          <a:prstGeom prst="line">
            <a:avLst/>
          </a:prstGeom>
          <a:ln w="9525" cap="flat" cmpd="sng">
            <a:solidFill>
              <a:schemeClr val="tx1"/>
            </a:solidFill>
            <a:prstDash val="solid"/>
            <a:miter/>
            <a:headEnd type="none" w="med" len="med"/>
            <a:tailEnd type="none" w="med" len="med"/>
          </a:ln>
        </p:spPr>
      </p:sp>
      <p:sp>
        <p:nvSpPr>
          <p:cNvPr id="25643" name="Line 42"/>
          <p:cNvSpPr/>
          <p:nvPr/>
        </p:nvSpPr>
        <p:spPr>
          <a:xfrm>
            <a:off x="5613400" y="3911600"/>
            <a:ext cx="1219200" cy="0"/>
          </a:xfrm>
          <a:prstGeom prst="line">
            <a:avLst/>
          </a:prstGeom>
          <a:ln w="9525" cap="flat" cmpd="sng">
            <a:solidFill>
              <a:schemeClr val="tx1"/>
            </a:solidFill>
            <a:prstDash val="solid"/>
            <a:miter/>
            <a:headEnd type="none" w="med" len="med"/>
            <a:tailEnd type="none" w="med" len="med"/>
          </a:ln>
        </p:spPr>
      </p:sp>
      <p:sp>
        <p:nvSpPr>
          <p:cNvPr id="25644" name="Line 43"/>
          <p:cNvSpPr/>
          <p:nvPr/>
        </p:nvSpPr>
        <p:spPr>
          <a:xfrm>
            <a:off x="5613400" y="4216400"/>
            <a:ext cx="1219200" cy="0"/>
          </a:xfrm>
          <a:prstGeom prst="line">
            <a:avLst/>
          </a:prstGeom>
          <a:ln w="9525" cap="flat" cmpd="sng">
            <a:solidFill>
              <a:schemeClr val="tx1"/>
            </a:solidFill>
            <a:prstDash val="solid"/>
            <a:miter/>
            <a:headEnd type="none" w="med" len="med"/>
            <a:tailEnd type="none" w="med" len="med"/>
          </a:ln>
        </p:spPr>
      </p:sp>
      <p:sp>
        <p:nvSpPr>
          <p:cNvPr id="25645" name="Line 44"/>
          <p:cNvSpPr/>
          <p:nvPr/>
        </p:nvSpPr>
        <p:spPr>
          <a:xfrm>
            <a:off x="5613400" y="4521200"/>
            <a:ext cx="1219200" cy="0"/>
          </a:xfrm>
          <a:prstGeom prst="line">
            <a:avLst/>
          </a:prstGeom>
          <a:ln w="9525" cap="flat" cmpd="sng">
            <a:solidFill>
              <a:schemeClr val="tx1"/>
            </a:solidFill>
            <a:prstDash val="solid"/>
            <a:miter/>
            <a:headEnd type="none" w="med" len="med"/>
            <a:tailEnd type="none" w="med" len="med"/>
          </a:ln>
        </p:spPr>
      </p:sp>
      <p:sp>
        <p:nvSpPr>
          <p:cNvPr id="25646" name="Line 45"/>
          <p:cNvSpPr/>
          <p:nvPr/>
        </p:nvSpPr>
        <p:spPr>
          <a:xfrm>
            <a:off x="5613400" y="4826000"/>
            <a:ext cx="1219200" cy="0"/>
          </a:xfrm>
          <a:prstGeom prst="line">
            <a:avLst/>
          </a:prstGeom>
          <a:ln w="9525" cap="flat" cmpd="sng">
            <a:solidFill>
              <a:schemeClr val="tx1"/>
            </a:solidFill>
            <a:prstDash val="solid"/>
            <a:miter/>
            <a:headEnd type="none" w="med" len="med"/>
            <a:tailEnd type="none" w="med" len="med"/>
          </a:ln>
        </p:spPr>
      </p:sp>
      <p:sp>
        <p:nvSpPr>
          <p:cNvPr id="25647" name="Line 46"/>
          <p:cNvSpPr/>
          <p:nvPr/>
        </p:nvSpPr>
        <p:spPr>
          <a:xfrm>
            <a:off x="5613400" y="5130800"/>
            <a:ext cx="1219200" cy="0"/>
          </a:xfrm>
          <a:prstGeom prst="line">
            <a:avLst/>
          </a:prstGeom>
          <a:ln w="9525" cap="flat" cmpd="sng">
            <a:solidFill>
              <a:schemeClr val="tx1"/>
            </a:solidFill>
            <a:prstDash val="solid"/>
            <a:miter/>
            <a:headEnd type="none" w="med" len="med"/>
            <a:tailEnd type="none" w="med" len="med"/>
          </a:ln>
        </p:spPr>
      </p:sp>
      <p:sp>
        <p:nvSpPr>
          <p:cNvPr id="25648" name="Line 47"/>
          <p:cNvSpPr/>
          <p:nvPr/>
        </p:nvSpPr>
        <p:spPr>
          <a:xfrm>
            <a:off x="5613400" y="5435600"/>
            <a:ext cx="1219200" cy="0"/>
          </a:xfrm>
          <a:prstGeom prst="line">
            <a:avLst/>
          </a:prstGeom>
          <a:ln w="9525" cap="flat" cmpd="sng">
            <a:solidFill>
              <a:schemeClr val="tx1"/>
            </a:solidFill>
            <a:prstDash val="solid"/>
            <a:miter/>
            <a:headEnd type="none" w="med" len="med"/>
            <a:tailEnd type="none" w="med" len="med"/>
          </a:ln>
        </p:spPr>
      </p:sp>
      <p:sp>
        <p:nvSpPr>
          <p:cNvPr id="25649" name="Line 48"/>
          <p:cNvSpPr/>
          <p:nvPr/>
        </p:nvSpPr>
        <p:spPr>
          <a:xfrm>
            <a:off x="5613400" y="5740400"/>
            <a:ext cx="1219200" cy="0"/>
          </a:xfrm>
          <a:prstGeom prst="line">
            <a:avLst/>
          </a:prstGeom>
          <a:ln w="9525" cap="flat" cmpd="sng">
            <a:solidFill>
              <a:schemeClr val="tx1"/>
            </a:solidFill>
            <a:prstDash val="solid"/>
            <a:miter/>
            <a:headEnd type="none" w="med" len="med"/>
            <a:tailEnd type="none" w="med" len="med"/>
          </a:ln>
        </p:spPr>
      </p:sp>
      <p:sp>
        <p:nvSpPr>
          <p:cNvPr id="25650" name="Line 49"/>
          <p:cNvSpPr/>
          <p:nvPr/>
        </p:nvSpPr>
        <p:spPr>
          <a:xfrm>
            <a:off x="5613400" y="6045200"/>
            <a:ext cx="1219200" cy="0"/>
          </a:xfrm>
          <a:prstGeom prst="line">
            <a:avLst/>
          </a:prstGeom>
          <a:ln w="9525" cap="flat" cmpd="sng">
            <a:solidFill>
              <a:schemeClr val="tx1"/>
            </a:solidFill>
            <a:prstDash val="solid"/>
            <a:miter/>
            <a:headEnd type="none" w="med" len="med"/>
            <a:tailEnd type="none" w="med" len="med"/>
          </a:ln>
        </p:spPr>
      </p:sp>
      <p:sp>
        <p:nvSpPr>
          <p:cNvPr id="25651" name="Rectangle 50"/>
          <p:cNvSpPr/>
          <p:nvPr/>
        </p:nvSpPr>
        <p:spPr>
          <a:xfrm>
            <a:off x="7823200" y="14732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5652" name="Line 51"/>
          <p:cNvSpPr/>
          <p:nvPr/>
        </p:nvSpPr>
        <p:spPr>
          <a:xfrm>
            <a:off x="7823200" y="1778000"/>
            <a:ext cx="1219200" cy="0"/>
          </a:xfrm>
          <a:prstGeom prst="line">
            <a:avLst/>
          </a:prstGeom>
          <a:ln w="9525" cap="flat" cmpd="sng">
            <a:solidFill>
              <a:schemeClr val="tx1"/>
            </a:solidFill>
            <a:prstDash val="solid"/>
            <a:miter/>
            <a:headEnd type="none" w="med" len="med"/>
            <a:tailEnd type="none" w="med" len="med"/>
          </a:ln>
        </p:spPr>
      </p:sp>
      <p:sp>
        <p:nvSpPr>
          <p:cNvPr id="25653" name="Line 52"/>
          <p:cNvSpPr/>
          <p:nvPr/>
        </p:nvSpPr>
        <p:spPr>
          <a:xfrm>
            <a:off x="7823200" y="2082800"/>
            <a:ext cx="1219200" cy="0"/>
          </a:xfrm>
          <a:prstGeom prst="line">
            <a:avLst/>
          </a:prstGeom>
          <a:ln w="9525" cap="flat" cmpd="sng">
            <a:solidFill>
              <a:schemeClr val="tx1"/>
            </a:solidFill>
            <a:prstDash val="solid"/>
            <a:miter/>
            <a:headEnd type="none" w="med" len="med"/>
            <a:tailEnd type="none" w="med" len="med"/>
          </a:ln>
        </p:spPr>
      </p:sp>
      <p:sp>
        <p:nvSpPr>
          <p:cNvPr id="25654" name="Line 53"/>
          <p:cNvSpPr/>
          <p:nvPr/>
        </p:nvSpPr>
        <p:spPr>
          <a:xfrm>
            <a:off x="7823200" y="2387600"/>
            <a:ext cx="1219200" cy="0"/>
          </a:xfrm>
          <a:prstGeom prst="line">
            <a:avLst/>
          </a:prstGeom>
          <a:ln w="9525" cap="flat" cmpd="sng">
            <a:solidFill>
              <a:schemeClr val="tx1"/>
            </a:solidFill>
            <a:prstDash val="solid"/>
            <a:miter/>
            <a:headEnd type="none" w="med" len="med"/>
            <a:tailEnd type="none" w="med" len="med"/>
          </a:ln>
        </p:spPr>
      </p:sp>
      <p:sp>
        <p:nvSpPr>
          <p:cNvPr id="25655" name="Line 54"/>
          <p:cNvSpPr/>
          <p:nvPr/>
        </p:nvSpPr>
        <p:spPr>
          <a:xfrm>
            <a:off x="7823200" y="2692400"/>
            <a:ext cx="1219200" cy="0"/>
          </a:xfrm>
          <a:prstGeom prst="line">
            <a:avLst/>
          </a:prstGeom>
          <a:ln w="9525" cap="flat" cmpd="sng">
            <a:solidFill>
              <a:schemeClr val="tx1"/>
            </a:solidFill>
            <a:prstDash val="solid"/>
            <a:miter/>
            <a:headEnd type="none" w="med" len="med"/>
            <a:tailEnd type="none" w="med" len="med"/>
          </a:ln>
        </p:spPr>
      </p:sp>
      <p:sp>
        <p:nvSpPr>
          <p:cNvPr id="25656" name="Line 55"/>
          <p:cNvSpPr/>
          <p:nvPr/>
        </p:nvSpPr>
        <p:spPr>
          <a:xfrm>
            <a:off x="7823200" y="2997200"/>
            <a:ext cx="1219200" cy="0"/>
          </a:xfrm>
          <a:prstGeom prst="line">
            <a:avLst/>
          </a:prstGeom>
          <a:ln w="9525" cap="flat" cmpd="sng">
            <a:solidFill>
              <a:schemeClr val="tx1"/>
            </a:solidFill>
            <a:prstDash val="solid"/>
            <a:miter/>
            <a:headEnd type="none" w="med" len="med"/>
            <a:tailEnd type="none" w="med" len="med"/>
          </a:ln>
        </p:spPr>
      </p:sp>
      <p:sp>
        <p:nvSpPr>
          <p:cNvPr id="25657" name="Line 56"/>
          <p:cNvSpPr/>
          <p:nvPr/>
        </p:nvSpPr>
        <p:spPr>
          <a:xfrm>
            <a:off x="7823200" y="3302000"/>
            <a:ext cx="1219200" cy="0"/>
          </a:xfrm>
          <a:prstGeom prst="line">
            <a:avLst/>
          </a:prstGeom>
          <a:ln w="9525" cap="flat" cmpd="sng">
            <a:solidFill>
              <a:schemeClr val="tx1"/>
            </a:solidFill>
            <a:prstDash val="solid"/>
            <a:miter/>
            <a:headEnd type="none" w="med" len="med"/>
            <a:tailEnd type="none" w="med" len="med"/>
          </a:ln>
        </p:spPr>
      </p:sp>
      <p:sp>
        <p:nvSpPr>
          <p:cNvPr id="25658" name="Line 57"/>
          <p:cNvSpPr/>
          <p:nvPr/>
        </p:nvSpPr>
        <p:spPr>
          <a:xfrm>
            <a:off x="7823200" y="3606800"/>
            <a:ext cx="1219200" cy="0"/>
          </a:xfrm>
          <a:prstGeom prst="line">
            <a:avLst/>
          </a:prstGeom>
          <a:ln w="9525" cap="flat" cmpd="sng">
            <a:solidFill>
              <a:schemeClr val="tx1"/>
            </a:solidFill>
            <a:prstDash val="solid"/>
            <a:miter/>
            <a:headEnd type="none" w="med" len="med"/>
            <a:tailEnd type="none" w="med" len="med"/>
          </a:ln>
        </p:spPr>
      </p:sp>
      <p:sp>
        <p:nvSpPr>
          <p:cNvPr id="25659" name="Line 58"/>
          <p:cNvSpPr/>
          <p:nvPr/>
        </p:nvSpPr>
        <p:spPr>
          <a:xfrm>
            <a:off x="7823200" y="3911600"/>
            <a:ext cx="1219200" cy="0"/>
          </a:xfrm>
          <a:prstGeom prst="line">
            <a:avLst/>
          </a:prstGeom>
          <a:ln w="9525" cap="flat" cmpd="sng">
            <a:solidFill>
              <a:schemeClr val="tx1"/>
            </a:solidFill>
            <a:prstDash val="solid"/>
            <a:miter/>
            <a:headEnd type="none" w="med" len="med"/>
            <a:tailEnd type="none" w="med" len="med"/>
          </a:ln>
        </p:spPr>
      </p:sp>
      <p:sp>
        <p:nvSpPr>
          <p:cNvPr id="25660" name="Line 59"/>
          <p:cNvSpPr/>
          <p:nvPr/>
        </p:nvSpPr>
        <p:spPr>
          <a:xfrm>
            <a:off x="7823200" y="4216400"/>
            <a:ext cx="1219200" cy="0"/>
          </a:xfrm>
          <a:prstGeom prst="line">
            <a:avLst/>
          </a:prstGeom>
          <a:ln w="9525" cap="flat" cmpd="sng">
            <a:solidFill>
              <a:schemeClr val="tx1"/>
            </a:solidFill>
            <a:prstDash val="solid"/>
            <a:miter/>
            <a:headEnd type="none" w="med" len="med"/>
            <a:tailEnd type="none" w="med" len="med"/>
          </a:ln>
        </p:spPr>
      </p:sp>
      <p:sp>
        <p:nvSpPr>
          <p:cNvPr id="25661" name="Line 60"/>
          <p:cNvSpPr/>
          <p:nvPr/>
        </p:nvSpPr>
        <p:spPr>
          <a:xfrm>
            <a:off x="7823200" y="4521200"/>
            <a:ext cx="1219200" cy="0"/>
          </a:xfrm>
          <a:prstGeom prst="line">
            <a:avLst/>
          </a:prstGeom>
          <a:ln w="9525" cap="flat" cmpd="sng">
            <a:solidFill>
              <a:schemeClr val="tx1"/>
            </a:solidFill>
            <a:prstDash val="solid"/>
            <a:miter/>
            <a:headEnd type="none" w="med" len="med"/>
            <a:tailEnd type="none" w="med" len="med"/>
          </a:ln>
        </p:spPr>
      </p:sp>
      <p:sp>
        <p:nvSpPr>
          <p:cNvPr id="25662" name="Line 61"/>
          <p:cNvSpPr/>
          <p:nvPr/>
        </p:nvSpPr>
        <p:spPr>
          <a:xfrm>
            <a:off x="7823200" y="4826000"/>
            <a:ext cx="1219200" cy="0"/>
          </a:xfrm>
          <a:prstGeom prst="line">
            <a:avLst/>
          </a:prstGeom>
          <a:ln w="9525" cap="flat" cmpd="sng">
            <a:solidFill>
              <a:schemeClr val="tx1"/>
            </a:solidFill>
            <a:prstDash val="solid"/>
            <a:miter/>
            <a:headEnd type="none" w="med" len="med"/>
            <a:tailEnd type="none" w="med" len="med"/>
          </a:ln>
        </p:spPr>
      </p:sp>
      <p:sp>
        <p:nvSpPr>
          <p:cNvPr id="25663" name="Line 62"/>
          <p:cNvSpPr/>
          <p:nvPr/>
        </p:nvSpPr>
        <p:spPr>
          <a:xfrm>
            <a:off x="7823200" y="5130800"/>
            <a:ext cx="1219200" cy="0"/>
          </a:xfrm>
          <a:prstGeom prst="line">
            <a:avLst/>
          </a:prstGeom>
          <a:ln w="9525" cap="flat" cmpd="sng">
            <a:solidFill>
              <a:schemeClr val="tx1"/>
            </a:solidFill>
            <a:prstDash val="solid"/>
            <a:miter/>
            <a:headEnd type="none" w="med" len="med"/>
            <a:tailEnd type="none" w="med" len="med"/>
          </a:ln>
        </p:spPr>
      </p:sp>
      <p:sp>
        <p:nvSpPr>
          <p:cNvPr id="25664" name="Line 63"/>
          <p:cNvSpPr/>
          <p:nvPr/>
        </p:nvSpPr>
        <p:spPr>
          <a:xfrm>
            <a:off x="7823200" y="5435600"/>
            <a:ext cx="1219200" cy="0"/>
          </a:xfrm>
          <a:prstGeom prst="line">
            <a:avLst/>
          </a:prstGeom>
          <a:ln w="9525" cap="flat" cmpd="sng">
            <a:solidFill>
              <a:schemeClr val="tx1"/>
            </a:solidFill>
            <a:prstDash val="solid"/>
            <a:miter/>
            <a:headEnd type="none" w="med" len="med"/>
            <a:tailEnd type="none" w="med" len="med"/>
          </a:ln>
        </p:spPr>
      </p:sp>
      <p:sp>
        <p:nvSpPr>
          <p:cNvPr id="25665" name="Line 64"/>
          <p:cNvSpPr/>
          <p:nvPr/>
        </p:nvSpPr>
        <p:spPr>
          <a:xfrm>
            <a:off x="7823200" y="5740400"/>
            <a:ext cx="1219200" cy="0"/>
          </a:xfrm>
          <a:prstGeom prst="line">
            <a:avLst/>
          </a:prstGeom>
          <a:ln w="9525" cap="flat" cmpd="sng">
            <a:solidFill>
              <a:schemeClr val="tx1"/>
            </a:solidFill>
            <a:prstDash val="solid"/>
            <a:miter/>
            <a:headEnd type="none" w="med" len="med"/>
            <a:tailEnd type="none" w="med" len="med"/>
          </a:ln>
        </p:spPr>
      </p:sp>
      <p:sp>
        <p:nvSpPr>
          <p:cNvPr id="25666" name="Line 65"/>
          <p:cNvSpPr/>
          <p:nvPr/>
        </p:nvSpPr>
        <p:spPr>
          <a:xfrm>
            <a:off x="7823200" y="6045200"/>
            <a:ext cx="1219200" cy="0"/>
          </a:xfrm>
          <a:prstGeom prst="line">
            <a:avLst/>
          </a:prstGeom>
          <a:ln w="9525" cap="flat" cmpd="sng">
            <a:solidFill>
              <a:schemeClr val="tx1"/>
            </a:solidFill>
            <a:prstDash val="solid"/>
            <a:miter/>
            <a:headEnd type="none" w="med" len="med"/>
            <a:tailEnd type="none" w="med" len="med"/>
          </a:ln>
        </p:spPr>
      </p:sp>
      <p:sp>
        <p:nvSpPr>
          <p:cNvPr id="392258" name="Text Box 66"/>
          <p:cNvSpPr txBox="1"/>
          <p:nvPr/>
        </p:nvSpPr>
        <p:spPr>
          <a:xfrm>
            <a:off x="50800" y="15494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1110</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1111</a:t>
            </a:r>
            <a:r>
              <a:rPr lang="en-US" altLang="zh-CN" sz="2000" b="0" dirty="0">
                <a:solidFill>
                  <a:schemeClr val="hlink"/>
                </a:solidFill>
                <a:latin typeface="Tahoma" panose="020B0604030504040204" pitchFamily="34" charset="0"/>
                <a:ea typeface="宋体" panose="02010600030101010101" pitchFamily="2" charset="-122"/>
              </a:rPr>
              <a:t>00</a:t>
            </a:r>
            <a:endParaRPr lang="en-US" altLang="zh-CN" sz="2000" b="0" dirty="0">
              <a:solidFill>
                <a:schemeClr val="hlink"/>
              </a:solidFill>
              <a:latin typeface="Tahoma" panose="020B0604030504040204" pitchFamily="34" charset="0"/>
              <a:ea typeface="宋体" panose="02010600030101010101" pitchFamily="2" charset="-122"/>
            </a:endParaRPr>
          </a:p>
        </p:txBody>
      </p:sp>
      <p:sp>
        <p:nvSpPr>
          <p:cNvPr id="25668" name="Text Box 67"/>
          <p:cNvSpPr txBox="1"/>
          <p:nvPr/>
        </p:nvSpPr>
        <p:spPr>
          <a:xfrm>
            <a:off x="1485900" y="8382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0</a:t>
            </a:r>
            <a:endParaRPr lang="en-US" altLang="zh-CN" sz="2400" b="0" dirty="0">
              <a:latin typeface="Tahoma" panose="020B0604030504040204" pitchFamily="34" charset="0"/>
              <a:ea typeface="宋体" panose="02010600030101010101" pitchFamily="2" charset="-122"/>
            </a:endParaRPr>
          </a:p>
        </p:txBody>
      </p:sp>
      <p:sp>
        <p:nvSpPr>
          <p:cNvPr id="25669" name="Text Box 68"/>
          <p:cNvSpPr txBox="1"/>
          <p:nvPr/>
        </p:nvSpPr>
        <p:spPr>
          <a:xfrm>
            <a:off x="3771900" y="8382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1</a:t>
            </a:r>
            <a:endParaRPr lang="en-US" altLang="zh-CN" sz="2400" b="0" dirty="0">
              <a:latin typeface="Tahoma" panose="020B0604030504040204" pitchFamily="34" charset="0"/>
              <a:ea typeface="宋体" panose="02010600030101010101" pitchFamily="2" charset="-122"/>
            </a:endParaRPr>
          </a:p>
        </p:txBody>
      </p:sp>
      <p:sp>
        <p:nvSpPr>
          <p:cNvPr id="25670" name="Text Box 69"/>
          <p:cNvSpPr txBox="1"/>
          <p:nvPr/>
        </p:nvSpPr>
        <p:spPr>
          <a:xfrm>
            <a:off x="6057900" y="8382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2</a:t>
            </a:r>
            <a:endParaRPr lang="en-US" altLang="zh-CN" sz="2400" b="0" dirty="0">
              <a:latin typeface="Tahoma" panose="020B0604030504040204" pitchFamily="34" charset="0"/>
              <a:ea typeface="宋体" panose="02010600030101010101" pitchFamily="2" charset="-122"/>
            </a:endParaRPr>
          </a:p>
        </p:txBody>
      </p:sp>
      <p:sp>
        <p:nvSpPr>
          <p:cNvPr id="25671" name="Text Box 70"/>
          <p:cNvSpPr txBox="1"/>
          <p:nvPr/>
        </p:nvSpPr>
        <p:spPr>
          <a:xfrm>
            <a:off x="8267700" y="8382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3</a:t>
            </a:r>
            <a:endParaRPr lang="en-US" altLang="zh-CN" sz="2400" b="0" dirty="0">
              <a:latin typeface="Tahoma" panose="020B0604030504040204" pitchFamily="34" charset="0"/>
              <a:ea typeface="宋体" panose="02010600030101010101" pitchFamily="2" charset="-122"/>
            </a:endParaRPr>
          </a:p>
        </p:txBody>
      </p:sp>
      <p:sp>
        <p:nvSpPr>
          <p:cNvPr id="392263" name="Text Box 71"/>
          <p:cNvSpPr txBox="1"/>
          <p:nvPr/>
        </p:nvSpPr>
        <p:spPr>
          <a:xfrm>
            <a:off x="2413000" y="15494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1110</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1111</a:t>
            </a:r>
            <a:r>
              <a:rPr lang="en-US" altLang="zh-CN" sz="2000" b="0" dirty="0">
                <a:solidFill>
                  <a:schemeClr val="hlink"/>
                </a:solidFill>
                <a:latin typeface="Tahoma" panose="020B0604030504040204" pitchFamily="34" charset="0"/>
                <a:ea typeface="宋体" panose="02010600030101010101" pitchFamily="2" charset="-122"/>
              </a:rPr>
              <a:t>01</a:t>
            </a:r>
            <a:endParaRPr lang="en-US" altLang="zh-CN" sz="2000" b="0" dirty="0">
              <a:solidFill>
                <a:schemeClr val="hlink"/>
              </a:solidFill>
              <a:latin typeface="Tahoma" panose="020B0604030504040204" pitchFamily="34" charset="0"/>
              <a:ea typeface="宋体" panose="02010600030101010101" pitchFamily="2" charset="-122"/>
            </a:endParaRPr>
          </a:p>
        </p:txBody>
      </p:sp>
      <p:sp>
        <p:nvSpPr>
          <p:cNvPr id="392264" name="Text Box 72"/>
          <p:cNvSpPr txBox="1"/>
          <p:nvPr/>
        </p:nvSpPr>
        <p:spPr>
          <a:xfrm>
            <a:off x="4622800" y="15494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1110</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1111</a:t>
            </a:r>
            <a:r>
              <a:rPr lang="en-US" altLang="zh-CN" sz="2000" b="0" dirty="0">
                <a:solidFill>
                  <a:schemeClr val="hlink"/>
                </a:solidFill>
                <a:latin typeface="Tahoma" panose="020B0604030504040204" pitchFamily="34" charset="0"/>
                <a:ea typeface="宋体" panose="02010600030101010101" pitchFamily="2" charset="-122"/>
              </a:rPr>
              <a:t>10</a:t>
            </a:r>
            <a:endParaRPr lang="en-US" altLang="zh-CN" sz="2000" b="0" dirty="0">
              <a:solidFill>
                <a:schemeClr val="hlink"/>
              </a:solidFill>
              <a:latin typeface="Tahoma" panose="020B0604030504040204" pitchFamily="34" charset="0"/>
              <a:ea typeface="宋体" panose="02010600030101010101" pitchFamily="2" charset="-122"/>
            </a:endParaRPr>
          </a:p>
        </p:txBody>
      </p:sp>
      <p:sp>
        <p:nvSpPr>
          <p:cNvPr id="392265" name="Text Box 73"/>
          <p:cNvSpPr txBox="1"/>
          <p:nvPr/>
        </p:nvSpPr>
        <p:spPr>
          <a:xfrm>
            <a:off x="6832600" y="15494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0001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0011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0101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0111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1001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1011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1101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1110</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tx1"/>
                </a:solidFill>
                <a:latin typeface="Tahoma" panose="020B0604030504040204" pitchFamily="34" charset="0"/>
                <a:ea typeface="宋体" panose="02010600030101010101" pitchFamily="2" charset="-122"/>
              </a:rPr>
              <a:t>1111</a:t>
            </a:r>
            <a:r>
              <a:rPr lang="en-US" altLang="zh-CN" sz="2000" b="0" dirty="0">
                <a:solidFill>
                  <a:schemeClr val="hlink"/>
                </a:solidFill>
                <a:latin typeface="Tahoma" panose="020B0604030504040204" pitchFamily="34" charset="0"/>
                <a:ea typeface="宋体" panose="02010600030101010101" pitchFamily="2" charset="-122"/>
              </a:rPr>
              <a:t>11</a:t>
            </a:r>
            <a:endParaRPr lang="en-US" altLang="zh-CN" sz="2000" b="0" dirty="0">
              <a:solidFill>
                <a:schemeClr val="hlink"/>
              </a:solidFill>
              <a:latin typeface="Tahoma" panose="020B0604030504040204" pitchFamily="34" charset="0"/>
              <a:ea typeface="宋体" panose="02010600030101010101" pitchFamily="2" charset="-122"/>
            </a:endParaRPr>
          </a:p>
        </p:txBody>
      </p:sp>
      <p:sp>
        <p:nvSpPr>
          <p:cNvPr id="25675" name="Rectangle 74"/>
          <p:cNvSpPr/>
          <p:nvPr/>
        </p:nvSpPr>
        <p:spPr>
          <a:xfrm>
            <a:off x="392113" y="119063"/>
            <a:ext cx="5018087"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3600" b="0" dirty="0">
                <a:latin typeface="黑体" panose="02010609060101010101" pitchFamily="49" charset="-122"/>
                <a:ea typeface="黑体" panose="02010609060101010101" pitchFamily="49" charset="-122"/>
              </a:rPr>
              <a:t>模</a:t>
            </a:r>
            <a:r>
              <a:rPr lang="en-US" altLang="zh-CN" sz="3600" b="0" dirty="0">
                <a:latin typeface="黑体" panose="02010609060101010101" pitchFamily="49" charset="-122"/>
                <a:ea typeface="黑体" panose="02010609060101010101" pitchFamily="49" charset="-122"/>
              </a:rPr>
              <a:t>m</a:t>
            </a:r>
            <a:r>
              <a:rPr lang="zh-CN" altLang="en-US" sz="3600" b="0" dirty="0">
                <a:latin typeface="黑体" panose="02010609060101010101" pitchFamily="49" charset="-122"/>
                <a:ea typeface="黑体" panose="02010609060101010101" pitchFamily="49" charset="-122"/>
              </a:rPr>
              <a:t>低位多体交叉编址</a:t>
            </a:r>
            <a:endParaRPr lang="zh-CN" altLang="en-US" sz="3600" b="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2258"/>
                                        </p:tgtEl>
                                        <p:attrNameLst>
                                          <p:attrName>style.visibility</p:attrName>
                                        </p:attrNameLst>
                                      </p:cBhvr>
                                      <p:to>
                                        <p:strVal val="visible"/>
                                      </p:to>
                                    </p:set>
                                    <p:anim calcmode="lin" valueType="num">
                                      <p:cBhvr additive="base">
                                        <p:cTn id="7" dur="500" fill="hold"/>
                                        <p:tgtEl>
                                          <p:spTgt spid="392258"/>
                                        </p:tgtEl>
                                        <p:attrNameLst>
                                          <p:attrName>ppt_x</p:attrName>
                                        </p:attrNameLst>
                                      </p:cBhvr>
                                      <p:tavLst>
                                        <p:tav tm="0">
                                          <p:val>
                                            <p:strVal val="0-#ppt_w/2"/>
                                          </p:val>
                                        </p:tav>
                                        <p:tav tm="100000">
                                          <p:val>
                                            <p:strVal val="#ppt_x"/>
                                          </p:val>
                                        </p:tav>
                                      </p:tavLst>
                                    </p:anim>
                                    <p:anim calcmode="lin" valueType="num">
                                      <p:cBhvr additive="base">
                                        <p:cTn id="8" dur="500" fill="hold"/>
                                        <p:tgtEl>
                                          <p:spTgt spid="3922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2263"/>
                                        </p:tgtEl>
                                        <p:attrNameLst>
                                          <p:attrName>style.visibility</p:attrName>
                                        </p:attrNameLst>
                                      </p:cBhvr>
                                      <p:to>
                                        <p:strVal val="visible"/>
                                      </p:to>
                                    </p:set>
                                    <p:anim calcmode="lin" valueType="num">
                                      <p:cBhvr additive="base">
                                        <p:cTn id="13" dur="500" fill="hold"/>
                                        <p:tgtEl>
                                          <p:spTgt spid="392263"/>
                                        </p:tgtEl>
                                        <p:attrNameLst>
                                          <p:attrName>ppt_x</p:attrName>
                                        </p:attrNameLst>
                                      </p:cBhvr>
                                      <p:tavLst>
                                        <p:tav tm="0">
                                          <p:val>
                                            <p:strVal val="0-#ppt_w/2"/>
                                          </p:val>
                                        </p:tav>
                                        <p:tav tm="100000">
                                          <p:val>
                                            <p:strVal val="#ppt_x"/>
                                          </p:val>
                                        </p:tav>
                                      </p:tavLst>
                                    </p:anim>
                                    <p:anim calcmode="lin" valueType="num">
                                      <p:cBhvr additive="base">
                                        <p:cTn id="14" dur="500" fill="hold"/>
                                        <p:tgtEl>
                                          <p:spTgt spid="3922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2264"/>
                                        </p:tgtEl>
                                        <p:attrNameLst>
                                          <p:attrName>style.visibility</p:attrName>
                                        </p:attrNameLst>
                                      </p:cBhvr>
                                      <p:to>
                                        <p:strVal val="visible"/>
                                      </p:to>
                                    </p:set>
                                    <p:anim calcmode="lin" valueType="num">
                                      <p:cBhvr additive="base">
                                        <p:cTn id="19" dur="500" fill="hold"/>
                                        <p:tgtEl>
                                          <p:spTgt spid="392264"/>
                                        </p:tgtEl>
                                        <p:attrNameLst>
                                          <p:attrName>ppt_x</p:attrName>
                                        </p:attrNameLst>
                                      </p:cBhvr>
                                      <p:tavLst>
                                        <p:tav tm="0">
                                          <p:val>
                                            <p:strVal val="0-#ppt_w/2"/>
                                          </p:val>
                                        </p:tav>
                                        <p:tav tm="100000">
                                          <p:val>
                                            <p:strVal val="#ppt_x"/>
                                          </p:val>
                                        </p:tav>
                                      </p:tavLst>
                                    </p:anim>
                                    <p:anim calcmode="lin" valueType="num">
                                      <p:cBhvr additive="base">
                                        <p:cTn id="20" dur="500" fill="hold"/>
                                        <p:tgtEl>
                                          <p:spTgt spid="39226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2265"/>
                                        </p:tgtEl>
                                        <p:attrNameLst>
                                          <p:attrName>style.visibility</p:attrName>
                                        </p:attrNameLst>
                                      </p:cBhvr>
                                      <p:to>
                                        <p:strVal val="visible"/>
                                      </p:to>
                                    </p:set>
                                    <p:anim calcmode="lin" valueType="num">
                                      <p:cBhvr additive="base">
                                        <p:cTn id="25" dur="500" fill="hold"/>
                                        <p:tgtEl>
                                          <p:spTgt spid="392265"/>
                                        </p:tgtEl>
                                        <p:attrNameLst>
                                          <p:attrName>ppt_x</p:attrName>
                                        </p:attrNameLst>
                                      </p:cBhvr>
                                      <p:tavLst>
                                        <p:tav tm="0">
                                          <p:val>
                                            <p:strVal val="0-#ppt_w/2"/>
                                          </p:val>
                                        </p:tav>
                                        <p:tav tm="100000">
                                          <p:val>
                                            <p:strVal val="#ppt_x"/>
                                          </p:val>
                                        </p:tav>
                                      </p:tavLst>
                                    </p:anim>
                                    <p:anim calcmode="lin" valueType="num">
                                      <p:cBhvr additive="base">
                                        <p:cTn id="26" dur="500" fill="hold"/>
                                        <p:tgtEl>
                                          <p:spTgt spid="392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58" grpId="0"/>
      <p:bldP spid="392263" grpId="0"/>
      <p:bldP spid="392264" grpId="0"/>
      <p:bldP spid="39226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标题 1"/>
          <p:cNvSpPr>
            <a:spLocks noGrp="1"/>
          </p:cNvSpPr>
          <p:nvPr>
            <p:ph type="title"/>
          </p:nvPr>
        </p:nvSpPr>
        <p:spPr/>
        <p:txBody>
          <a:bodyPr vert="horz" wrap="square" lIns="91440" tIns="45720" rIns="91440" bIns="45720" anchor="ctr" anchorCtr="0"/>
          <a:p>
            <a:pPr eaLnBrk="1" hangingPunct="1"/>
            <a:endParaRPr lang="zh-CN" altLang="en-US" dirty="0"/>
          </a:p>
        </p:txBody>
      </p:sp>
      <p:sp>
        <p:nvSpPr>
          <p:cNvPr id="136195" name="内容占位符 2"/>
          <p:cNvSpPr>
            <a:spLocks noGrp="1"/>
          </p:cNvSpPr>
          <p:nvPr>
            <p:ph idx="1" hasCustomPrompt="1"/>
          </p:nvPr>
        </p:nvSpPr>
        <p:spPr/>
        <p:txBody>
          <a:bodyPr vert="horz" wrap="square" lIns="91440" tIns="45720" rIns="91440" bIns="45720" anchor="t" anchorCtr="0"/>
          <a:p>
            <a:pPr eaLnBrk="1" hangingPunct="1"/>
            <a:r>
              <a:rPr lang="zh-CN" altLang="en-US" dirty="0"/>
              <a:t>扩展阅读</a:t>
            </a:r>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37219" name="Rectangle 2"/>
          <p:cNvSpPr/>
          <p:nvPr/>
        </p:nvSpPr>
        <p:spPr>
          <a:xfrm>
            <a:off x="746125" y="381000"/>
            <a:ext cx="7940675" cy="1739900"/>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宋体" panose="02010600030101010101" pitchFamily="2" charset="-122"/>
                <a:ea typeface="宋体" panose="02010600030101010101" pitchFamily="2" charset="-122"/>
              </a:rPr>
              <a:t>PC</a:t>
            </a:r>
            <a:r>
              <a:rPr lang="zh-CN" altLang="en-US" sz="3600" dirty="0">
                <a:latin typeface="宋体" panose="02010600030101010101" pitchFamily="2" charset="-122"/>
                <a:ea typeface="宋体" panose="02010600030101010101" pitchFamily="2" charset="-122"/>
              </a:rPr>
              <a:t>机主板上采用最多的系统</a:t>
            </a:r>
            <a:r>
              <a:rPr lang="en-US" altLang="zh-CN" sz="3600" dirty="0">
                <a:latin typeface="宋体" panose="02010600030101010101" pitchFamily="2" charset="-122"/>
                <a:ea typeface="宋体" panose="02010600030101010101" pitchFamily="2" charset="-122"/>
              </a:rPr>
              <a:t>I/O</a:t>
            </a:r>
            <a:r>
              <a:rPr lang="zh-CN" altLang="en-US" sz="3600" dirty="0">
                <a:latin typeface="宋体" panose="02010600030101010101" pitchFamily="2" charset="-122"/>
                <a:ea typeface="宋体" panose="02010600030101010101" pitchFamily="2" charset="-122"/>
              </a:rPr>
              <a:t>总线标准有</a:t>
            </a:r>
            <a:r>
              <a:rPr lang="en-US" altLang="zh-CN" sz="3600" dirty="0">
                <a:latin typeface="宋体" panose="02010600030101010101" pitchFamily="2" charset="-122"/>
                <a:ea typeface="宋体" panose="02010600030101010101" pitchFamily="2" charset="-122"/>
              </a:rPr>
              <a:t>ISA</a:t>
            </a:r>
            <a:r>
              <a:rPr lang="zh-CN" altLang="en-US" sz="3600" dirty="0">
                <a:latin typeface="宋体" panose="02010600030101010101" pitchFamily="2" charset="-122"/>
                <a:ea typeface="宋体" panose="02010600030101010101" pitchFamily="2" charset="-122"/>
              </a:rPr>
              <a:t>、</a:t>
            </a:r>
            <a:r>
              <a:rPr lang="en-US" altLang="zh-CN" sz="3600" dirty="0">
                <a:latin typeface="宋体" panose="02010600030101010101" pitchFamily="2" charset="-122"/>
                <a:ea typeface="宋体" panose="02010600030101010101" pitchFamily="2" charset="-122"/>
              </a:rPr>
              <a:t>VESA</a:t>
            </a:r>
            <a:r>
              <a:rPr lang="zh-CN" altLang="en-US" sz="3600" dirty="0">
                <a:latin typeface="宋体" panose="02010600030101010101" pitchFamily="2" charset="-122"/>
                <a:ea typeface="宋体" panose="02010600030101010101" pitchFamily="2" charset="-122"/>
              </a:rPr>
              <a:t>、</a:t>
            </a:r>
            <a:r>
              <a:rPr lang="en-US" altLang="zh-CN" sz="3600" dirty="0">
                <a:latin typeface="宋体" panose="02010600030101010101" pitchFamily="2" charset="-122"/>
                <a:ea typeface="宋体" panose="02010600030101010101" pitchFamily="2" charset="-122"/>
              </a:rPr>
              <a:t>PCI</a:t>
            </a:r>
            <a:r>
              <a:rPr lang="zh-CN" altLang="en-US" sz="3600" dirty="0">
                <a:latin typeface="宋体" panose="02010600030101010101" pitchFamily="2" charset="-122"/>
                <a:ea typeface="宋体" panose="02010600030101010101" pitchFamily="2" charset="-122"/>
              </a:rPr>
              <a:t>和</a:t>
            </a:r>
            <a:r>
              <a:rPr lang="en-US" altLang="zh-CN" sz="3600" dirty="0">
                <a:latin typeface="宋体" panose="02010600030101010101" pitchFamily="2" charset="-122"/>
                <a:ea typeface="宋体" panose="02010600030101010101" pitchFamily="2" charset="-122"/>
              </a:rPr>
              <a:t>AGP</a:t>
            </a:r>
            <a:r>
              <a:rPr lang="zh-CN" altLang="en-US" sz="3600" dirty="0">
                <a:latin typeface="宋体" panose="02010600030101010101" pitchFamily="2" charset="-122"/>
                <a:ea typeface="宋体" panose="02010600030101010101" pitchFamily="2" charset="-122"/>
              </a:rPr>
              <a:t>等，目前仍保留着</a:t>
            </a:r>
            <a:r>
              <a:rPr lang="en-US" altLang="zh-CN" sz="3600" dirty="0">
                <a:latin typeface="宋体" panose="02010600030101010101" pitchFamily="2" charset="-122"/>
                <a:ea typeface="宋体" panose="02010600030101010101" pitchFamily="2" charset="-122"/>
              </a:rPr>
              <a:t>ISA</a:t>
            </a:r>
            <a:r>
              <a:rPr lang="zh-CN" altLang="en-US" sz="3600" dirty="0">
                <a:latin typeface="宋体" panose="02010600030101010101" pitchFamily="2" charset="-122"/>
                <a:ea typeface="宋体" panose="02010600030101010101" pitchFamily="2" charset="-122"/>
              </a:rPr>
              <a:t>，但主要是使用</a:t>
            </a:r>
            <a:r>
              <a:rPr lang="en-US" altLang="zh-CN" sz="3600" dirty="0">
                <a:latin typeface="宋体" panose="02010600030101010101" pitchFamily="2" charset="-122"/>
                <a:ea typeface="宋体" panose="02010600030101010101" pitchFamily="2" charset="-122"/>
              </a:rPr>
              <a:t>PCI</a:t>
            </a:r>
            <a:r>
              <a:rPr lang="zh-CN" altLang="en-US" sz="3600" dirty="0">
                <a:latin typeface="宋体" panose="02010600030101010101" pitchFamily="2" charset="-122"/>
                <a:ea typeface="宋体" panose="02010600030101010101" pitchFamily="2" charset="-122"/>
              </a:rPr>
              <a:t>和</a:t>
            </a:r>
            <a:r>
              <a:rPr lang="en-US" altLang="zh-CN" sz="3600" dirty="0">
                <a:latin typeface="宋体" panose="02010600030101010101" pitchFamily="2" charset="-122"/>
                <a:ea typeface="宋体" panose="02010600030101010101" pitchFamily="2" charset="-122"/>
              </a:rPr>
              <a:t>AGP</a:t>
            </a:r>
            <a:r>
              <a:rPr lang="zh-CN" altLang="en-US" sz="3600" dirty="0">
                <a:latin typeface="宋体" panose="02010600030101010101" pitchFamily="2" charset="-122"/>
                <a:ea typeface="宋体" panose="02010600030101010101" pitchFamily="2" charset="-122"/>
              </a:rPr>
              <a:t>。</a:t>
            </a:r>
            <a:endParaRPr lang="zh-CN" altLang="en-US" sz="3600" dirty="0">
              <a:latin typeface="宋体" panose="02010600030101010101" pitchFamily="2" charset="-122"/>
              <a:ea typeface="宋体" panose="02010600030101010101" pitchFamily="2" charset="-122"/>
            </a:endParaRPr>
          </a:p>
        </p:txBody>
      </p:sp>
      <p:graphicFrame>
        <p:nvGraphicFramePr>
          <p:cNvPr id="137220" name="Object 3"/>
          <p:cNvGraphicFramePr>
            <a:graphicFrameLocks noChangeAspect="1"/>
          </p:cNvGraphicFramePr>
          <p:nvPr/>
        </p:nvGraphicFramePr>
        <p:xfrm>
          <a:off x="1295400" y="2247900"/>
          <a:ext cx="6362700" cy="4610100"/>
        </p:xfrm>
        <a:graphic>
          <a:graphicData uri="http://schemas.openxmlformats.org/presentationml/2006/ole">
            <mc:AlternateContent xmlns:mc="http://schemas.openxmlformats.org/markup-compatibility/2006">
              <mc:Choice xmlns:v="urn:schemas-microsoft-com:vml" Requires="v">
                <p:oleObj spid="_x0000_s3133" name="" r:id="rId1" imgW="1590675" imgH="1152525" progId="Word.Document.8">
                  <p:embed/>
                </p:oleObj>
              </mc:Choice>
              <mc:Fallback>
                <p:oleObj name="" r:id="rId1" imgW="1590675" imgH="1152525" progId="Word.Document.8">
                  <p:embed/>
                  <p:pic>
                    <p:nvPicPr>
                      <p:cNvPr id="0" name="图片 3132"/>
                      <p:cNvPicPr/>
                      <p:nvPr/>
                    </p:nvPicPr>
                    <p:blipFill>
                      <a:blip r:embed="rId2"/>
                      <a:stretch>
                        <a:fillRect/>
                      </a:stretch>
                    </p:blipFill>
                    <p:spPr>
                      <a:xfrm>
                        <a:off x="1295400" y="2247900"/>
                        <a:ext cx="6362700" cy="4610100"/>
                      </a:xfrm>
                      <a:prstGeom prst="rect">
                        <a:avLst/>
                      </a:prstGeom>
                      <a:noFill/>
                      <a:ln w="38100">
                        <a:noFill/>
                        <a:miter/>
                      </a:ln>
                    </p:spPr>
                  </p:pic>
                </p:oleObj>
              </mc:Fallback>
            </mc:AlternateContent>
          </a:graphicData>
        </a:graphic>
      </p:graphicFrame>
      <p:sp>
        <p:nvSpPr>
          <p:cNvPr id="137221" name="Line 4"/>
          <p:cNvSpPr/>
          <p:nvPr/>
        </p:nvSpPr>
        <p:spPr>
          <a:xfrm>
            <a:off x="2590800" y="2057400"/>
            <a:ext cx="990600" cy="1066800"/>
          </a:xfrm>
          <a:prstGeom prst="line">
            <a:avLst/>
          </a:prstGeom>
          <a:ln w="28575" cap="flat" cmpd="sng">
            <a:solidFill>
              <a:srgbClr val="FF0000"/>
            </a:solidFill>
            <a:prstDash val="solid"/>
            <a:headEnd type="none" w="med" len="med"/>
            <a:tailEnd type="triangle" w="med" len="med"/>
          </a:ln>
        </p:spPr>
      </p:sp>
      <p:sp>
        <p:nvSpPr>
          <p:cNvPr id="137222" name="Line 5"/>
          <p:cNvSpPr/>
          <p:nvPr/>
        </p:nvSpPr>
        <p:spPr>
          <a:xfrm flipH="1">
            <a:off x="4953000" y="2057400"/>
            <a:ext cx="1371600" cy="1752600"/>
          </a:xfrm>
          <a:prstGeom prst="line">
            <a:avLst/>
          </a:prstGeom>
          <a:ln w="28575" cap="flat" cmpd="sng">
            <a:solidFill>
              <a:srgbClr val="FF0000"/>
            </a:solidFill>
            <a:prstDash val="solid"/>
            <a:headEnd type="none" w="med" len="med"/>
            <a:tailEnd type="triangle" w="med" len="med"/>
          </a:ln>
        </p:spPr>
      </p:sp>
      <p:sp>
        <p:nvSpPr>
          <p:cNvPr id="137223" name="Line 6"/>
          <p:cNvSpPr/>
          <p:nvPr/>
        </p:nvSpPr>
        <p:spPr>
          <a:xfrm flipH="1">
            <a:off x="6629400" y="2133600"/>
            <a:ext cx="838200" cy="2133600"/>
          </a:xfrm>
          <a:prstGeom prst="line">
            <a:avLst/>
          </a:prstGeom>
          <a:ln w="28575" cap="flat" cmpd="sng">
            <a:solidFill>
              <a:srgbClr val="FF0000"/>
            </a:solidFill>
            <a:prstDash val="solid"/>
            <a:headEnd type="none" w="med" len="med"/>
            <a:tailEnd type="triangle" w="med" len="med"/>
          </a:ln>
        </p:spPr>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2"/>
          <p:cNvSpPr>
            <a:spLocks noGrp="1"/>
          </p:cNvSpPr>
          <p:nvPr>
            <p:ph type="title"/>
          </p:nvPr>
        </p:nvSpPr>
        <p:spPr>
          <a:xfrm>
            <a:off x="684213" y="-171450"/>
            <a:ext cx="7772400" cy="1143000"/>
          </a:xfrm>
        </p:spPr>
        <p:txBody>
          <a:bodyPr vert="horz" wrap="square" lIns="91440" tIns="45720" rIns="91440" bIns="45720" anchor="ctr" anchorCtr="0"/>
          <a:p>
            <a:pPr eaLnBrk="1" hangingPunct="1"/>
            <a:r>
              <a:rPr lang="en-US" altLang="zh-CN" dirty="0"/>
              <a:t>IO</a:t>
            </a:r>
            <a:r>
              <a:rPr lang="zh-CN" altLang="en-US" dirty="0"/>
              <a:t>总线发展</a:t>
            </a:r>
            <a:endParaRPr lang="zh-CN" altLang="en-US" dirty="0"/>
          </a:p>
        </p:txBody>
      </p:sp>
      <p:pic>
        <p:nvPicPr>
          <p:cNvPr id="138243" name="Picture 3"/>
          <p:cNvPicPr>
            <a:picLocks noChangeAspect="1"/>
          </p:cNvPicPr>
          <p:nvPr/>
        </p:nvPicPr>
        <p:blipFill>
          <a:blip r:embed="rId1"/>
          <a:stretch>
            <a:fillRect/>
          </a:stretch>
        </p:blipFill>
        <p:spPr>
          <a:xfrm>
            <a:off x="1233488" y="1052513"/>
            <a:ext cx="6477000" cy="3965575"/>
          </a:xfrm>
          <a:prstGeom prst="rect">
            <a:avLst/>
          </a:prstGeom>
          <a:noFill/>
          <a:ln w="9525">
            <a:noFill/>
          </a:ln>
        </p:spPr>
      </p:pic>
      <p:sp>
        <p:nvSpPr>
          <p:cNvPr id="138244" name="Text Box 4"/>
          <p:cNvSpPr txBox="1"/>
          <p:nvPr/>
        </p:nvSpPr>
        <p:spPr>
          <a:xfrm>
            <a:off x="539750" y="5300663"/>
            <a:ext cx="4014788" cy="1187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400" dirty="0"/>
              <a:t>主要影响因素：</a:t>
            </a:r>
            <a:endParaRPr lang="zh-CN" altLang="en-US" sz="2400" dirty="0"/>
          </a:p>
          <a:p>
            <a:pPr marL="0" lvl="0" indent="0" eaLnBrk="1" hangingPunct="1">
              <a:spcBef>
                <a:spcPct val="0"/>
              </a:spcBef>
              <a:buClrTx/>
              <a:buFontTx/>
              <a:buNone/>
            </a:pPr>
            <a:r>
              <a:rPr lang="en-US" altLang="zh-CN" sz="2400" dirty="0"/>
              <a:t>1</a:t>
            </a:r>
            <a:r>
              <a:rPr lang="zh-CN" altLang="en-US" sz="2400" dirty="0"/>
              <a:t>、系统中各部件的工作频率</a:t>
            </a:r>
            <a:endParaRPr lang="zh-CN" altLang="en-US" sz="2400" dirty="0"/>
          </a:p>
          <a:p>
            <a:pPr marL="0" lvl="0" indent="0" eaLnBrk="1" hangingPunct="1">
              <a:spcBef>
                <a:spcPct val="0"/>
              </a:spcBef>
              <a:buClrTx/>
              <a:buFontTx/>
              <a:buNone/>
            </a:pPr>
            <a:r>
              <a:rPr lang="en-US" altLang="zh-CN" sz="2400" dirty="0"/>
              <a:t>2</a:t>
            </a:r>
            <a:r>
              <a:rPr lang="zh-CN" altLang="en-US" sz="2400" dirty="0"/>
              <a:t>、传输数据和编址地址位数</a:t>
            </a:r>
            <a:endParaRPr lang="zh-CN" altLang="en-US" sz="2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
          <p:cNvSpPr>
            <a:spLocks noGrp="1"/>
          </p:cNvSpPr>
          <p:nvPr>
            <p:ph type="title"/>
          </p:nvPr>
        </p:nvSpPr>
        <p:spPr>
          <a:xfrm>
            <a:off x="536575" y="0"/>
            <a:ext cx="7772400" cy="903288"/>
          </a:xfrm>
        </p:spPr>
        <p:txBody>
          <a:bodyPr vert="horz" wrap="square" lIns="91440" tIns="45720" rIns="91440" bIns="45720" anchor="ctr" anchorCtr="0"/>
          <a:p>
            <a:pPr eaLnBrk="1" hangingPunct="1"/>
            <a:r>
              <a:rPr lang="zh-CN" altLang="en-US" sz="3200" b="0" dirty="0"/>
              <a:t>总线标准</a:t>
            </a:r>
            <a:endParaRPr lang="zh-CN" altLang="en-US" sz="3200" b="0" dirty="0"/>
          </a:p>
        </p:txBody>
      </p:sp>
      <p:sp>
        <p:nvSpPr>
          <p:cNvPr id="657411" name="Rectangle 3"/>
          <p:cNvSpPr>
            <a:spLocks noGrp="1" noChangeArrowheads="1"/>
          </p:cNvSpPr>
          <p:nvPr>
            <p:ph idx="1" hasCustomPrompt="1"/>
          </p:nvPr>
        </p:nvSpPr>
        <p:spPr>
          <a:xfrm>
            <a:off x="323850" y="1412875"/>
            <a:ext cx="8650288" cy="4724400"/>
          </a:xfrm>
          <a:solidFill>
            <a:schemeClr val="bg1"/>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None/>
              <a:defRPr/>
            </a:pPr>
            <a:r>
              <a:rPr kumimoji="0" lang="en-US" altLang="zh-CN"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1</a:t>
            </a:r>
            <a:r>
              <a:rPr kumimoji="0" lang="zh-CN" altLang="en-US"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a:t>
            </a:r>
            <a:r>
              <a:rPr kumimoji="0" lang="en-US" altLang="zh-CN"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PC</a:t>
            </a:r>
            <a:r>
              <a:rPr kumimoji="0" lang="zh-CN" altLang="en-US"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总线</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1981</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年，</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IBM</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公司最初应用在以</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Intel 8088</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为</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CPU</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的</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PC XT</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机上，也称为</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PC/XT</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总线</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742950" marR="0" lvl="1" indent="-285750" algn="just" defTabSz="914400" rtl="0" eaLnBrk="1" fontAlgn="base" latinLnBrk="0" hangingPunct="1">
              <a:lnSpc>
                <a:spcPct val="105000"/>
              </a:lnSpc>
              <a:spcBef>
                <a:spcPct val="20000"/>
              </a:spcBef>
              <a:spcAft>
                <a:spcPct val="0"/>
              </a:spcAft>
              <a:buClrTx/>
              <a:buSzPct val="60000"/>
              <a:buFontTx/>
              <a:buChar char="•"/>
              <a:defRPr/>
            </a:pP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8</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位数据线</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称为</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8</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位槽</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a:t>
            </a:r>
            <a:endPar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742950" marR="0" lvl="1" indent="-285750" algn="just" defTabSz="914400" rtl="0" eaLnBrk="1" fontAlgn="base" latinLnBrk="0" hangingPunct="1">
              <a:lnSpc>
                <a:spcPct val="105000"/>
              </a:lnSpc>
              <a:spcBef>
                <a:spcPct val="20000"/>
              </a:spcBef>
              <a:spcAft>
                <a:spcPct val="0"/>
              </a:spcAft>
              <a:buClrTx/>
              <a:buSzPct val="60000"/>
              <a:buFontTx/>
              <a:buChar char="•"/>
              <a:defRPr/>
            </a:pP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20</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位地址总线</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寻址范围为</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1MB)</a:t>
            </a:r>
            <a:endPar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742950" marR="0" lvl="1" indent="-285750" algn="just" defTabSz="914400" rtl="0" eaLnBrk="1" fontAlgn="base" latinLnBrk="0" hangingPunct="1">
              <a:lnSpc>
                <a:spcPct val="105000"/>
              </a:lnSpc>
              <a:spcBef>
                <a:spcPct val="20000"/>
              </a:spcBef>
              <a:spcAft>
                <a:spcPct val="0"/>
              </a:spcAft>
              <a:buClrTx/>
              <a:buSzPct val="60000"/>
              <a:buFontTx/>
              <a:buChar char="•"/>
              <a:defRPr/>
            </a:pP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6</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条中断请求线</a:t>
            </a:r>
            <a:endPar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742950" marR="0" lvl="1" indent="-285750" algn="just" defTabSz="914400" rtl="0" eaLnBrk="1" fontAlgn="base" latinLnBrk="0" hangingPunct="1">
              <a:lnSpc>
                <a:spcPct val="105000"/>
              </a:lnSpc>
              <a:spcBef>
                <a:spcPct val="20000"/>
              </a:spcBef>
              <a:spcAft>
                <a:spcPct val="0"/>
              </a:spcAft>
              <a:buClrTx/>
              <a:buSzPct val="60000"/>
              <a:buFontTx/>
              <a:buChar char="•"/>
              <a:defRPr/>
            </a:pP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采用了</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62</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个引脚的插线槽 </a:t>
            </a:r>
            <a:endPar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并在以后的</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PC/AT</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和各种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286</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386</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兼容机主板上继续使用，便于保留老的</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PC</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扩展卡。</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在后来制定的</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总线标准中被称为</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8</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总线，目前已被淘汰。</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页脚占位符 4"/>
          <p:cNvSpPr txBox="1">
            <a:spLocks noGrp="1"/>
          </p:cNvSpPr>
          <p:nvPr>
            <p:ph type="ftr" sz="quarter"/>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58434" name="Rectangle 2"/>
          <p:cNvSpPr>
            <a:spLocks noGrp="1" noChangeArrowheads="1"/>
          </p:cNvSpPr>
          <p:nvPr>
            <p:ph idx="1" hasCustomPrompt="1"/>
          </p:nvPr>
        </p:nvSpPr>
        <p:spPr>
          <a:xfrm>
            <a:off x="254000" y="838200"/>
            <a:ext cx="8534400" cy="5848350"/>
          </a:xfrm>
          <a:solidFill>
            <a:schemeClr val="bg1"/>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None/>
              <a:defRPr/>
            </a:pPr>
            <a:r>
              <a:rPr kumimoji="0" lang="en-US" altLang="zh-CN"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2</a:t>
            </a:r>
            <a:r>
              <a:rPr kumimoji="0" lang="zh-CN" altLang="en-US"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a:t>
            </a:r>
            <a:r>
              <a:rPr kumimoji="0" lang="en-US" altLang="zh-CN"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mn-lt"/>
                <a:ea typeface="+mn-ea"/>
                <a:cs typeface="+mn-cs"/>
              </a:rPr>
              <a:t>总线</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1984</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年，是</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IBM PC/AT</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机主板针对</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Intel 80286 CPU</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使用的系统</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I/O</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总线和扩展插槽，也称为</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PC/AT</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总线（</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AT Bus</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87</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年成为国际通用总线标准</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Industry Standard Architecture</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）即工业标准结构总线</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5000"/>
              </a:lnSpc>
              <a:spcBef>
                <a:spcPct val="20000"/>
              </a:spcBef>
              <a:spcAft>
                <a:spcPct val="0"/>
              </a:spcAft>
              <a:buClr>
                <a:schemeClr val="tx2"/>
              </a:buClr>
              <a:buSzPct val="60000"/>
              <a:buFont typeface="Wingdings" panose="05000000000000000000" pitchFamily="2" charset="2"/>
              <a:buChar char="n"/>
              <a:defRPr/>
            </a:pPr>
            <a:r>
              <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16</a:t>
            </a:r>
            <a:r>
              <a:rPr kumimoji="0" lang="zh-CN" altLang="en-US"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位数据线</a:t>
            </a:r>
            <a:endParaRPr kumimoji="0" lang="zh-CN" altLang="en-US"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742950" marR="0" lvl="1" indent="-285750" algn="l" defTabSz="914400" rtl="0" eaLnBrk="1" fontAlgn="base" latinLnBrk="0" hangingPunct="1">
              <a:lnSpc>
                <a:spcPct val="105000"/>
              </a:lnSpc>
              <a:spcBef>
                <a:spcPct val="20000"/>
              </a:spcBef>
              <a:spcAft>
                <a:spcPct val="0"/>
              </a:spcAft>
              <a:buClr>
                <a:schemeClr val="tx2"/>
              </a:buClr>
              <a:buSzPct val="60000"/>
              <a:buFont typeface="Wingdings" panose="05000000000000000000" pitchFamily="2" charset="2"/>
              <a:buChar char="n"/>
              <a:defRPr/>
            </a:pPr>
            <a:r>
              <a:rPr kumimoji="0" lang="zh-CN" altLang="en-US"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地址线</a:t>
            </a:r>
            <a:r>
              <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24</a:t>
            </a:r>
            <a:r>
              <a:rPr kumimoji="0" lang="zh-CN" altLang="en-US"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位，即直接内存寻址为</a:t>
            </a:r>
            <a:r>
              <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16MB</a:t>
            </a:r>
            <a:endPar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742950" marR="0" lvl="1" indent="-285750" algn="l" defTabSz="914400" rtl="0" eaLnBrk="1" fontAlgn="base" latinLnBrk="0" hangingPunct="1">
              <a:lnSpc>
                <a:spcPct val="105000"/>
              </a:lnSpc>
              <a:spcBef>
                <a:spcPct val="20000"/>
              </a:spcBef>
              <a:spcAft>
                <a:spcPct val="0"/>
              </a:spcAft>
              <a:buClr>
                <a:schemeClr val="tx2"/>
              </a:buClr>
              <a:buSzPct val="60000"/>
              <a:buFont typeface="Wingdings" panose="05000000000000000000" pitchFamily="2" charset="2"/>
              <a:buChar char="n"/>
              <a:defRPr/>
            </a:pPr>
            <a:r>
              <a:rPr kumimoji="0" lang="zh-CN" altLang="en-US"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工作时钟是</a:t>
            </a:r>
            <a:r>
              <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8.33MHz</a:t>
            </a:r>
            <a:r>
              <a:rPr kumimoji="0" lang="zh-CN" altLang="en-US"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，数据传输率为</a:t>
            </a:r>
            <a:r>
              <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8.33MB/S</a:t>
            </a:r>
            <a:endParaRPr kumimoji="0" lang="en-US" altLang="zh-CN" sz="16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16</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插槽同</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8</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插槽保持了互换性，即</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16</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槽也可以使用</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8</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卡 </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5000"/>
              </a:lnSpc>
              <a:spcBef>
                <a:spcPct val="20000"/>
              </a:spcBef>
              <a:spcAft>
                <a:spcPct val="0"/>
              </a:spcAft>
              <a:buClr>
                <a:schemeClr val="tx2"/>
              </a:buClr>
              <a:buSzPct val="60000"/>
              <a:buFont typeface="Wingdings" panose="05000000000000000000" pitchFamily="2" charset="2"/>
              <a:buChar char="n"/>
              <a:defRPr/>
            </a:pP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16</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ISA</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总线是在</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8</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ISA</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总线（</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PC</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总线）插槽的沿伸方向上增加了一个双排共</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36</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触点的插槽，新增的插槽引脚把</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8</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位数据和</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20</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位地址扩展成</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16</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位数据线和</a:t>
            </a:r>
            <a:r>
              <a:rPr kumimoji="0" lang="en-US" altLang="zh-CN"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24</a:t>
            </a:r>
            <a:r>
              <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rPr>
              <a:t>位地址线。</a:t>
            </a:r>
            <a:endParaRPr kumimoji="0" lang="zh-CN" altLang="en-US" sz="1800" b="1" i="0" u="none" strike="noStrike" kern="1200" cap="none" spc="0" normalizeH="0" baseline="0" noProof="0" smtClean="0">
              <a:ln>
                <a:noFill/>
              </a:ln>
              <a:solidFill>
                <a:schemeClr val="hlink"/>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5000"/>
              </a:lnSpc>
              <a:spcBef>
                <a:spcPct val="20000"/>
              </a:spcBef>
              <a:spcAft>
                <a:spcPct val="0"/>
              </a:spcAft>
              <a:buClr>
                <a:schemeClr val="tx1"/>
              </a:buClr>
              <a:buSzTx/>
              <a:buFont typeface="Wingdings" panose="05000000000000000000" pitchFamily="2" charset="2"/>
              <a:buChar char="v"/>
              <a:defRPr/>
            </a:pP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低速</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标准与高速的</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32</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位</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386</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486</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和</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Pentium CPU</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形成了一定的矛盾，但为了允许保留使用老的</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卡，主板仍保留至少一个</a:t>
            </a:r>
            <a:r>
              <a:rPr kumimoji="0" lang="en-US" altLang="zh-CN" sz="2000" b="0" i="0" u="none" strike="noStrike" kern="1200" cap="none" spc="0" normalizeH="0" baseline="0" noProof="0" smtClean="0">
                <a:ln>
                  <a:noFill/>
                </a:ln>
                <a:solidFill>
                  <a:srgbClr val="000000"/>
                </a:solidFill>
                <a:effectLst/>
                <a:uLnTx/>
                <a:uFillTx/>
                <a:latin typeface="+mn-lt"/>
                <a:ea typeface="+mn-ea"/>
                <a:cs typeface="+mn-cs"/>
              </a:rPr>
              <a:t>ISA</a:t>
            </a:r>
            <a:r>
              <a:rPr kumimoji="0" lang="zh-CN" altLang="en-US" sz="2000" b="0" i="0" u="none" strike="noStrike" kern="1200" cap="none" spc="0" normalizeH="0" baseline="0" noProof="0" smtClean="0">
                <a:ln>
                  <a:noFill/>
                </a:ln>
                <a:solidFill>
                  <a:srgbClr val="000000"/>
                </a:solidFill>
                <a:effectLst/>
                <a:uLnTx/>
                <a:uFillTx/>
                <a:latin typeface="+mn-lt"/>
                <a:ea typeface="+mn-ea"/>
                <a:cs typeface="+mn-cs"/>
              </a:rPr>
              <a:t>插槽。</a:t>
            </a:r>
            <a:endParaRPr kumimoji="0" lang="zh-CN" altLang="en-US" sz="2000" b="0" i="0" u="none" strike="noStrike" kern="1200" cap="none" spc="0" normalizeH="0" baseline="0" noProof="0" smtClean="0">
              <a:ln>
                <a:noFill/>
              </a:ln>
              <a:solidFill>
                <a:srgbClr val="000000"/>
              </a:solidFill>
              <a:effectLst/>
              <a:uLnTx/>
              <a:uFillTx/>
              <a:latin typeface="+mn-lt"/>
              <a:ea typeface="+mn-ea"/>
              <a:cs typeface="+mn-cs"/>
            </a:endParaRPr>
          </a:p>
        </p:txBody>
      </p:sp>
      <p:graphicFrame>
        <p:nvGraphicFramePr>
          <p:cNvPr id="658435" name="Object 3"/>
          <p:cNvGraphicFramePr>
            <a:graphicFrameLocks noChangeAspect="1"/>
          </p:cNvGraphicFramePr>
          <p:nvPr/>
        </p:nvGraphicFramePr>
        <p:xfrm>
          <a:off x="3986213" y="2347913"/>
          <a:ext cx="4724400" cy="661987"/>
        </p:xfrm>
        <a:graphic>
          <a:graphicData uri="http://schemas.openxmlformats.org/presentationml/2006/ole">
            <mc:AlternateContent xmlns:mc="http://schemas.openxmlformats.org/markup-compatibility/2006">
              <mc:Choice xmlns:v="urn:schemas-microsoft-com:vml" Requires="v">
                <p:oleObj spid="_x0000_s3134" name="" r:id="rId1" imgW="3124200" imgH="438150" progId="Word.Document.8">
                  <p:embed/>
                </p:oleObj>
              </mc:Choice>
              <mc:Fallback>
                <p:oleObj name="" r:id="rId1" imgW="3124200" imgH="438150" progId="Word.Document.8">
                  <p:embed/>
                  <p:pic>
                    <p:nvPicPr>
                      <p:cNvPr id="0" name="图片 3133"/>
                      <p:cNvPicPr/>
                      <p:nvPr/>
                    </p:nvPicPr>
                    <p:blipFill>
                      <a:blip r:embed="rId2">
                        <a:lum bright="35999"/>
                      </a:blip>
                      <a:stretch>
                        <a:fillRect/>
                      </a:stretch>
                    </p:blipFill>
                    <p:spPr>
                      <a:xfrm>
                        <a:off x="3986213" y="2347913"/>
                        <a:ext cx="4724400" cy="6619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58435"/>
                                        </p:tgtEl>
                                        <p:attrNameLst>
                                          <p:attrName>style.visibility</p:attrName>
                                        </p:attrNameLst>
                                      </p:cBhvr>
                                      <p:to>
                                        <p:strVal val="visible"/>
                                      </p:to>
                                    </p:set>
                                    <p:animEffect transition="in" filter="box(in)">
                                      <p:cBhvr>
                                        <p:cTn id="7" dur="500"/>
                                        <p:tgtEl>
                                          <p:spTgt spid="65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Rectangle 2"/>
          <p:cNvSpPr>
            <a:spLocks noGrp="1"/>
          </p:cNvSpPr>
          <p:nvPr>
            <p:ph idx="1" hasCustomPrompt="1"/>
          </p:nvPr>
        </p:nvSpPr>
        <p:spPr>
          <a:xfrm>
            <a:off x="539750" y="1341438"/>
            <a:ext cx="8269288" cy="4840287"/>
          </a:xfrm>
        </p:spPr>
        <p:txBody>
          <a:bodyPr vert="horz" wrap="square" lIns="91440" tIns="45720" rIns="91440" bIns="45720" anchor="t" anchorCtr="0"/>
          <a:p>
            <a:pPr>
              <a:lnSpc>
                <a:spcPct val="120000"/>
              </a:lnSpc>
              <a:spcBef>
                <a:spcPct val="0"/>
              </a:spcBef>
            </a:pPr>
            <a:r>
              <a:rPr lang="en-US" altLang="zh-CN" sz="2400" b="0" dirty="0"/>
              <a:t>ISA</a:t>
            </a:r>
            <a:r>
              <a:rPr lang="zh-CN" altLang="en-US" sz="2400" b="0" dirty="0"/>
              <a:t>总线为低带宽设备提供了足够的吞吐量，而且深入到每一台</a:t>
            </a:r>
            <a:r>
              <a:rPr lang="en-US" altLang="zh-CN" sz="2400" b="0" dirty="0"/>
              <a:t>PC</a:t>
            </a:r>
            <a:r>
              <a:rPr lang="zh-CN" altLang="en-US" sz="2400" b="0" dirty="0"/>
              <a:t>之中，直到</a:t>
            </a:r>
            <a:r>
              <a:rPr lang="en-US" altLang="zh-CN" sz="2400" b="0" dirty="0"/>
              <a:t>1990</a:t>
            </a:r>
            <a:r>
              <a:rPr lang="zh-CN" altLang="en-US" sz="2400" b="0" dirty="0"/>
              <a:t>年才逐渐被</a:t>
            </a:r>
            <a:r>
              <a:rPr lang="en-US" altLang="zh-CN" sz="2400" b="0" dirty="0"/>
              <a:t>PCI</a:t>
            </a:r>
            <a:r>
              <a:rPr lang="zh-CN" altLang="en-US" sz="2400" b="0" dirty="0"/>
              <a:t>所取代。</a:t>
            </a:r>
            <a:endParaRPr lang="zh-CN" altLang="en-US" sz="2400" b="0" dirty="0"/>
          </a:p>
          <a:p>
            <a:pPr>
              <a:lnSpc>
                <a:spcPct val="120000"/>
              </a:lnSpc>
              <a:spcBef>
                <a:spcPct val="0"/>
              </a:spcBef>
            </a:pPr>
            <a:r>
              <a:rPr lang="en-US" altLang="zh-CN" sz="2400" b="0" dirty="0"/>
              <a:t>ISA</a:t>
            </a:r>
            <a:r>
              <a:rPr lang="zh-CN" altLang="en-US" sz="2400" b="0" dirty="0"/>
              <a:t>缺少一个中枢寄存器，不能动态地分配系统资源，且</a:t>
            </a:r>
            <a:r>
              <a:rPr lang="en-US" altLang="zh-CN" sz="2400" b="0" dirty="0"/>
              <a:t>CPU</a:t>
            </a:r>
            <a:r>
              <a:rPr lang="zh-CN" altLang="en-US" sz="2400" b="0" dirty="0"/>
              <a:t>占用率高，插卡的数量亦有限。</a:t>
            </a:r>
            <a:endParaRPr lang="zh-CN" altLang="en-US" sz="2400" b="0" dirty="0"/>
          </a:p>
          <a:p>
            <a:pPr>
              <a:lnSpc>
                <a:spcPct val="120000"/>
              </a:lnSpc>
              <a:spcBef>
                <a:spcPct val="0"/>
              </a:spcBef>
            </a:pPr>
            <a:r>
              <a:rPr lang="zh-CN" altLang="en-US" sz="2400" b="0" dirty="0"/>
              <a:t>早期的</a:t>
            </a:r>
            <a:r>
              <a:rPr lang="en-US" altLang="zh-CN" sz="2400" b="0" dirty="0"/>
              <a:t>ISA</a:t>
            </a:r>
            <a:r>
              <a:rPr lang="zh-CN" altLang="en-US" sz="2400" b="0" dirty="0"/>
              <a:t>设备安装非常难，不仅要设置跳线或</a:t>
            </a:r>
            <a:r>
              <a:rPr lang="en-US" altLang="zh-CN" sz="2400" b="0" dirty="0"/>
              <a:t>DIP</a:t>
            </a:r>
            <a:r>
              <a:rPr lang="zh-CN" altLang="en-US" sz="2400" b="0" dirty="0"/>
              <a:t>开关来控制</a:t>
            </a:r>
            <a:r>
              <a:rPr lang="en-US" altLang="zh-CN" sz="2400" b="0" dirty="0"/>
              <a:t>I/O</a:t>
            </a:r>
            <a:r>
              <a:rPr lang="zh-CN" altLang="en-US" sz="2400" b="0" dirty="0"/>
              <a:t>地址，甚至中断和时钟速度也要通过手工来完成。</a:t>
            </a:r>
            <a:r>
              <a:rPr lang="en-US" altLang="zh-CN" sz="2400" b="0" dirty="0"/>
              <a:t>1993</a:t>
            </a:r>
            <a:r>
              <a:rPr lang="zh-CN" altLang="en-US" sz="2400" b="0" dirty="0"/>
              <a:t>年，</a:t>
            </a:r>
            <a:r>
              <a:rPr lang="en-US" altLang="zh-CN" sz="2400" b="0" dirty="0"/>
              <a:t>PNP ISA</a:t>
            </a:r>
            <a:r>
              <a:rPr lang="zh-CN" altLang="en-US" sz="2400" b="0" dirty="0"/>
              <a:t>标准问世，才用软件来控制各种设置</a:t>
            </a:r>
            <a:endParaRPr lang="zh-CN" altLang="en-US" sz="2400" b="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Rectangle 2"/>
          <p:cNvSpPr>
            <a:spLocks noGrp="1"/>
          </p:cNvSpPr>
          <p:nvPr>
            <p:ph idx="1" hasCustomPrompt="1"/>
          </p:nvPr>
        </p:nvSpPr>
        <p:spPr>
          <a:xfrm>
            <a:off x="311150" y="887413"/>
            <a:ext cx="8421688" cy="5208587"/>
          </a:xfrm>
          <a:solidFill>
            <a:schemeClr val="bg1">
              <a:alpha val="100000"/>
            </a:schemeClr>
          </a:solidFill>
        </p:spPr>
        <p:txBody>
          <a:bodyPr vert="horz" wrap="square" lIns="91440" tIns="45720" rIns="91440" bIns="45720" anchor="t" anchorCtr="0"/>
          <a:p>
            <a:pPr eaLnBrk="1" hangingPunct="1">
              <a:lnSpc>
                <a:spcPct val="115000"/>
              </a:lnSpc>
              <a:spcBef>
                <a:spcPct val="50000"/>
              </a:spcBef>
              <a:buClr>
                <a:schemeClr val="tx2"/>
              </a:buClr>
              <a:buFontTx/>
              <a:buNone/>
            </a:pPr>
            <a:r>
              <a:rPr lang="en-US" altLang="zh-CN" sz="2000" b="0" dirty="0"/>
              <a:t>3</a:t>
            </a:r>
            <a:r>
              <a:rPr lang="zh-CN" altLang="en-US" sz="2000" b="0" dirty="0"/>
              <a:t>．</a:t>
            </a:r>
            <a:r>
              <a:rPr lang="en-US" altLang="zh-CN" sz="2000" b="0" dirty="0"/>
              <a:t>MCA</a:t>
            </a:r>
            <a:r>
              <a:rPr lang="zh-CN" altLang="en-US" sz="2000" b="0" dirty="0"/>
              <a:t>总线</a:t>
            </a:r>
            <a:endParaRPr lang="zh-CN" altLang="en-US" sz="2000" b="0" dirty="0"/>
          </a:p>
          <a:p>
            <a:pPr eaLnBrk="1" hangingPunct="1">
              <a:lnSpc>
                <a:spcPct val="115000"/>
              </a:lnSpc>
              <a:spcBef>
                <a:spcPct val="50000"/>
              </a:spcBef>
              <a:buClr>
                <a:schemeClr val="tx2"/>
              </a:buClr>
            </a:pPr>
            <a:r>
              <a:rPr lang="en-US" altLang="zh-CN" sz="2000" b="0" dirty="0"/>
              <a:t>MCA</a:t>
            </a:r>
            <a:r>
              <a:rPr lang="zh-CN" altLang="en-US" sz="2000" b="0" dirty="0"/>
              <a:t>（</a:t>
            </a:r>
            <a:r>
              <a:rPr lang="en-US" altLang="zh-CN" sz="2000" b="0" dirty="0"/>
              <a:t>Micro Channel Architecture</a:t>
            </a:r>
            <a:r>
              <a:rPr lang="zh-CN" altLang="en-US" sz="2000" b="0" dirty="0"/>
              <a:t>）即微通道结构总线来源于</a:t>
            </a:r>
            <a:r>
              <a:rPr lang="en-US" altLang="zh-CN" sz="2000" b="0" dirty="0"/>
              <a:t>IBM PS/2</a:t>
            </a:r>
            <a:r>
              <a:rPr lang="zh-CN" altLang="en-US" sz="2000" b="0" dirty="0"/>
              <a:t>机，是为</a:t>
            </a:r>
            <a:r>
              <a:rPr lang="en-US" altLang="zh-CN" sz="2000" b="0" dirty="0"/>
              <a:t>32</a:t>
            </a:r>
            <a:r>
              <a:rPr lang="zh-CN" altLang="en-US" sz="2000" b="0" dirty="0"/>
              <a:t>位的</a:t>
            </a:r>
            <a:r>
              <a:rPr lang="en-US" altLang="zh-CN" sz="2000" b="0" dirty="0"/>
              <a:t>Intel 80386 CPU</a:t>
            </a:r>
            <a:r>
              <a:rPr lang="zh-CN" altLang="en-US" sz="2000" b="0" dirty="0"/>
              <a:t>设计的。 是</a:t>
            </a:r>
            <a:r>
              <a:rPr lang="en-US" altLang="zh-CN" sz="2000" b="0" dirty="0"/>
              <a:t>IBM</a:t>
            </a:r>
            <a:r>
              <a:rPr lang="zh-CN" altLang="en-US" sz="2000" b="0" dirty="0"/>
              <a:t>尝试代替</a:t>
            </a:r>
            <a:r>
              <a:rPr lang="en-US" altLang="zh-CN" sz="2000" b="0" dirty="0"/>
              <a:t>ISA</a:t>
            </a:r>
            <a:r>
              <a:rPr lang="zh-CN" altLang="en-US" sz="2000" b="0" dirty="0"/>
              <a:t>总线而制定的</a:t>
            </a:r>
            <a:r>
              <a:rPr lang="en-US" altLang="zh-CN" sz="2000" b="0" dirty="0"/>
              <a:t>32</a:t>
            </a:r>
            <a:r>
              <a:rPr lang="zh-CN" altLang="en-US" sz="2000" b="0" dirty="0"/>
              <a:t>位标准。</a:t>
            </a:r>
            <a:endParaRPr lang="zh-CN" altLang="en-US" sz="2000" b="0" dirty="0"/>
          </a:p>
          <a:p>
            <a:pPr lvl="1" eaLnBrk="1" hangingPunct="1">
              <a:lnSpc>
                <a:spcPct val="115000"/>
              </a:lnSpc>
              <a:spcBef>
                <a:spcPct val="50000"/>
              </a:spcBef>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位数据线</a:t>
            </a:r>
            <a:endParaRPr lang="zh-CN" altLang="en-US" sz="1800" b="1" dirty="0">
              <a:latin typeface="楷体_GB2312" pitchFamily="49" charset="-122"/>
              <a:ea typeface="楷体_GB2312" pitchFamily="49" charset="-122"/>
            </a:endParaRPr>
          </a:p>
          <a:p>
            <a:pPr lvl="1" eaLnBrk="1" hangingPunct="1">
              <a:lnSpc>
                <a:spcPct val="115000"/>
              </a:lnSpc>
              <a:spcBef>
                <a:spcPct val="50000"/>
              </a:spcBef>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位地址线，直接内存寻址为</a:t>
            </a:r>
            <a:r>
              <a:rPr lang="en-US" altLang="zh-CN" sz="1800" b="1" dirty="0">
                <a:latin typeface="楷体_GB2312" pitchFamily="49" charset="-122"/>
                <a:ea typeface="楷体_GB2312" pitchFamily="49" charset="-122"/>
              </a:rPr>
              <a:t>4GB</a:t>
            </a:r>
            <a:endParaRPr lang="en-US" altLang="zh-CN" sz="1800" b="1" dirty="0">
              <a:latin typeface="楷体_GB2312" pitchFamily="49" charset="-122"/>
              <a:ea typeface="楷体_GB2312" pitchFamily="49" charset="-122"/>
            </a:endParaRPr>
          </a:p>
          <a:p>
            <a:pPr lvl="1" eaLnBrk="1" hangingPunct="1">
              <a:lnSpc>
                <a:spcPct val="115000"/>
              </a:lnSpc>
              <a:spcBef>
                <a:spcPct val="50000"/>
              </a:spcBef>
            </a:pPr>
            <a:r>
              <a:rPr lang="zh-CN" altLang="en-US" sz="1800" b="1" dirty="0">
                <a:latin typeface="楷体_GB2312" pitchFamily="49" charset="-122"/>
                <a:ea typeface="楷体_GB2312" pitchFamily="49" charset="-122"/>
              </a:rPr>
              <a:t>吞吐量比</a:t>
            </a:r>
            <a:r>
              <a:rPr lang="en-US" altLang="zh-CN" sz="1800" b="1" dirty="0">
                <a:latin typeface="楷体_GB2312" pitchFamily="49" charset="-122"/>
                <a:ea typeface="楷体_GB2312" pitchFamily="49" charset="-122"/>
              </a:rPr>
              <a:t>ISA</a:t>
            </a:r>
            <a:r>
              <a:rPr lang="zh-CN" altLang="en-US" sz="1800" b="1" dirty="0">
                <a:latin typeface="楷体_GB2312" pitchFamily="49" charset="-122"/>
                <a:ea typeface="楷体_GB2312" pitchFamily="49" charset="-122"/>
              </a:rPr>
              <a:t>大得多，工作时钟为</a:t>
            </a:r>
            <a:r>
              <a:rPr lang="en-US" altLang="zh-CN" sz="1800" b="1" dirty="0">
                <a:latin typeface="楷体_GB2312" pitchFamily="49" charset="-122"/>
                <a:ea typeface="楷体_GB2312" pitchFamily="49" charset="-122"/>
              </a:rPr>
              <a:t>33MHz</a:t>
            </a:r>
            <a:r>
              <a:rPr lang="zh-CN" altLang="en-US" sz="1800" b="1" dirty="0">
                <a:latin typeface="楷体_GB2312" pitchFamily="49" charset="-122"/>
                <a:ea typeface="楷体_GB2312" pitchFamily="49" charset="-122"/>
              </a:rPr>
              <a:t>，数据传输率提高到</a:t>
            </a:r>
            <a:r>
              <a:rPr lang="en-US" altLang="zh-CN" sz="1800" b="1" dirty="0">
                <a:latin typeface="楷体_GB2312" pitchFamily="49" charset="-122"/>
                <a:ea typeface="楷体_GB2312" pitchFamily="49" charset="-122"/>
              </a:rPr>
              <a:t>20MB/S</a:t>
            </a:r>
            <a:endParaRPr lang="en-US" altLang="zh-CN" sz="1800" b="1" dirty="0">
              <a:latin typeface="楷体_GB2312" pitchFamily="49" charset="-122"/>
              <a:ea typeface="楷体_GB2312" pitchFamily="49" charset="-122"/>
            </a:endParaRPr>
          </a:p>
          <a:p>
            <a:pPr lvl="1" eaLnBrk="1" hangingPunct="1">
              <a:lnSpc>
                <a:spcPct val="115000"/>
              </a:lnSpc>
              <a:spcBef>
                <a:spcPct val="50000"/>
              </a:spcBef>
            </a:pPr>
            <a:r>
              <a:rPr lang="zh-CN" altLang="en-US" sz="1800" b="1" dirty="0">
                <a:latin typeface="楷体_GB2312" pitchFamily="49" charset="-122"/>
                <a:ea typeface="楷体_GB2312" pitchFamily="49" charset="-122"/>
              </a:rPr>
              <a:t>可以接</a:t>
            </a:r>
            <a:r>
              <a:rPr lang="en-US" altLang="zh-CN" sz="1800" b="1" dirty="0">
                <a:latin typeface="楷体_GB2312" pitchFamily="49" charset="-122"/>
                <a:ea typeface="楷体_GB2312" pitchFamily="49" charset="-122"/>
              </a:rPr>
              <a:t>16</a:t>
            </a:r>
            <a:r>
              <a:rPr lang="zh-CN" altLang="en-US" sz="1800" b="1" dirty="0">
                <a:latin typeface="楷体_GB2312" pitchFamily="49" charset="-122"/>
                <a:ea typeface="楷体_GB2312" pitchFamily="49" charset="-122"/>
              </a:rPr>
              <a:t>个外设</a:t>
            </a:r>
            <a:endParaRPr lang="zh-CN" altLang="en-US" sz="1800" b="1" dirty="0">
              <a:latin typeface="楷体_GB2312" pitchFamily="49" charset="-122"/>
              <a:ea typeface="楷体_GB2312" pitchFamily="49" charset="-122"/>
            </a:endParaRPr>
          </a:p>
          <a:p>
            <a:pPr lvl="1" eaLnBrk="1" hangingPunct="1">
              <a:lnSpc>
                <a:spcPct val="115000"/>
              </a:lnSpc>
              <a:spcBef>
                <a:spcPct val="50000"/>
              </a:spcBef>
            </a:pPr>
            <a:r>
              <a:rPr lang="zh-CN" altLang="en-US" sz="1600" b="1" dirty="0">
                <a:latin typeface="楷体_GB2312" pitchFamily="49" charset="-122"/>
                <a:ea typeface="楷体_GB2312" pitchFamily="49" charset="-122"/>
              </a:rPr>
              <a:t>支持总线主控</a:t>
            </a:r>
            <a:endParaRPr lang="zh-CN" altLang="en-US" sz="1600" b="1" dirty="0">
              <a:latin typeface="楷体_GB2312" pitchFamily="49" charset="-122"/>
              <a:ea typeface="楷体_GB2312" pitchFamily="49" charset="-122"/>
            </a:endParaRPr>
          </a:p>
          <a:p>
            <a:pPr lvl="1" eaLnBrk="1" hangingPunct="1">
              <a:lnSpc>
                <a:spcPct val="115000"/>
              </a:lnSpc>
              <a:spcBef>
                <a:spcPct val="50000"/>
              </a:spcBef>
            </a:pPr>
            <a:r>
              <a:rPr lang="zh-CN" altLang="en-US" sz="1600" b="1" dirty="0">
                <a:latin typeface="楷体_GB2312" pitchFamily="49" charset="-122"/>
                <a:ea typeface="楷体_GB2312" pitchFamily="49" charset="-122"/>
              </a:rPr>
              <a:t>比</a:t>
            </a:r>
            <a:r>
              <a:rPr lang="en-US" altLang="zh-CN" sz="1600" b="1" dirty="0">
                <a:latin typeface="楷体_GB2312" pitchFamily="49" charset="-122"/>
                <a:ea typeface="楷体_GB2312" pitchFamily="49" charset="-122"/>
              </a:rPr>
              <a:t>ISA</a:t>
            </a:r>
            <a:r>
              <a:rPr lang="zh-CN" altLang="en-US" sz="1600" b="1" dirty="0">
                <a:latin typeface="楷体_GB2312" pitchFamily="49" charset="-122"/>
                <a:ea typeface="楷体_GB2312" pitchFamily="49" charset="-122"/>
              </a:rPr>
              <a:t>提早</a:t>
            </a:r>
            <a:r>
              <a:rPr lang="en-US" altLang="zh-CN" sz="1600" b="1" dirty="0">
                <a:latin typeface="楷体_GB2312" pitchFamily="49" charset="-122"/>
                <a:ea typeface="楷体_GB2312" pitchFamily="49" charset="-122"/>
              </a:rPr>
              <a:t>8</a:t>
            </a:r>
            <a:r>
              <a:rPr lang="zh-CN" altLang="en-US" sz="1600" b="1" dirty="0">
                <a:latin typeface="楷体_GB2312" pitchFamily="49" charset="-122"/>
                <a:ea typeface="楷体_GB2312" pitchFamily="49" charset="-122"/>
              </a:rPr>
              <a:t>年增加了即插即用功能</a:t>
            </a:r>
            <a:endParaRPr lang="zh-CN" altLang="en-US" sz="1600" b="1" dirty="0">
              <a:latin typeface="楷体_GB2312" pitchFamily="49" charset="-122"/>
              <a:ea typeface="楷体_GB2312" pitchFamily="49" charset="-122"/>
            </a:endParaRPr>
          </a:p>
          <a:p>
            <a:pPr eaLnBrk="1" hangingPunct="1">
              <a:lnSpc>
                <a:spcPct val="115000"/>
              </a:lnSpc>
              <a:spcBef>
                <a:spcPct val="50000"/>
              </a:spcBef>
              <a:buClr>
                <a:schemeClr val="tx2"/>
              </a:buClr>
            </a:pPr>
            <a:r>
              <a:rPr lang="zh-CN" altLang="en-US" sz="2000" b="0" dirty="0"/>
              <a:t>由于</a:t>
            </a:r>
            <a:r>
              <a:rPr lang="en-US" altLang="zh-CN" sz="2000" b="0" dirty="0"/>
              <a:t>IBM</a:t>
            </a:r>
            <a:r>
              <a:rPr lang="zh-CN" altLang="en-US" sz="2000" b="0" dirty="0"/>
              <a:t>不开放</a:t>
            </a:r>
            <a:r>
              <a:rPr lang="en-US" altLang="zh-CN" sz="2000" b="0" dirty="0"/>
              <a:t>MCA</a:t>
            </a:r>
            <a:r>
              <a:rPr lang="zh-CN" altLang="en-US" sz="2000" b="0" dirty="0"/>
              <a:t>技术，且与</a:t>
            </a:r>
            <a:r>
              <a:rPr lang="en-US" altLang="zh-CN" sz="2000" b="0" dirty="0"/>
              <a:t>ISA</a:t>
            </a:r>
            <a:r>
              <a:rPr lang="zh-CN" altLang="en-US" sz="2000" b="0" dirty="0"/>
              <a:t>不兼容，以后在微机上很少使用。</a:t>
            </a:r>
            <a:endParaRPr lang="zh-CN" altLang="en-US" sz="1200" dirty="0">
              <a:latin typeface="宋体" panose="02010600030101010101" pitchFamily="2"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页脚占位符 4"/>
          <p:cNvSpPr txBox="1">
            <a:spLocks noGrp="1"/>
          </p:cNvSpPr>
          <p:nvPr>
            <p:ph type="ftr" sz="quarter"/>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3363" name="Rectangle 2"/>
          <p:cNvSpPr>
            <a:spLocks noGrp="1"/>
          </p:cNvSpPr>
          <p:nvPr>
            <p:ph idx="1" hasCustomPrompt="1"/>
          </p:nvPr>
        </p:nvSpPr>
        <p:spPr>
          <a:xfrm>
            <a:off x="228600" y="847725"/>
            <a:ext cx="8650288" cy="5972175"/>
          </a:xfrm>
          <a:solidFill>
            <a:schemeClr val="bg1">
              <a:alpha val="100000"/>
            </a:schemeClr>
          </a:solidFill>
        </p:spPr>
        <p:txBody>
          <a:bodyPr vert="horz" wrap="square" lIns="91440" tIns="45720" rIns="91440" bIns="45720" anchor="t" anchorCtr="0"/>
          <a:p>
            <a:pPr eaLnBrk="1" hangingPunct="1">
              <a:lnSpc>
                <a:spcPct val="115000"/>
              </a:lnSpc>
              <a:spcBef>
                <a:spcPct val="0"/>
              </a:spcBef>
              <a:buClr>
                <a:schemeClr val="tx2"/>
              </a:buClr>
              <a:buFontTx/>
              <a:buNone/>
            </a:pPr>
            <a:r>
              <a:rPr lang="en-US" altLang="zh-CN" sz="2000" b="0" dirty="0"/>
              <a:t>4</a:t>
            </a:r>
            <a:r>
              <a:rPr lang="zh-CN" altLang="en-US" sz="2000" b="0" dirty="0"/>
              <a:t>．</a:t>
            </a:r>
            <a:r>
              <a:rPr lang="en-US" altLang="zh-CN" sz="2000" b="0" dirty="0"/>
              <a:t>EISA</a:t>
            </a:r>
            <a:r>
              <a:rPr lang="zh-CN" altLang="en-US" sz="2000" b="0" dirty="0"/>
              <a:t>总线</a:t>
            </a:r>
            <a:endParaRPr lang="zh-CN" altLang="en-US" sz="2000" b="0" dirty="0"/>
          </a:p>
          <a:p>
            <a:pPr eaLnBrk="1" hangingPunct="1">
              <a:lnSpc>
                <a:spcPct val="115000"/>
              </a:lnSpc>
              <a:spcBef>
                <a:spcPct val="0"/>
              </a:spcBef>
              <a:buClr>
                <a:schemeClr val="tx2"/>
              </a:buClr>
            </a:pPr>
            <a:r>
              <a:rPr lang="en-US" altLang="zh-CN" sz="2000" b="0" dirty="0"/>
              <a:t>EISA</a:t>
            </a:r>
            <a:r>
              <a:rPr lang="zh-CN" altLang="en-US" sz="2000" b="0" dirty="0"/>
              <a:t>（</a:t>
            </a:r>
            <a:r>
              <a:rPr lang="en-US" altLang="zh-CN" sz="2000" b="0" dirty="0"/>
              <a:t>Extend Industry Standard Architecture</a:t>
            </a:r>
            <a:r>
              <a:rPr lang="zh-CN" altLang="en-US" sz="2000" b="0" dirty="0"/>
              <a:t>）即扩展</a:t>
            </a:r>
            <a:r>
              <a:rPr lang="en-US" altLang="zh-CN" sz="2000" b="0" dirty="0"/>
              <a:t>ISA</a:t>
            </a:r>
            <a:r>
              <a:rPr lang="zh-CN" altLang="en-US" sz="2000" b="0" dirty="0"/>
              <a:t>总线，它是</a:t>
            </a:r>
            <a:r>
              <a:rPr lang="en-US" altLang="zh-CN" sz="2000" b="0" dirty="0"/>
              <a:t>1988</a:t>
            </a:r>
            <a:r>
              <a:rPr lang="zh-CN" altLang="en-US" sz="2000" b="0" dirty="0"/>
              <a:t>年</a:t>
            </a:r>
            <a:r>
              <a:rPr lang="en-US" altLang="zh-CN" sz="2000" b="0" dirty="0"/>
              <a:t>Compaq</a:t>
            </a:r>
            <a:r>
              <a:rPr lang="zh-CN" altLang="en-US" sz="2000" b="0" dirty="0"/>
              <a:t>等兼容机厂商为对抗</a:t>
            </a:r>
            <a:r>
              <a:rPr lang="en-US" altLang="zh-CN" sz="2000" b="0" dirty="0"/>
              <a:t>IBM</a:t>
            </a:r>
            <a:r>
              <a:rPr lang="zh-CN" altLang="en-US" sz="2000" b="0" dirty="0"/>
              <a:t>的</a:t>
            </a:r>
            <a:r>
              <a:rPr lang="en-US" altLang="zh-CN" sz="2000" b="0" dirty="0"/>
              <a:t>32</a:t>
            </a:r>
            <a:r>
              <a:rPr lang="zh-CN" altLang="en-US" sz="2000" b="0" dirty="0"/>
              <a:t>位</a:t>
            </a:r>
            <a:r>
              <a:rPr lang="en-US" altLang="zh-CN" sz="2000" b="0" dirty="0"/>
              <a:t>MCA</a:t>
            </a:r>
            <a:r>
              <a:rPr lang="zh-CN" altLang="en-US" sz="2000" b="0" dirty="0"/>
              <a:t>总线和保持对</a:t>
            </a:r>
            <a:r>
              <a:rPr lang="en-US" altLang="zh-CN" sz="2000" b="0" dirty="0"/>
              <a:t>ISA</a:t>
            </a:r>
            <a:r>
              <a:rPr lang="zh-CN" altLang="en-US" sz="2000" b="0" dirty="0"/>
              <a:t>总线的兼容性而推出的。</a:t>
            </a:r>
            <a:endParaRPr lang="zh-CN" altLang="en-US" sz="2000" b="0" dirty="0"/>
          </a:p>
          <a:p>
            <a:pPr lvl="1" eaLnBrk="1" hangingPunct="1">
              <a:lnSpc>
                <a:spcPct val="115000"/>
              </a:lnSpc>
              <a:spcBef>
                <a:spcPct val="0"/>
              </a:spcBef>
            </a:pPr>
            <a:r>
              <a:rPr lang="en-US" altLang="zh-CN" sz="1800" b="1" dirty="0">
                <a:latin typeface="楷体_GB2312" pitchFamily="49" charset="-122"/>
                <a:ea typeface="楷体_GB2312" pitchFamily="49" charset="-122"/>
              </a:rPr>
              <a:t>EISA</a:t>
            </a:r>
            <a:r>
              <a:rPr lang="zh-CN" altLang="en-US" sz="1800" b="1" dirty="0">
                <a:latin typeface="楷体_GB2312" pitchFamily="49" charset="-122"/>
                <a:ea typeface="楷体_GB2312" pitchFamily="49" charset="-122"/>
              </a:rPr>
              <a:t>支持</a:t>
            </a:r>
            <a:r>
              <a:rPr lang="en-US" altLang="zh-CN" sz="1800" b="1" dirty="0">
                <a:latin typeface="楷体_GB2312" pitchFamily="49" charset="-122"/>
                <a:ea typeface="楷体_GB2312" pitchFamily="49" charset="-122"/>
              </a:rPr>
              <a:t>386CPU</a:t>
            </a:r>
            <a:r>
              <a:rPr lang="zh-CN" altLang="en-US" sz="1800" b="1" dirty="0">
                <a:latin typeface="楷体_GB2312" pitchFamily="49" charset="-122"/>
                <a:ea typeface="楷体_GB2312" pitchFamily="49" charset="-122"/>
              </a:rPr>
              <a:t>，是</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位总线。</a:t>
            </a:r>
            <a:endParaRPr lang="zh-CN" altLang="en-US" sz="1800" b="1" dirty="0">
              <a:latin typeface="楷体_GB2312" pitchFamily="49" charset="-122"/>
              <a:ea typeface="楷体_GB2312" pitchFamily="49" charset="-122"/>
            </a:endParaRPr>
          </a:p>
          <a:p>
            <a:pPr lvl="1" eaLnBrk="1" hangingPunct="1">
              <a:lnSpc>
                <a:spcPct val="115000"/>
              </a:lnSpc>
              <a:spcBef>
                <a:spcPct val="0"/>
              </a:spcBef>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位数据线</a:t>
            </a:r>
            <a:endParaRPr lang="zh-CN" altLang="en-US" sz="1800" b="1" dirty="0">
              <a:latin typeface="楷体_GB2312" pitchFamily="49" charset="-122"/>
              <a:ea typeface="楷体_GB2312" pitchFamily="49" charset="-122"/>
            </a:endParaRPr>
          </a:p>
          <a:p>
            <a:pPr lvl="1" eaLnBrk="1" hangingPunct="1">
              <a:lnSpc>
                <a:spcPct val="115000"/>
              </a:lnSpc>
              <a:spcBef>
                <a:spcPct val="0"/>
              </a:spcBef>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位地址可直接寻址</a:t>
            </a:r>
            <a:r>
              <a:rPr lang="en-US" altLang="zh-CN" sz="1800" b="1" dirty="0">
                <a:latin typeface="楷体_GB2312" pitchFamily="49" charset="-122"/>
                <a:ea typeface="楷体_GB2312" pitchFamily="49" charset="-122"/>
              </a:rPr>
              <a:t>4GB</a:t>
            </a:r>
            <a:r>
              <a:rPr lang="zh-CN" altLang="en-US" sz="1800" b="1" dirty="0">
                <a:latin typeface="楷体_GB2312" pitchFamily="49" charset="-122"/>
                <a:ea typeface="楷体_GB2312" pitchFamily="49" charset="-122"/>
              </a:rPr>
              <a:t>内存，支持</a:t>
            </a:r>
            <a:r>
              <a:rPr lang="en-US" altLang="zh-CN" sz="1800" b="1" dirty="0">
                <a:latin typeface="楷体_GB2312" pitchFamily="49" charset="-122"/>
                <a:ea typeface="楷体_GB2312" pitchFamily="49" charset="-122"/>
              </a:rPr>
              <a:t>64KB</a:t>
            </a:r>
            <a:r>
              <a:rPr lang="zh-CN" altLang="en-US" sz="1800" b="1" dirty="0">
                <a:latin typeface="楷体_GB2312" pitchFamily="49" charset="-122"/>
                <a:ea typeface="楷体_GB2312" pitchFamily="49" charset="-122"/>
              </a:rPr>
              <a:t>的</a:t>
            </a:r>
            <a:r>
              <a:rPr lang="en-US" altLang="zh-CN" sz="1800" b="1" dirty="0">
                <a:latin typeface="楷体_GB2312" pitchFamily="49" charset="-122"/>
                <a:ea typeface="楷体_GB2312" pitchFamily="49" charset="-122"/>
              </a:rPr>
              <a:t>I/O</a:t>
            </a:r>
            <a:r>
              <a:rPr lang="zh-CN" altLang="en-US" sz="1800" b="1" dirty="0">
                <a:latin typeface="楷体_GB2312" pitchFamily="49" charset="-122"/>
                <a:ea typeface="楷体_GB2312" pitchFamily="49" charset="-122"/>
              </a:rPr>
              <a:t>端口寻址。</a:t>
            </a:r>
            <a:endParaRPr lang="zh-CN" altLang="en-US" sz="1800" b="1" dirty="0">
              <a:latin typeface="楷体_GB2312" pitchFamily="49" charset="-122"/>
              <a:ea typeface="楷体_GB2312" pitchFamily="49" charset="-122"/>
            </a:endParaRPr>
          </a:p>
          <a:p>
            <a:pPr lvl="1" eaLnBrk="1" hangingPunct="1">
              <a:lnSpc>
                <a:spcPct val="115000"/>
              </a:lnSpc>
              <a:spcBef>
                <a:spcPct val="0"/>
              </a:spcBef>
            </a:pPr>
            <a:r>
              <a:rPr lang="en-US" altLang="zh-CN" sz="1800" b="1" dirty="0">
                <a:latin typeface="楷体_GB2312" pitchFamily="49" charset="-122"/>
                <a:ea typeface="楷体_GB2312" pitchFamily="49" charset="-122"/>
              </a:rPr>
              <a:t>EISA</a:t>
            </a:r>
            <a:r>
              <a:rPr lang="zh-CN" altLang="en-US" sz="1800" b="1" dirty="0">
                <a:latin typeface="楷体_GB2312" pitchFamily="49" charset="-122"/>
                <a:ea typeface="楷体_GB2312" pitchFamily="49" charset="-122"/>
              </a:rPr>
              <a:t>的工作时钟与</a:t>
            </a:r>
            <a:r>
              <a:rPr lang="en-US" altLang="zh-CN" sz="1800" b="1" dirty="0">
                <a:latin typeface="楷体_GB2312" pitchFamily="49" charset="-122"/>
                <a:ea typeface="楷体_GB2312" pitchFamily="49" charset="-122"/>
              </a:rPr>
              <a:t>ISA</a:t>
            </a:r>
            <a:r>
              <a:rPr lang="zh-CN" altLang="en-US" sz="1800" b="1" dirty="0">
                <a:latin typeface="楷体_GB2312" pitchFamily="49" charset="-122"/>
                <a:ea typeface="楷体_GB2312" pitchFamily="49" charset="-122"/>
              </a:rPr>
              <a:t>一样是</a:t>
            </a:r>
            <a:r>
              <a:rPr lang="en-US" altLang="zh-CN" sz="1800" b="1" dirty="0">
                <a:latin typeface="楷体_GB2312" pitchFamily="49" charset="-122"/>
                <a:ea typeface="楷体_GB2312" pitchFamily="49" charset="-122"/>
              </a:rPr>
              <a:t>8.33MHz</a:t>
            </a:r>
            <a:r>
              <a:rPr lang="zh-CN" altLang="en-US" sz="1800" b="1" dirty="0">
                <a:latin typeface="楷体_GB2312" pitchFamily="49" charset="-122"/>
                <a:ea typeface="楷体_GB2312" pitchFamily="49" charset="-122"/>
              </a:rPr>
              <a:t>，数据传输率是</a:t>
            </a:r>
            <a:r>
              <a:rPr lang="en-US" altLang="zh-CN" sz="1800" b="1" dirty="0">
                <a:latin typeface="楷体_GB2312" pitchFamily="49" charset="-122"/>
                <a:ea typeface="楷体_GB2312" pitchFamily="49" charset="-122"/>
              </a:rPr>
              <a:t>33MB/S</a:t>
            </a:r>
            <a:r>
              <a:rPr lang="zh-CN" altLang="en-US" sz="1800" b="1" dirty="0">
                <a:latin typeface="楷体_GB2312" pitchFamily="49" charset="-122"/>
                <a:ea typeface="楷体_GB2312" pitchFamily="49" charset="-122"/>
              </a:rPr>
              <a:t>。</a:t>
            </a:r>
            <a:endParaRPr lang="zh-CN" altLang="en-US" sz="1800" b="1" dirty="0">
              <a:latin typeface="楷体_GB2312" pitchFamily="49" charset="-122"/>
              <a:ea typeface="楷体_GB2312" pitchFamily="49" charset="-122"/>
            </a:endParaRPr>
          </a:p>
          <a:p>
            <a:pPr lvl="1" eaLnBrk="1" hangingPunct="1">
              <a:lnSpc>
                <a:spcPct val="115000"/>
              </a:lnSpc>
              <a:spcBef>
                <a:spcPct val="0"/>
              </a:spcBef>
            </a:pPr>
            <a:r>
              <a:rPr lang="zh-CN" altLang="en-US" sz="1800" b="1" dirty="0">
                <a:latin typeface="楷体_GB2312" pitchFamily="49" charset="-122"/>
                <a:ea typeface="楷体_GB2312" pitchFamily="49" charset="-122"/>
              </a:rPr>
              <a:t>支持总线主控和多个总线主控器，增加了突发式传送，支持即插即用</a:t>
            </a:r>
            <a:endParaRPr lang="zh-CN" altLang="en-US" sz="1800" b="1" dirty="0">
              <a:latin typeface="楷体_GB2312" pitchFamily="49" charset="-122"/>
              <a:ea typeface="楷体_GB2312" pitchFamily="49" charset="-122"/>
            </a:endParaRPr>
          </a:p>
          <a:p>
            <a:pPr eaLnBrk="1" hangingPunct="1">
              <a:lnSpc>
                <a:spcPct val="115000"/>
              </a:lnSpc>
              <a:spcBef>
                <a:spcPct val="0"/>
              </a:spcBef>
              <a:buClr>
                <a:schemeClr val="tx2"/>
              </a:buClr>
            </a:pPr>
            <a:r>
              <a:rPr lang="en-US" altLang="zh-CN" sz="2000" b="0" dirty="0"/>
              <a:t>EISA</a:t>
            </a:r>
            <a:r>
              <a:rPr lang="zh-CN" altLang="en-US" sz="2000" b="0" dirty="0"/>
              <a:t>的插槽外形与</a:t>
            </a:r>
            <a:r>
              <a:rPr lang="en-US" altLang="zh-CN" sz="2000" b="0" dirty="0"/>
              <a:t>ISA</a:t>
            </a:r>
            <a:r>
              <a:rPr lang="zh-CN" altLang="en-US" sz="2000" b="0" dirty="0"/>
              <a:t>一样，但在槽内的底部又增加了一排触点，用以扩充</a:t>
            </a:r>
            <a:r>
              <a:rPr lang="en-US" altLang="zh-CN" sz="2000" b="0" dirty="0"/>
              <a:t>32</a:t>
            </a:r>
            <a:r>
              <a:rPr lang="zh-CN" altLang="en-US" sz="2000" b="0" dirty="0"/>
              <a:t>位数据、</a:t>
            </a:r>
            <a:r>
              <a:rPr lang="en-US" altLang="zh-CN" sz="2000" b="0" dirty="0"/>
              <a:t>32</a:t>
            </a:r>
            <a:r>
              <a:rPr lang="zh-CN" altLang="en-US" sz="2000" b="0" dirty="0"/>
              <a:t>位地址和控制信号等。</a:t>
            </a:r>
            <a:endParaRPr lang="zh-CN" altLang="en-US" sz="2000" b="0" dirty="0"/>
          </a:p>
          <a:p>
            <a:pPr lvl="1" eaLnBrk="1" hangingPunct="1">
              <a:lnSpc>
                <a:spcPct val="115000"/>
              </a:lnSpc>
              <a:spcBef>
                <a:spcPct val="0"/>
              </a:spcBef>
            </a:pPr>
            <a:r>
              <a:rPr lang="en-US" altLang="zh-CN" sz="1800" b="1" dirty="0">
                <a:latin typeface="楷体_GB2312" pitchFamily="49" charset="-122"/>
                <a:ea typeface="楷体_GB2312" pitchFamily="49" charset="-122"/>
              </a:rPr>
              <a:t>EISA</a:t>
            </a:r>
            <a:r>
              <a:rPr lang="zh-CN" altLang="en-US" sz="1800" b="1" dirty="0">
                <a:latin typeface="楷体_GB2312" pitchFamily="49" charset="-122"/>
                <a:ea typeface="楷体_GB2312" pitchFamily="49" charset="-122"/>
              </a:rPr>
              <a:t>既可用于</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位扩展卡，又可兼容老的</a:t>
            </a:r>
            <a:r>
              <a:rPr lang="en-US" altLang="zh-CN" sz="1800" b="1" dirty="0">
                <a:latin typeface="楷体_GB2312" pitchFamily="49" charset="-122"/>
                <a:ea typeface="楷体_GB2312" pitchFamily="49" charset="-122"/>
              </a:rPr>
              <a:t>8</a:t>
            </a:r>
            <a:r>
              <a:rPr lang="zh-CN" altLang="en-US" sz="1800" b="1" dirty="0">
                <a:latin typeface="楷体_GB2312" pitchFamily="49" charset="-122"/>
                <a:ea typeface="楷体_GB2312" pitchFamily="49" charset="-122"/>
              </a:rPr>
              <a:t>位、</a:t>
            </a:r>
            <a:r>
              <a:rPr lang="en-US" altLang="zh-CN" sz="1800" b="1" dirty="0">
                <a:latin typeface="楷体_GB2312" pitchFamily="49" charset="-122"/>
                <a:ea typeface="楷体_GB2312" pitchFamily="49" charset="-122"/>
              </a:rPr>
              <a:t>16</a:t>
            </a:r>
            <a:r>
              <a:rPr lang="zh-CN" altLang="en-US" sz="1800" b="1" dirty="0">
                <a:latin typeface="楷体_GB2312" pitchFamily="49" charset="-122"/>
                <a:ea typeface="楷体_GB2312" pitchFamily="49" charset="-122"/>
              </a:rPr>
              <a:t>位</a:t>
            </a:r>
            <a:r>
              <a:rPr lang="en-US" altLang="zh-CN" sz="1800" b="1" dirty="0">
                <a:latin typeface="楷体_GB2312" pitchFamily="49" charset="-122"/>
                <a:ea typeface="楷体_GB2312" pitchFamily="49" charset="-122"/>
              </a:rPr>
              <a:t>ISA</a:t>
            </a:r>
            <a:r>
              <a:rPr lang="zh-CN" altLang="en-US" sz="1800" b="1" dirty="0">
                <a:latin typeface="楷体_GB2312" pitchFamily="49" charset="-122"/>
                <a:ea typeface="楷体_GB2312" pitchFamily="49" charset="-122"/>
              </a:rPr>
              <a:t>扩展卡。在</a:t>
            </a:r>
            <a:r>
              <a:rPr lang="en-US" altLang="zh-CN" sz="1800" b="1" dirty="0">
                <a:latin typeface="楷体_GB2312" pitchFamily="49" charset="-122"/>
                <a:ea typeface="楷体_GB2312" pitchFamily="49" charset="-122"/>
              </a:rPr>
              <a:t>EISA</a:t>
            </a:r>
            <a:r>
              <a:rPr lang="zh-CN" altLang="en-US" sz="1800" b="1" dirty="0">
                <a:latin typeface="楷体_GB2312" pitchFamily="49" charset="-122"/>
                <a:ea typeface="楷体_GB2312" pitchFamily="49" charset="-122"/>
              </a:rPr>
              <a:t>插槽上，</a:t>
            </a:r>
            <a:r>
              <a:rPr lang="en-US" altLang="zh-CN" sz="1800" b="1" dirty="0">
                <a:latin typeface="楷体_GB2312" pitchFamily="49" charset="-122"/>
                <a:ea typeface="楷体_GB2312" pitchFamily="49" charset="-122"/>
              </a:rPr>
              <a:t>EISA</a:t>
            </a:r>
            <a:r>
              <a:rPr lang="zh-CN" altLang="en-US" sz="1800" b="1" dirty="0">
                <a:latin typeface="楷体_GB2312" pitchFamily="49" charset="-122"/>
                <a:ea typeface="楷体_GB2312" pitchFamily="49" charset="-122"/>
              </a:rPr>
              <a:t>卡可以更深地插入，以便与下一排触点连接，取得</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位支持。</a:t>
            </a:r>
            <a:endParaRPr lang="zh-CN" altLang="en-US" sz="1800" b="1" dirty="0">
              <a:latin typeface="楷体_GB2312" pitchFamily="49" charset="-122"/>
              <a:ea typeface="楷体_GB2312" pitchFamily="49" charset="-122"/>
            </a:endParaRPr>
          </a:p>
          <a:p>
            <a:pPr eaLnBrk="1" hangingPunct="1">
              <a:lnSpc>
                <a:spcPct val="115000"/>
              </a:lnSpc>
              <a:spcBef>
                <a:spcPct val="0"/>
              </a:spcBef>
              <a:buClr>
                <a:schemeClr val="tx2"/>
              </a:buClr>
            </a:pPr>
            <a:r>
              <a:rPr lang="en-US" altLang="zh-CN" sz="2000" b="0" dirty="0"/>
              <a:t>EISA</a:t>
            </a:r>
            <a:r>
              <a:rPr lang="zh-CN" altLang="en-US" sz="2000" b="0" dirty="0"/>
              <a:t>的工艺技术制做比较复杂，因而成本很高，通常用于服务器和工作站。</a:t>
            </a:r>
            <a:endParaRPr lang="zh-CN" altLang="en-US" sz="2000" b="0" dirty="0"/>
          </a:p>
        </p:txBody>
      </p:sp>
      <p:graphicFrame>
        <p:nvGraphicFramePr>
          <p:cNvPr id="143364" name="Object 3"/>
          <p:cNvGraphicFramePr>
            <a:graphicFrameLocks noChangeAspect="1"/>
          </p:cNvGraphicFramePr>
          <p:nvPr/>
        </p:nvGraphicFramePr>
        <p:xfrm>
          <a:off x="2049463" y="5715000"/>
          <a:ext cx="5257800" cy="762000"/>
        </p:xfrm>
        <a:graphic>
          <a:graphicData uri="http://schemas.openxmlformats.org/presentationml/2006/ole">
            <mc:AlternateContent xmlns:mc="http://schemas.openxmlformats.org/markup-compatibility/2006">
              <mc:Choice xmlns:v="urn:schemas-microsoft-com:vml" Requires="v">
                <p:oleObj spid="_x0000_s3135" name="" r:id="rId1" imgW="1828800" imgH="609600" progId="Word.Document.8">
                  <p:embed/>
                </p:oleObj>
              </mc:Choice>
              <mc:Fallback>
                <p:oleObj name="" r:id="rId1" imgW="1828800" imgH="609600" progId="Word.Document.8">
                  <p:embed/>
                  <p:pic>
                    <p:nvPicPr>
                      <p:cNvPr id="0" name="图片 3134"/>
                      <p:cNvPicPr/>
                      <p:nvPr/>
                    </p:nvPicPr>
                    <p:blipFill>
                      <a:blip r:embed="rId2"/>
                      <a:stretch>
                        <a:fillRect/>
                      </a:stretch>
                    </p:blipFill>
                    <p:spPr>
                      <a:xfrm>
                        <a:off x="2049463" y="5715000"/>
                        <a:ext cx="5257800" cy="762000"/>
                      </a:xfrm>
                      <a:prstGeom prst="rect">
                        <a:avLst/>
                      </a:prstGeom>
                      <a:noFill/>
                      <a:ln w="38100">
                        <a:noFill/>
                        <a:miter/>
                      </a:ln>
                    </p:spPr>
                  </p:pic>
                </p:oleObj>
              </mc:Fallback>
            </mc:AlternateContent>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2"/>
          <p:cNvSpPr>
            <a:spLocks noGrp="1"/>
          </p:cNvSpPr>
          <p:nvPr>
            <p:ph idx="1" hasCustomPrompt="1"/>
          </p:nvPr>
        </p:nvSpPr>
        <p:spPr>
          <a:xfrm>
            <a:off x="358775" y="823913"/>
            <a:ext cx="8421688" cy="4922837"/>
          </a:xfrm>
          <a:solidFill>
            <a:schemeClr val="bg1">
              <a:alpha val="100000"/>
            </a:schemeClr>
          </a:solidFill>
        </p:spPr>
        <p:txBody>
          <a:bodyPr vert="horz" wrap="square" lIns="91440" tIns="45720" rIns="91440" bIns="45720" anchor="t" anchorCtr="0"/>
          <a:p>
            <a:pPr eaLnBrk="1" hangingPunct="1">
              <a:lnSpc>
                <a:spcPct val="95000"/>
              </a:lnSpc>
              <a:spcBef>
                <a:spcPct val="0"/>
              </a:spcBef>
              <a:buClr>
                <a:schemeClr val="tx2"/>
              </a:buClr>
              <a:buFontTx/>
              <a:buNone/>
            </a:pPr>
            <a:r>
              <a:rPr lang="en-US" altLang="zh-CN" sz="2000" b="0" dirty="0"/>
              <a:t>5</a:t>
            </a:r>
            <a:r>
              <a:rPr lang="zh-CN" altLang="en-US" sz="2000" b="0" dirty="0"/>
              <a:t>． </a:t>
            </a:r>
            <a:r>
              <a:rPr lang="en-US" altLang="zh-CN" sz="2000" b="0" dirty="0"/>
              <a:t>VESA</a:t>
            </a:r>
            <a:r>
              <a:rPr lang="zh-CN" altLang="en-US" sz="2000" b="0" dirty="0"/>
              <a:t>总线</a:t>
            </a:r>
            <a:endParaRPr lang="zh-CN" altLang="en-US" sz="2000" b="0" dirty="0"/>
          </a:p>
          <a:p>
            <a:pPr eaLnBrk="1" hangingPunct="1">
              <a:lnSpc>
                <a:spcPct val="95000"/>
              </a:lnSpc>
              <a:spcBef>
                <a:spcPct val="50000"/>
              </a:spcBef>
              <a:buClr>
                <a:schemeClr val="tx2"/>
              </a:buClr>
            </a:pPr>
            <a:r>
              <a:rPr lang="zh-CN" altLang="en-US" sz="2000" b="0" dirty="0"/>
              <a:t>为了改善</a:t>
            </a:r>
            <a:r>
              <a:rPr lang="en-US" altLang="zh-CN" sz="2000" b="0" dirty="0"/>
              <a:t>PC</a:t>
            </a:r>
            <a:r>
              <a:rPr lang="zh-CN" altLang="en-US" sz="2000" b="0" dirty="0"/>
              <a:t>机的视频性能，在</a:t>
            </a:r>
            <a:r>
              <a:rPr lang="en-US" altLang="zh-CN" sz="2000" b="0" dirty="0"/>
              <a:t>1992</a:t>
            </a:r>
            <a:r>
              <a:rPr lang="zh-CN" altLang="en-US" sz="2000" b="0" dirty="0"/>
              <a:t>年引入了</a:t>
            </a:r>
            <a:r>
              <a:rPr lang="en-US" altLang="zh-CN" sz="2000" b="0" dirty="0"/>
              <a:t>VESA</a:t>
            </a:r>
            <a:r>
              <a:rPr lang="zh-CN" altLang="en-US" sz="2000" b="0" dirty="0"/>
              <a:t>（</a:t>
            </a:r>
            <a:r>
              <a:rPr lang="en-US" altLang="zh-CN" sz="2000" b="0" dirty="0"/>
              <a:t>Video Electronic Standard Association</a:t>
            </a:r>
            <a:r>
              <a:rPr lang="zh-CN" altLang="en-US" sz="2000" b="0" dirty="0"/>
              <a:t>）总线，是专门为</a:t>
            </a:r>
            <a:r>
              <a:rPr lang="en-US" altLang="zh-CN" sz="2000" b="0" dirty="0"/>
              <a:t>Intel 80486 CPU</a:t>
            </a:r>
            <a:r>
              <a:rPr lang="zh-CN" altLang="en-US" sz="2000" b="0" dirty="0"/>
              <a:t>系统的高速视频信号处理而设计。以视频电子标准协会制定而得名，也叫</a:t>
            </a:r>
            <a:r>
              <a:rPr lang="en-US" altLang="zh-CN" sz="2000" b="0" dirty="0"/>
              <a:t>VL BUS</a:t>
            </a:r>
            <a:r>
              <a:rPr lang="zh-CN" altLang="en-US" sz="2000" b="0" dirty="0"/>
              <a:t>（</a:t>
            </a:r>
            <a:r>
              <a:rPr lang="en-US" altLang="zh-CN" sz="2000" b="0" dirty="0"/>
              <a:t>VESA Local Bus</a:t>
            </a:r>
            <a:r>
              <a:rPr lang="zh-CN" altLang="en-US" sz="2000" b="0" dirty="0"/>
              <a:t>）即</a:t>
            </a:r>
            <a:r>
              <a:rPr lang="en-US" altLang="zh-CN" sz="2000" b="0" dirty="0"/>
              <a:t>VESA</a:t>
            </a:r>
            <a:r>
              <a:rPr lang="zh-CN" altLang="en-US" sz="2000" b="0" dirty="0"/>
              <a:t>局部总线。</a:t>
            </a:r>
            <a:endParaRPr lang="zh-CN" altLang="en-US" sz="2000" b="0" dirty="0"/>
          </a:p>
          <a:p>
            <a:pPr lvl="1" eaLnBrk="1" hangingPunct="1">
              <a:lnSpc>
                <a:spcPct val="95000"/>
              </a:lnSpc>
              <a:spcBef>
                <a:spcPct val="50000"/>
              </a:spcBef>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位高速数据总线，允许扩展到</a:t>
            </a:r>
            <a:r>
              <a:rPr lang="en-US" altLang="zh-CN" sz="1800" b="1" dirty="0">
                <a:latin typeface="楷体_GB2312" pitchFamily="49" charset="-122"/>
                <a:ea typeface="楷体_GB2312" pitchFamily="49" charset="-122"/>
              </a:rPr>
              <a:t>64</a:t>
            </a:r>
            <a:r>
              <a:rPr lang="zh-CN" altLang="en-US" sz="1800" b="1" dirty="0">
                <a:latin typeface="楷体_GB2312" pitchFamily="49" charset="-122"/>
                <a:ea typeface="楷体_GB2312" pitchFamily="49" charset="-122"/>
              </a:rPr>
              <a:t>位</a:t>
            </a:r>
            <a:endParaRPr lang="zh-CN" altLang="en-US" sz="1800" b="1" dirty="0">
              <a:latin typeface="楷体_GB2312" pitchFamily="49" charset="-122"/>
              <a:ea typeface="楷体_GB2312" pitchFamily="49" charset="-122"/>
            </a:endParaRPr>
          </a:p>
          <a:p>
            <a:pPr lvl="1" eaLnBrk="1" hangingPunct="1">
              <a:lnSpc>
                <a:spcPct val="95000"/>
              </a:lnSpc>
              <a:spcBef>
                <a:spcPct val="50000"/>
              </a:spcBef>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位数据总线</a:t>
            </a:r>
            <a:endParaRPr lang="zh-CN" altLang="en-US" sz="1800" b="1" dirty="0">
              <a:latin typeface="楷体_GB2312" pitchFamily="49" charset="-122"/>
              <a:ea typeface="楷体_GB2312" pitchFamily="49" charset="-122"/>
            </a:endParaRPr>
          </a:p>
          <a:p>
            <a:pPr lvl="1" eaLnBrk="1" hangingPunct="1">
              <a:lnSpc>
                <a:spcPct val="95000"/>
              </a:lnSpc>
              <a:spcBef>
                <a:spcPct val="50000"/>
              </a:spcBef>
            </a:pPr>
            <a:r>
              <a:rPr lang="zh-CN" altLang="en-US" sz="1800" b="1" dirty="0">
                <a:latin typeface="楷体_GB2312" pitchFamily="49" charset="-122"/>
                <a:ea typeface="楷体_GB2312" pitchFamily="49" charset="-122"/>
              </a:rPr>
              <a:t>工作时钟为</a:t>
            </a:r>
            <a:r>
              <a:rPr lang="en-US" altLang="zh-CN" sz="1800" b="1" dirty="0">
                <a:latin typeface="楷体_GB2312" pitchFamily="49" charset="-122"/>
                <a:ea typeface="楷体_GB2312" pitchFamily="49" charset="-122"/>
              </a:rPr>
              <a:t>33MHz</a:t>
            </a:r>
            <a:r>
              <a:rPr lang="zh-CN" altLang="en-US" sz="1800" b="1" dirty="0">
                <a:latin typeface="楷体_GB2312" pitchFamily="49" charset="-122"/>
                <a:ea typeface="楷体_GB2312" pitchFamily="49" charset="-122"/>
              </a:rPr>
              <a:t>，最大允许</a:t>
            </a:r>
            <a:r>
              <a:rPr lang="en-US" altLang="zh-CN" sz="1800" b="1" dirty="0">
                <a:latin typeface="楷体_GB2312" pitchFamily="49" charset="-122"/>
                <a:ea typeface="楷体_GB2312" pitchFamily="49" charset="-122"/>
              </a:rPr>
              <a:t>66MHz</a:t>
            </a:r>
            <a:r>
              <a:rPr lang="zh-CN" altLang="en-US" sz="1800" b="1" dirty="0">
                <a:latin typeface="楷体_GB2312" pitchFamily="49" charset="-122"/>
                <a:ea typeface="楷体_GB2312" pitchFamily="49" charset="-122"/>
              </a:rPr>
              <a:t>，数据传输率高达</a:t>
            </a:r>
            <a:r>
              <a:rPr lang="en-US" altLang="zh-CN" sz="1800" b="1" dirty="0">
                <a:latin typeface="楷体_GB2312" pitchFamily="49" charset="-122"/>
                <a:ea typeface="楷体_GB2312" pitchFamily="49" charset="-122"/>
              </a:rPr>
              <a:t>133MB/S</a:t>
            </a:r>
            <a:endParaRPr lang="en-US" altLang="zh-CN" sz="1800" b="1" dirty="0">
              <a:latin typeface="楷体_GB2312" pitchFamily="49" charset="-122"/>
              <a:ea typeface="楷体_GB2312" pitchFamily="49" charset="-122"/>
            </a:endParaRPr>
          </a:p>
          <a:p>
            <a:pPr eaLnBrk="1" hangingPunct="1">
              <a:lnSpc>
                <a:spcPct val="95000"/>
              </a:lnSpc>
              <a:buClr>
                <a:schemeClr val="tx2"/>
              </a:buClr>
            </a:pPr>
            <a:r>
              <a:rPr lang="en-US" altLang="zh-CN" sz="2000" b="0" dirty="0"/>
              <a:t>VESA</a:t>
            </a:r>
            <a:r>
              <a:rPr lang="zh-CN" altLang="en-US" sz="2000" b="0" dirty="0"/>
              <a:t>是在</a:t>
            </a:r>
            <a:r>
              <a:rPr lang="en-US" altLang="zh-CN" sz="2000" b="0" dirty="0"/>
              <a:t>ISA</a:t>
            </a:r>
            <a:r>
              <a:rPr lang="zh-CN" altLang="en-US" sz="2000" b="0" dirty="0"/>
              <a:t>总线的黑色插槽的延伸方向上增加了一个新的浅色插槽，有双排共</a:t>
            </a:r>
            <a:r>
              <a:rPr lang="en-US" altLang="zh-CN" sz="2000" b="0" dirty="0"/>
              <a:t>116</a:t>
            </a:r>
            <a:r>
              <a:rPr lang="zh-CN" altLang="en-US" sz="2000" b="0" dirty="0"/>
              <a:t>个触点，单独提供</a:t>
            </a:r>
            <a:r>
              <a:rPr lang="en-US" altLang="zh-CN" sz="2000" b="0" dirty="0"/>
              <a:t>32</a:t>
            </a:r>
            <a:r>
              <a:rPr lang="zh-CN" altLang="en-US" sz="2000" b="0" dirty="0"/>
              <a:t>位数据线和</a:t>
            </a:r>
            <a:r>
              <a:rPr lang="en-US" altLang="zh-CN" sz="2000" b="0" dirty="0"/>
              <a:t>32</a:t>
            </a:r>
            <a:r>
              <a:rPr lang="zh-CN" altLang="en-US" sz="2000" b="0" dirty="0"/>
              <a:t>位地址线。</a:t>
            </a:r>
            <a:endParaRPr lang="zh-CN" altLang="en-US" sz="2000" b="0" dirty="0"/>
          </a:p>
          <a:p>
            <a:pPr lvl="1" eaLnBrk="1" hangingPunct="1">
              <a:lnSpc>
                <a:spcPct val="95000"/>
              </a:lnSpc>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位的</a:t>
            </a:r>
            <a:r>
              <a:rPr lang="en-US" altLang="zh-CN" sz="1800" b="1" dirty="0">
                <a:latin typeface="楷体_GB2312" pitchFamily="49" charset="-122"/>
                <a:ea typeface="楷体_GB2312" pitchFamily="49" charset="-122"/>
              </a:rPr>
              <a:t>VESA</a:t>
            </a:r>
            <a:r>
              <a:rPr lang="zh-CN" altLang="en-US" sz="1800" b="1" dirty="0">
                <a:latin typeface="楷体_GB2312" pitchFamily="49" charset="-122"/>
                <a:ea typeface="楷体_GB2312" pitchFamily="49" charset="-122"/>
              </a:rPr>
              <a:t>总线槽同</a:t>
            </a:r>
            <a:r>
              <a:rPr lang="en-US" altLang="zh-CN" sz="1800" b="1" dirty="0">
                <a:latin typeface="楷体_GB2312" pitchFamily="49" charset="-122"/>
                <a:ea typeface="楷体_GB2312" pitchFamily="49" charset="-122"/>
              </a:rPr>
              <a:t>16</a:t>
            </a:r>
            <a:r>
              <a:rPr lang="zh-CN" altLang="en-US" sz="1800" b="1" dirty="0">
                <a:latin typeface="楷体_GB2312" pitchFamily="49" charset="-122"/>
                <a:ea typeface="楷体_GB2312" pitchFamily="49" charset="-122"/>
              </a:rPr>
              <a:t>位的</a:t>
            </a:r>
            <a:r>
              <a:rPr lang="en-US" altLang="zh-CN" sz="1800" b="1" dirty="0">
                <a:latin typeface="楷体_GB2312" pitchFamily="49" charset="-122"/>
                <a:ea typeface="楷体_GB2312" pitchFamily="49" charset="-122"/>
              </a:rPr>
              <a:t>ISA</a:t>
            </a:r>
            <a:r>
              <a:rPr lang="zh-CN" altLang="en-US" sz="1800" b="1" dirty="0">
                <a:latin typeface="楷体_GB2312" pitchFamily="49" charset="-122"/>
                <a:ea typeface="楷体_GB2312" pitchFamily="49" charset="-122"/>
              </a:rPr>
              <a:t>总线槽保持了互换性，即在</a:t>
            </a:r>
            <a:r>
              <a:rPr lang="en-US" altLang="zh-CN" sz="1800" b="1" dirty="0">
                <a:latin typeface="楷体_GB2312" pitchFamily="49" charset="-122"/>
                <a:ea typeface="楷体_GB2312" pitchFamily="49" charset="-122"/>
              </a:rPr>
              <a:t>VESA</a:t>
            </a:r>
            <a:r>
              <a:rPr lang="zh-CN" altLang="en-US" sz="1800" b="1" dirty="0">
                <a:latin typeface="楷体_GB2312" pitchFamily="49" charset="-122"/>
                <a:ea typeface="楷体_GB2312" pitchFamily="49" charset="-122"/>
              </a:rPr>
              <a:t>扩展槽上也可以插</a:t>
            </a:r>
            <a:r>
              <a:rPr lang="en-US" altLang="zh-CN" sz="1800" b="1" dirty="0">
                <a:latin typeface="楷体_GB2312" pitchFamily="49" charset="-122"/>
                <a:ea typeface="楷体_GB2312" pitchFamily="49" charset="-122"/>
              </a:rPr>
              <a:t>ISA</a:t>
            </a:r>
            <a:r>
              <a:rPr lang="zh-CN" altLang="en-US" sz="1800" b="1" dirty="0">
                <a:latin typeface="楷体_GB2312" pitchFamily="49" charset="-122"/>
                <a:ea typeface="楷体_GB2312" pitchFamily="49" charset="-122"/>
              </a:rPr>
              <a:t>扩展卡，只是</a:t>
            </a:r>
            <a:r>
              <a:rPr lang="en-US" altLang="zh-CN" sz="1800" b="1" dirty="0">
                <a:latin typeface="楷体_GB2312" pitchFamily="49" charset="-122"/>
                <a:ea typeface="楷体_GB2312" pitchFamily="49" charset="-122"/>
              </a:rPr>
              <a:t>VESA</a:t>
            </a:r>
            <a:r>
              <a:rPr lang="zh-CN" altLang="en-US" sz="1800" b="1" dirty="0">
                <a:latin typeface="楷体_GB2312" pitchFamily="49" charset="-122"/>
                <a:ea typeface="楷体_GB2312" pitchFamily="49" charset="-122"/>
              </a:rPr>
              <a:t>扩展卡比较长。</a:t>
            </a:r>
            <a:endParaRPr lang="zh-CN" altLang="en-US" sz="1800" b="1" dirty="0">
              <a:latin typeface="楷体_GB2312" pitchFamily="49" charset="-122"/>
              <a:ea typeface="楷体_GB2312" pitchFamily="49" charset="-122"/>
            </a:endParaRPr>
          </a:p>
          <a:p>
            <a:pPr lvl="1" eaLnBrk="1" hangingPunct="1">
              <a:lnSpc>
                <a:spcPct val="95000"/>
              </a:lnSpc>
            </a:pPr>
            <a:r>
              <a:rPr lang="zh-CN" altLang="en-US" sz="1800" b="1" dirty="0">
                <a:latin typeface="楷体_GB2312" pitchFamily="49" charset="-122"/>
                <a:ea typeface="楷体_GB2312" pitchFamily="49" charset="-122"/>
              </a:rPr>
              <a:t>只有使用</a:t>
            </a:r>
            <a:r>
              <a:rPr lang="en-US" altLang="zh-CN" sz="1800" b="1" dirty="0">
                <a:latin typeface="楷体_GB2312" pitchFamily="49" charset="-122"/>
                <a:ea typeface="楷体_GB2312" pitchFamily="49" charset="-122"/>
              </a:rPr>
              <a:t>VL BUS</a:t>
            </a:r>
            <a:r>
              <a:rPr lang="zh-CN" altLang="en-US" sz="1800" b="1" dirty="0">
                <a:latin typeface="楷体_GB2312" pitchFamily="49" charset="-122"/>
                <a:ea typeface="楷体_GB2312" pitchFamily="49" charset="-122"/>
              </a:rPr>
              <a:t>扩展卡才能发挥其</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位高速总线的优势。最典型的</a:t>
            </a:r>
            <a:r>
              <a:rPr lang="en-US" altLang="zh-CN" sz="1800" b="1" dirty="0">
                <a:latin typeface="楷体_GB2312" pitchFamily="49" charset="-122"/>
                <a:ea typeface="楷体_GB2312" pitchFamily="49" charset="-122"/>
              </a:rPr>
              <a:t>VESA</a:t>
            </a:r>
            <a:r>
              <a:rPr lang="zh-CN" altLang="en-US" sz="1800" b="1" dirty="0">
                <a:latin typeface="楷体_GB2312" pitchFamily="49" charset="-122"/>
                <a:ea typeface="楷体_GB2312" pitchFamily="49" charset="-122"/>
              </a:rPr>
              <a:t>显示卡是</a:t>
            </a:r>
            <a:r>
              <a:rPr lang="en-US" altLang="zh-CN" sz="1800" b="1" dirty="0">
                <a:latin typeface="楷体_GB2312" pitchFamily="49" charset="-122"/>
                <a:ea typeface="楷体_GB2312" pitchFamily="49" charset="-122"/>
              </a:rPr>
              <a:t>ET-4000 VGA</a:t>
            </a:r>
            <a:r>
              <a:rPr lang="zh-CN" altLang="en-US" sz="1800" b="1" dirty="0">
                <a:latin typeface="楷体_GB2312" pitchFamily="49" charset="-122"/>
                <a:ea typeface="楷体_GB2312" pitchFamily="49" charset="-122"/>
              </a:rPr>
              <a:t>和</a:t>
            </a:r>
            <a:r>
              <a:rPr lang="en-US" altLang="zh-CN" sz="1800" b="1" dirty="0">
                <a:latin typeface="楷体_GB2312" pitchFamily="49" charset="-122"/>
                <a:ea typeface="楷体_GB2312" pitchFamily="49" charset="-122"/>
              </a:rPr>
              <a:t>Trident 9440 VL-BUS Graphics Adaptor</a:t>
            </a:r>
            <a:r>
              <a:rPr lang="zh-CN" altLang="en-US" sz="1800" b="1" dirty="0">
                <a:latin typeface="楷体_GB2312" pitchFamily="49" charset="-122"/>
                <a:ea typeface="楷体_GB2312" pitchFamily="49" charset="-122"/>
              </a:rPr>
              <a:t>等。</a:t>
            </a:r>
            <a:endParaRPr lang="zh-CN" altLang="en-US" sz="1800" b="1" dirty="0">
              <a:latin typeface="楷体_GB2312" pitchFamily="49" charset="-122"/>
              <a:ea typeface="楷体_GB2312" pitchFamily="49" charset="-122"/>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2"/>
          <p:cNvSpPr>
            <a:spLocks noGrp="1"/>
          </p:cNvSpPr>
          <p:nvPr>
            <p:ph idx="1" hasCustomPrompt="1"/>
          </p:nvPr>
        </p:nvSpPr>
        <p:spPr>
          <a:xfrm>
            <a:off x="207963" y="892175"/>
            <a:ext cx="8421687" cy="3581400"/>
          </a:xfrm>
          <a:solidFill>
            <a:schemeClr val="bg1">
              <a:alpha val="100000"/>
            </a:schemeClr>
          </a:solidFill>
        </p:spPr>
        <p:txBody>
          <a:bodyPr vert="horz" wrap="square" lIns="91440" tIns="45720" rIns="91440" bIns="45720" anchor="t" anchorCtr="0"/>
          <a:p>
            <a:pPr eaLnBrk="1" hangingPunct="1">
              <a:lnSpc>
                <a:spcPct val="125000"/>
              </a:lnSpc>
              <a:spcBef>
                <a:spcPct val="0"/>
              </a:spcBef>
              <a:buClr>
                <a:schemeClr val="tx2"/>
              </a:buClr>
            </a:pPr>
            <a:r>
              <a:rPr lang="en-US" altLang="zh-CN" sz="2000" b="0" dirty="0"/>
              <a:t>VL BUS</a:t>
            </a:r>
            <a:r>
              <a:rPr lang="zh-CN" altLang="en-US" sz="2000" b="0" dirty="0"/>
              <a:t>还允许在</a:t>
            </a:r>
            <a:r>
              <a:rPr lang="en-US" altLang="zh-CN" sz="2000" b="0" dirty="0"/>
              <a:t>32</a:t>
            </a:r>
            <a:r>
              <a:rPr lang="zh-CN" altLang="en-US" sz="2000" b="0" dirty="0"/>
              <a:t>位插槽上再延长一个</a:t>
            </a:r>
            <a:r>
              <a:rPr lang="en-US" altLang="zh-CN" sz="2000" b="0" dirty="0"/>
              <a:t>50</a:t>
            </a:r>
            <a:r>
              <a:rPr lang="zh-CN" altLang="en-US" sz="2000" b="0" dirty="0"/>
              <a:t>引脚的插槽，从而扩展为</a:t>
            </a:r>
            <a:r>
              <a:rPr lang="en-US" altLang="zh-CN" sz="2000" b="0" dirty="0"/>
              <a:t>64</a:t>
            </a:r>
            <a:r>
              <a:rPr lang="zh-CN" altLang="en-US" sz="2000" b="0" dirty="0"/>
              <a:t>位的</a:t>
            </a:r>
            <a:r>
              <a:rPr lang="en-US" altLang="zh-CN" sz="2000" b="0" dirty="0"/>
              <a:t>VESA</a:t>
            </a:r>
            <a:r>
              <a:rPr lang="zh-CN" altLang="en-US" sz="2000" b="0" dirty="0"/>
              <a:t>总线。</a:t>
            </a:r>
            <a:endParaRPr lang="zh-CN" altLang="en-US" sz="2000" b="0" dirty="0"/>
          </a:p>
          <a:p>
            <a:pPr eaLnBrk="1" hangingPunct="1">
              <a:lnSpc>
                <a:spcPct val="125000"/>
              </a:lnSpc>
              <a:spcBef>
                <a:spcPct val="0"/>
              </a:spcBef>
            </a:pPr>
            <a:r>
              <a:rPr lang="en-US" altLang="zh-CN" sz="2000" b="0" dirty="0"/>
              <a:t>VESA</a:t>
            </a:r>
            <a:r>
              <a:rPr lang="zh-CN" altLang="en-US" sz="2000" b="0" dirty="0"/>
              <a:t>标准局部总线是面向</a:t>
            </a:r>
            <a:r>
              <a:rPr lang="en-US" altLang="zh-CN" sz="2000" b="0" dirty="0"/>
              <a:t>i486</a:t>
            </a:r>
            <a:r>
              <a:rPr lang="zh-CN" altLang="en-US" sz="2000" b="0" dirty="0"/>
              <a:t>设计的，故与</a:t>
            </a:r>
            <a:r>
              <a:rPr lang="en-US" altLang="zh-CN" sz="2000" b="0" dirty="0"/>
              <a:t>486</a:t>
            </a:r>
            <a:r>
              <a:rPr lang="zh-CN" altLang="en-US" sz="2000" b="0" dirty="0"/>
              <a:t>匹配最佳，但很难与</a:t>
            </a:r>
            <a:r>
              <a:rPr lang="en-US" altLang="zh-CN" sz="2000" b="0" dirty="0"/>
              <a:t>Pentium</a:t>
            </a:r>
            <a:r>
              <a:rPr lang="zh-CN" altLang="en-US" sz="2000" b="0" dirty="0"/>
              <a:t>以上的</a:t>
            </a:r>
            <a:r>
              <a:rPr lang="en-US" altLang="zh-CN" sz="2000" b="0" dirty="0"/>
              <a:t>CPU</a:t>
            </a:r>
            <a:r>
              <a:rPr lang="zh-CN" altLang="en-US" sz="2000" b="0" dirty="0"/>
              <a:t>匹配，同时由于设计方面的不足，以及时钟调节出现了问题，再加上不支持总线主控、即插即用等新特性，很快被</a:t>
            </a:r>
            <a:r>
              <a:rPr lang="en-US" altLang="zh-CN" sz="2000" b="0" dirty="0"/>
              <a:t>PCI</a:t>
            </a:r>
            <a:r>
              <a:rPr lang="zh-CN" altLang="en-US" sz="2000" b="0" dirty="0"/>
              <a:t>所淘汰。</a:t>
            </a:r>
            <a:r>
              <a:rPr lang="zh-CN" altLang="en-US" sz="1200" dirty="0">
                <a:latin typeface="宋体" panose="02010600030101010101" pitchFamily="2" charset="-122"/>
              </a:rPr>
              <a:t> </a:t>
            </a:r>
            <a:endParaRPr lang="zh-CN" altLang="en-US" sz="2000" b="0" dirty="0"/>
          </a:p>
          <a:p>
            <a:pPr eaLnBrk="1" hangingPunct="1">
              <a:lnSpc>
                <a:spcPct val="125000"/>
              </a:lnSpc>
              <a:spcBef>
                <a:spcPct val="0"/>
              </a:spcBef>
            </a:pPr>
            <a:endParaRPr lang="zh-CN" altLang="en-US" sz="2000" b="0" dirty="0"/>
          </a:p>
          <a:p>
            <a:pPr eaLnBrk="1" hangingPunct="1">
              <a:lnSpc>
                <a:spcPct val="125000"/>
              </a:lnSpc>
              <a:spcBef>
                <a:spcPct val="0"/>
              </a:spcBef>
            </a:pPr>
            <a:r>
              <a:rPr lang="en-US" altLang="zh-CN" sz="2000" b="0" dirty="0"/>
              <a:t>32</a:t>
            </a:r>
            <a:r>
              <a:rPr lang="zh-CN" altLang="en-US" sz="2000" b="0" dirty="0"/>
              <a:t>位的</a:t>
            </a:r>
            <a:r>
              <a:rPr lang="en-US" altLang="zh-CN" sz="2000" b="0" dirty="0"/>
              <a:t>VESA</a:t>
            </a:r>
            <a:r>
              <a:rPr lang="zh-CN" altLang="en-US" sz="2000" b="0" dirty="0"/>
              <a:t>总线扩展插槽的引脚配置</a:t>
            </a:r>
            <a:endParaRPr lang="zh-CN" altLang="en-US" sz="2000" b="0" dirty="0"/>
          </a:p>
        </p:txBody>
      </p:sp>
      <p:graphicFrame>
        <p:nvGraphicFramePr>
          <p:cNvPr id="145411" name="Object 3"/>
          <p:cNvGraphicFramePr>
            <a:graphicFrameLocks noChangeAspect="1"/>
          </p:cNvGraphicFramePr>
          <p:nvPr/>
        </p:nvGraphicFramePr>
        <p:xfrm>
          <a:off x="762000" y="4495800"/>
          <a:ext cx="7515225" cy="1828800"/>
        </p:xfrm>
        <a:graphic>
          <a:graphicData uri="http://schemas.openxmlformats.org/presentationml/2006/ole">
            <mc:AlternateContent xmlns:mc="http://schemas.openxmlformats.org/markup-compatibility/2006">
              <mc:Choice xmlns:v="urn:schemas-microsoft-com:vml" Requires="v">
                <p:oleObj spid="_x0000_s3136" name="" r:id="rId1" imgW="2505075" imgH="609600" progId="Word.Document.8">
                  <p:embed/>
                </p:oleObj>
              </mc:Choice>
              <mc:Fallback>
                <p:oleObj name="" r:id="rId1" imgW="2505075" imgH="609600" progId="Word.Document.8">
                  <p:embed/>
                  <p:pic>
                    <p:nvPicPr>
                      <p:cNvPr id="0" name="图片 3135"/>
                      <p:cNvPicPr/>
                      <p:nvPr/>
                    </p:nvPicPr>
                    <p:blipFill>
                      <a:blip r:embed="rId2"/>
                      <a:stretch>
                        <a:fillRect/>
                      </a:stretch>
                    </p:blipFill>
                    <p:spPr>
                      <a:xfrm>
                        <a:off x="762000" y="4495800"/>
                        <a:ext cx="7515225" cy="1828800"/>
                      </a:xfrm>
                      <a:prstGeom prst="rect">
                        <a:avLst/>
                      </a:prstGeom>
                      <a:noFill/>
                      <a:ln w="38100">
                        <a:noFill/>
                        <a:miter/>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6627" name="Rectangle 2"/>
          <p:cNvSpPr>
            <a:spLocks noGrp="1"/>
          </p:cNvSpPr>
          <p:nvPr>
            <p:ph type="title"/>
          </p:nvPr>
        </p:nvSpPr>
        <p:spPr>
          <a:xfrm>
            <a:off x="547688" y="0"/>
            <a:ext cx="7793037" cy="777875"/>
          </a:xfrm>
        </p:spPr>
        <p:txBody>
          <a:bodyPr vert="horz" wrap="square" lIns="91440" tIns="45720" rIns="91440" bIns="45720" anchor="ctr" anchorCtr="0"/>
          <a:lstStyle/>
          <a:p>
            <a:pPr eaLnBrk="1" hangingPunct="1"/>
            <a:r>
              <a:rPr lang="zh-CN" altLang="en-US" dirty="0"/>
              <a:t>模</a:t>
            </a:r>
            <a:r>
              <a:rPr lang="en-US" altLang="zh-CN" dirty="0"/>
              <a:t>m</a:t>
            </a:r>
            <a:r>
              <a:rPr lang="zh-CN" altLang="en-US" dirty="0"/>
              <a:t>低位交叉编址 </a:t>
            </a:r>
            <a:endParaRPr lang="zh-CN" altLang="en-US" dirty="0"/>
          </a:p>
        </p:txBody>
      </p:sp>
      <p:sp>
        <p:nvSpPr>
          <p:cNvPr id="26628" name="Rectangle 3"/>
          <p:cNvSpPr>
            <a:spLocks noGrp="1"/>
          </p:cNvSpPr>
          <p:nvPr>
            <p:ph idx="1" hasCustomPrompt="1"/>
          </p:nvPr>
        </p:nvSpPr>
        <p:spPr>
          <a:xfrm>
            <a:off x="563563" y="1057275"/>
            <a:ext cx="8040687" cy="4114800"/>
          </a:xfrm>
        </p:spPr>
        <p:txBody>
          <a:bodyPr vert="horz" wrap="square" lIns="91440" tIns="45720" rIns="91440" bIns="45720" anchor="t" anchorCtr="0"/>
          <a:lstStyle/>
          <a:p>
            <a:pPr eaLnBrk="1" hangingPunct="1">
              <a:lnSpc>
                <a:spcPct val="90000"/>
              </a:lnSpc>
            </a:pPr>
            <a:r>
              <a:rPr lang="zh-CN" altLang="en-US" sz="2400" dirty="0"/>
              <a:t>地址</a:t>
            </a:r>
            <a:r>
              <a:rPr lang="en-US" altLang="zh-CN" sz="2400" dirty="0"/>
              <a:t>A = m * i+j</a:t>
            </a:r>
            <a:r>
              <a:rPr lang="zh-CN" altLang="en-US" sz="2400" dirty="0"/>
              <a:t>；</a:t>
            </a:r>
            <a:r>
              <a:rPr lang="en-US" altLang="zh-CN" sz="2400" dirty="0"/>
              <a:t>i=0,1,2</a:t>
            </a:r>
            <a:r>
              <a:rPr lang="en-US" altLang="zh-CN" sz="2400" dirty="0">
                <a:latin typeface="宋体" panose="02010600030101010101" pitchFamily="2" charset="-122"/>
              </a:rPr>
              <a:t>…</a:t>
            </a:r>
            <a:r>
              <a:rPr lang="en-US" altLang="zh-CN" sz="2400" dirty="0"/>
              <a:t>l-1  j = 0,1,2</a:t>
            </a:r>
            <a:r>
              <a:rPr lang="en-US" altLang="zh-CN" sz="2400" dirty="0">
                <a:latin typeface="宋体" panose="02010600030101010101" pitchFamily="2" charset="-122"/>
              </a:rPr>
              <a:t>…</a:t>
            </a:r>
            <a:r>
              <a:rPr lang="en-US" altLang="zh-CN" sz="2400" dirty="0"/>
              <a:t> m-1 </a:t>
            </a:r>
            <a:endParaRPr lang="en-US" altLang="zh-CN" sz="2400" dirty="0"/>
          </a:p>
          <a:p>
            <a:pPr eaLnBrk="1" hangingPunct="1">
              <a:lnSpc>
                <a:spcPct val="90000"/>
              </a:lnSpc>
            </a:pPr>
            <a:r>
              <a:rPr lang="zh-CN" altLang="en-US" sz="2400" dirty="0"/>
              <a:t>寻址规则：</a:t>
            </a:r>
            <a:endParaRPr lang="zh-CN" altLang="en-US" sz="2400" dirty="0"/>
          </a:p>
          <a:p>
            <a:pPr lvl="1" eaLnBrk="1" hangingPunct="1">
              <a:lnSpc>
                <a:spcPct val="90000"/>
              </a:lnSpc>
            </a:pPr>
            <a:r>
              <a:rPr lang="zh-CN" altLang="en-US" sz="2000" dirty="0">
                <a:solidFill>
                  <a:srgbClr val="000000"/>
                </a:solidFill>
                <a:latin typeface="楷体_GB2312" pitchFamily="49" charset="-122"/>
                <a:ea typeface="楷体_GB2312" pitchFamily="49" charset="-122"/>
              </a:rPr>
              <a:t>体地址    </a:t>
            </a:r>
            <a:r>
              <a:rPr lang="en-US" altLang="zh-CN" sz="2000" dirty="0">
                <a:solidFill>
                  <a:srgbClr val="000000"/>
                </a:solidFill>
                <a:latin typeface="楷体_GB2312" pitchFamily="49" charset="-122"/>
                <a:ea typeface="楷体_GB2312" pitchFamily="49" charset="-122"/>
              </a:rPr>
              <a:t>j = A mod m (A % m)</a:t>
            </a:r>
            <a:endParaRPr lang="en-US" altLang="zh-CN" sz="2000" dirty="0">
              <a:solidFill>
                <a:srgbClr val="000000"/>
              </a:solidFill>
              <a:latin typeface="楷体_GB2312" pitchFamily="49" charset="-122"/>
              <a:ea typeface="楷体_GB2312" pitchFamily="49" charset="-122"/>
            </a:endParaRPr>
          </a:p>
          <a:p>
            <a:pPr lvl="1" eaLnBrk="1" hangingPunct="1">
              <a:lnSpc>
                <a:spcPct val="90000"/>
              </a:lnSpc>
            </a:pPr>
            <a:r>
              <a:rPr lang="zh-CN" altLang="en-US" sz="2000" dirty="0">
                <a:solidFill>
                  <a:srgbClr val="000000"/>
                </a:solidFill>
                <a:latin typeface="楷体_GB2312" pitchFamily="49" charset="-122"/>
                <a:ea typeface="楷体_GB2312" pitchFamily="49" charset="-122"/>
              </a:rPr>
              <a:t>体内地址  </a:t>
            </a:r>
            <a:r>
              <a:rPr lang="en-US" altLang="zh-CN" sz="2000" dirty="0">
                <a:solidFill>
                  <a:srgbClr val="000000"/>
                </a:solidFill>
                <a:latin typeface="楷体_GB2312" pitchFamily="49" charset="-122"/>
                <a:ea typeface="楷体_GB2312" pitchFamily="49" charset="-122"/>
              </a:rPr>
              <a:t>i = A / l</a:t>
            </a:r>
            <a:endParaRPr lang="en-US" altLang="zh-CN" sz="2000" dirty="0">
              <a:solidFill>
                <a:srgbClr val="000000"/>
              </a:solidFill>
              <a:latin typeface="楷体_GB2312" pitchFamily="49" charset="-122"/>
              <a:ea typeface="楷体_GB2312" pitchFamily="49" charset="-122"/>
            </a:endParaRPr>
          </a:p>
          <a:p>
            <a:pPr lvl="1" eaLnBrk="1" hangingPunct="1">
              <a:lnSpc>
                <a:spcPct val="90000"/>
              </a:lnSpc>
            </a:pPr>
            <a:r>
              <a:rPr lang="en-US" altLang="zh-CN" sz="2000" dirty="0">
                <a:solidFill>
                  <a:srgbClr val="000000"/>
                </a:solidFill>
                <a:latin typeface="楷体_GB2312" pitchFamily="49" charset="-122"/>
                <a:ea typeface="楷体_GB2312" pitchFamily="49" charset="-122"/>
              </a:rPr>
              <a:t>    : 0, m, 2m, </a:t>
            </a:r>
            <a:r>
              <a:rPr lang="en-US" altLang="zh-CN" sz="2000" dirty="0">
                <a:solidFill>
                  <a:srgbClr val="000000"/>
                </a:solidFill>
                <a:ea typeface="楷体_GB2312" pitchFamily="49" charset="-122"/>
              </a:rPr>
              <a:t>………</a:t>
            </a:r>
            <a:r>
              <a:rPr lang="en-US" altLang="zh-CN" sz="2000" dirty="0">
                <a:solidFill>
                  <a:srgbClr val="000000"/>
                </a:solidFill>
                <a:latin typeface="楷体_GB2312" pitchFamily="49" charset="-122"/>
                <a:ea typeface="楷体_GB2312" pitchFamily="49" charset="-122"/>
              </a:rPr>
              <a:t>m(l-1)+0</a:t>
            </a:r>
            <a:endParaRPr lang="en-US" altLang="zh-CN" sz="2000" dirty="0">
              <a:solidFill>
                <a:srgbClr val="000000"/>
              </a:solidFill>
              <a:latin typeface="楷体_GB2312" pitchFamily="49" charset="-122"/>
              <a:ea typeface="楷体_GB2312" pitchFamily="49" charset="-122"/>
            </a:endParaRPr>
          </a:p>
          <a:p>
            <a:pPr lvl="1" eaLnBrk="1" hangingPunct="1">
              <a:lnSpc>
                <a:spcPct val="90000"/>
              </a:lnSpc>
            </a:pPr>
            <a:r>
              <a:rPr lang="zh-CN" altLang="en-US" sz="2000" dirty="0">
                <a:solidFill>
                  <a:srgbClr val="000000"/>
                </a:solidFill>
                <a:latin typeface="楷体_GB2312" pitchFamily="49" charset="-122"/>
                <a:ea typeface="楷体_GB2312" pitchFamily="49" charset="-122"/>
              </a:rPr>
              <a:t>。。。。</a:t>
            </a:r>
            <a:endParaRPr lang="zh-CN" altLang="en-US" sz="2000" dirty="0">
              <a:solidFill>
                <a:srgbClr val="000000"/>
              </a:solidFill>
              <a:latin typeface="楷体_GB2312" pitchFamily="49" charset="-122"/>
              <a:ea typeface="楷体_GB2312" pitchFamily="49" charset="-122"/>
            </a:endParaRPr>
          </a:p>
          <a:p>
            <a:pPr lvl="1" eaLnBrk="1" hangingPunct="1">
              <a:lnSpc>
                <a:spcPct val="90000"/>
              </a:lnSpc>
            </a:pPr>
            <a:r>
              <a:rPr lang="en-US" altLang="zh-CN" sz="2000" dirty="0">
                <a:solidFill>
                  <a:srgbClr val="000000"/>
                </a:solidFill>
                <a:latin typeface="楷体_GB2312" pitchFamily="49" charset="-122"/>
                <a:ea typeface="楷体_GB2312" pitchFamily="49" charset="-122"/>
              </a:rPr>
              <a:t>    : j, m + j, 2m + j, </a:t>
            </a:r>
            <a:r>
              <a:rPr lang="en-US" altLang="zh-CN" sz="2000" dirty="0">
                <a:solidFill>
                  <a:srgbClr val="000000"/>
                </a:solidFill>
                <a:ea typeface="楷体_GB2312" pitchFamily="49" charset="-122"/>
              </a:rPr>
              <a:t>………</a:t>
            </a:r>
            <a:r>
              <a:rPr lang="en-US" altLang="zh-CN" sz="2000" dirty="0">
                <a:solidFill>
                  <a:srgbClr val="000000"/>
                </a:solidFill>
                <a:latin typeface="楷体_GB2312" pitchFamily="49" charset="-122"/>
                <a:ea typeface="楷体_GB2312" pitchFamily="49" charset="-122"/>
              </a:rPr>
              <a:t>m(l-1)+</a:t>
            </a:r>
            <a:r>
              <a:rPr lang="en-US" altLang="zh-CN" sz="2000" dirty="0">
                <a:solidFill>
                  <a:srgbClr val="000000"/>
                </a:solidFill>
                <a:latin typeface="楷体_GB2312" pitchFamily="49" charset="-122"/>
                <a:ea typeface="楷体_GB2312" pitchFamily="49" charset="-122"/>
              </a:rPr>
              <a:t>j</a:t>
            </a:r>
            <a:endParaRPr lang="en-US" altLang="zh-CN" sz="2000" dirty="0">
              <a:solidFill>
                <a:srgbClr val="000000"/>
              </a:solidFill>
              <a:latin typeface="楷体_GB2312" pitchFamily="49" charset="-122"/>
              <a:ea typeface="楷体_GB2312" pitchFamily="49" charset="-122"/>
            </a:endParaRPr>
          </a:p>
          <a:p>
            <a:pPr lvl="2" eaLnBrk="1" hangingPunct="1">
              <a:lnSpc>
                <a:spcPct val="90000"/>
              </a:lnSpc>
              <a:buNone/>
            </a:pPr>
            <a:endParaRPr lang="en-US" altLang="zh-CN" sz="2000" dirty="0">
              <a:solidFill>
                <a:srgbClr val="000000"/>
              </a:solidFill>
              <a:latin typeface="楷体_GB2312" pitchFamily="49" charset="-122"/>
              <a:ea typeface="楷体_GB2312" pitchFamily="49" charset="-122"/>
            </a:endParaRPr>
          </a:p>
          <a:p>
            <a:pPr eaLnBrk="1" hangingPunct="1">
              <a:lnSpc>
                <a:spcPct val="90000"/>
              </a:lnSpc>
            </a:pPr>
            <a:r>
              <a:rPr lang="zh-CN" altLang="en-US" sz="2400" dirty="0"/>
              <a:t>适合于流水、向量或阵列机</a:t>
            </a:r>
            <a:endParaRPr lang="zh-CN" altLang="en-US" sz="2400" dirty="0"/>
          </a:p>
          <a:p>
            <a:pPr eaLnBrk="1" hangingPunct="1">
              <a:lnSpc>
                <a:spcPct val="90000"/>
              </a:lnSpc>
            </a:pPr>
            <a:r>
              <a:rPr lang="zh-CN" altLang="en-US" sz="2400" dirty="0"/>
              <a:t>适合于单处理机内的数据存取和带</a:t>
            </a:r>
            <a:r>
              <a:rPr lang="en-US" altLang="zh-CN" sz="2400" dirty="0"/>
              <a:t>Cache</a:t>
            </a:r>
            <a:r>
              <a:rPr lang="zh-CN" altLang="en-US" sz="2400" dirty="0"/>
              <a:t>的主存 </a:t>
            </a:r>
            <a:endParaRPr lang="zh-CN" altLang="en-US" sz="2400" dirty="0"/>
          </a:p>
          <a:p>
            <a:pPr lvl="1" eaLnBrk="1" hangingPunct="1">
              <a:lnSpc>
                <a:spcPct val="90000"/>
              </a:lnSpc>
            </a:pPr>
            <a:r>
              <a:rPr lang="zh-CN" altLang="en-US" sz="2000" dirty="0">
                <a:solidFill>
                  <a:srgbClr val="000000"/>
                </a:solidFill>
                <a:ea typeface="楷体_GB2312" pitchFamily="49" charset="-122"/>
              </a:rPr>
              <a:t>将数据存放在不同模块内，可以降低访存冲突</a:t>
            </a:r>
            <a:endParaRPr lang="zh-CN" altLang="en-US" sz="2000" dirty="0">
              <a:solidFill>
                <a:srgbClr val="000000"/>
              </a:solidFill>
              <a:ea typeface="楷体_GB2312" pitchFamily="49" charset="-122"/>
            </a:endParaRPr>
          </a:p>
          <a:p>
            <a:pPr eaLnBrk="1" hangingPunct="1">
              <a:lnSpc>
                <a:spcPct val="90000"/>
              </a:lnSpc>
            </a:pPr>
            <a:endParaRPr lang="zh-CN" altLang="en-US" sz="2400" dirty="0"/>
          </a:p>
        </p:txBody>
      </p:sp>
      <p:graphicFrame>
        <p:nvGraphicFramePr>
          <p:cNvPr id="26629" name="Object 4"/>
          <p:cNvGraphicFramePr>
            <a:graphicFrameLocks noChangeAspect="1"/>
          </p:cNvGraphicFramePr>
          <p:nvPr/>
        </p:nvGraphicFramePr>
        <p:xfrm>
          <a:off x="1400175" y="2590800"/>
          <a:ext cx="381000" cy="360363"/>
        </p:xfrm>
        <a:graphic>
          <a:graphicData uri="http://schemas.openxmlformats.org/presentationml/2006/ole">
            <mc:AlternateContent xmlns:mc="http://schemas.openxmlformats.org/markup-compatibility/2006">
              <mc:Choice xmlns:v="urn:schemas-microsoft-com:vml" Requires="v">
                <p:oleObj spid="_x0000_s8202" name="" r:id="rId1" imgW="241300" imgH="228600" progId="Equation.3">
                  <p:embed/>
                </p:oleObj>
              </mc:Choice>
              <mc:Fallback>
                <p:oleObj name="" r:id="rId1" imgW="241300" imgH="228600" progId="Equation.3">
                  <p:embed/>
                  <p:pic>
                    <p:nvPicPr>
                      <p:cNvPr id="0" name="图片 3079"/>
                      <p:cNvPicPr/>
                      <p:nvPr/>
                    </p:nvPicPr>
                    <p:blipFill>
                      <a:blip r:embed="rId2"/>
                      <a:stretch>
                        <a:fillRect/>
                      </a:stretch>
                    </p:blipFill>
                    <p:spPr>
                      <a:xfrm>
                        <a:off x="1400175" y="2590800"/>
                        <a:ext cx="381000" cy="360363"/>
                      </a:xfrm>
                      <a:prstGeom prst="rect">
                        <a:avLst/>
                      </a:prstGeom>
                      <a:noFill/>
                      <a:ln w="38100">
                        <a:noFill/>
                        <a:miter/>
                      </a:ln>
                    </p:spPr>
                  </p:pic>
                </p:oleObj>
              </mc:Fallback>
            </mc:AlternateContent>
          </a:graphicData>
        </a:graphic>
      </p:graphicFrame>
      <p:graphicFrame>
        <p:nvGraphicFramePr>
          <p:cNvPr id="26630" name="Object 5"/>
          <p:cNvGraphicFramePr>
            <a:graphicFrameLocks noChangeAspect="1"/>
          </p:cNvGraphicFramePr>
          <p:nvPr/>
        </p:nvGraphicFramePr>
        <p:xfrm>
          <a:off x="1400017" y="3162142"/>
          <a:ext cx="360045" cy="381000"/>
        </p:xfrm>
        <a:graphic>
          <a:graphicData uri="http://schemas.openxmlformats.org/presentationml/2006/ole">
            <mc:AlternateContent xmlns:mc="http://schemas.openxmlformats.org/markup-compatibility/2006">
              <mc:Choice xmlns:v="urn:schemas-microsoft-com:vml" Requires="v">
                <p:oleObj spid="_x0000_s8203" name="" r:id="rId3" imgW="228600" imgH="241300" progId="Equation.3">
                  <p:embed/>
                </p:oleObj>
              </mc:Choice>
              <mc:Fallback>
                <p:oleObj name="" r:id="rId3" imgW="228600" imgH="241300" progId="Equation.3">
                  <p:embed/>
                  <p:pic>
                    <p:nvPicPr>
                      <p:cNvPr id="0" name="图片 3078"/>
                      <p:cNvPicPr/>
                      <p:nvPr/>
                    </p:nvPicPr>
                    <p:blipFill>
                      <a:blip r:embed="rId4"/>
                      <a:stretch>
                        <a:fillRect/>
                      </a:stretch>
                    </p:blipFill>
                    <p:spPr>
                      <a:xfrm>
                        <a:off x="1400017" y="3162142"/>
                        <a:ext cx="360045" cy="381000"/>
                      </a:xfrm>
                      <a:prstGeom prst="rect">
                        <a:avLst/>
                      </a:prstGeom>
                      <a:noFill/>
                      <a:ln w="38100">
                        <a:noFill/>
                        <a:miter/>
                      </a:ln>
                    </p:spPr>
                  </p:pic>
                </p:oleObj>
              </mc:Fallback>
            </mc:AlternateContent>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6434" name="Picture 2" descr="图10"/>
          <p:cNvPicPr>
            <a:picLocks noChangeAspect="1"/>
          </p:cNvPicPr>
          <p:nvPr/>
        </p:nvPicPr>
        <p:blipFill>
          <a:blip r:embed="rId1"/>
          <a:stretch>
            <a:fillRect/>
          </a:stretch>
        </p:blipFill>
        <p:spPr>
          <a:xfrm>
            <a:off x="1273175" y="838200"/>
            <a:ext cx="6650038" cy="5345113"/>
          </a:xfrm>
          <a:prstGeom prst="rect">
            <a:avLst/>
          </a:prstGeom>
          <a:noFill/>
          <a:ln w="9525">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Rectangle 2"/>
          <p:cNvSpPr>
            <a:spLocks noGrp="1"/>
          </p:cNvSpPr>
          <p:nvPr>
            <p:ph idx="1" hasCustomPrompt="1"/>
          </p:nvPr>
        </p:nvSpPr>
        <p:spPr>
          <a:xfrm>
            <a:off x="468313" y="1052513"/>
            <a:ext cx="8421687" cy="4572000"/>
          </a:xfrm>
          <a:solidFill>
            <a:schemeClr val="bg1">
              <a:alpha val="100000"/>
            </a:schemeClr>
          </a:solidFill>
        </p:spPr>
        <p:txBody>
          <a:bodyPr vert="horz" wrap="square" lIns="91440" tIns="45720" rIns="91440" bIns="45720" anchor="t" anchorCtr="0"/>
          <a:p>
            <a:pPr eaLnBrk="1" hangingPunct="1">
              <a:lnSpc>
                <a:spcPct val="95000"/>
              </a:lnSpc>
              <a:spcBef>
                <a:spcPct val="0"/>
              </a:spcBef>
              <a:buClr>
                <a:schemeClr val="tx2"/>
              </a:buClr>
              <a:buFontTx/>
              <a:buNone/>
            </a:pPr>
            <a:r>
              <a:rPr lang="en-US" altLang="zh-CN" sz="2000" b="0" dirty="0"/>
              <a:t>1</a:t>
            </a:r>
            <a:r>
              <a:rPr lang="zh-CN" altLang="en-US" sz="2000" b="0" dirty="0"/>
              <a:t>．</a:t>
            </a:r>
            <a:r>
              <a:rPr lang="en-US" altLang="zh-CN" sz="2000" b="0" dirty="0"/>
              <a:t>PCI</a:t>
            </a:r>
            <a:r>
              <a:rPr lang="zh-CN" altLang="en-US" sz="2000" b="0" dirty="0"/>
              <a:t>总线</a:t>
            </a:r>
            <a:endParaRPr lang="zh-CN" altLang="en-US" sz="2000" b="0" dirty="0"/>
          </a:p>
          <a:p>
            <a:pPr eaLnBrk="1" hangingPunct="1">
              <a:lnSpc>
                <a:spcPct val="95000"/>
              </a:lnSpc>
            </a:pPr>
            <a:r>
              <a:rPr lang="en-US" altLang="zh-CN" sz="2000" b="0" dirty="0"/>
              <a:t>PCI</a:t>
            </a:r>
            <a:r>
              <a:rPr lang="zh-CN" altLang="en-US" sz="2000" b="0" dirty="0"/>
              <a:t>总线是由</a:t>
            </a:r>
            <a:r>
              <a:rPr lang="en-US" altLang="zh-CN" sz="2000" b="0" dirty="0"/>
              <a:t>Intel</a:t>
            </a:r>
            <a:r>
              <a:rPr lang="zh-CN" altLang="en-US" sz="2000" b="0" dirty="0"/>
              <a:t>公司在</a:t>
            </a:r>
            <a:r>
              <a:rPr lang="en-US" altLang="zh-CN" sz="2000" b="0" dirty="0"/>
              <a:t>1991</a:t>
            </a:r>
            <a:r>
              <a:rPr lang="zh-CN" altLang="en-US" sz="2000" b="0" dirty="0"/>
              <a:t>年首先提出，是现代计算机最重要的接口之一，其普及范围超越了</a:t>
            </a:r>
            <a:r>
              <a:rPr lang="en-US" altLang="zh-CN" sz="2000" b="0" dirty="0"/>
              <a:t>ISA</a:t>
            </a:r>
            <a:r>
              <a:rPr lang="zh-CN" altLang="en-US" sz="2000" b="0" dirty="0"/>
              <a:t>。不仅用于</a:t>
            </a:r>
            <a:r>
              <a:rPr lang="en-US" altLang="zh-CN" sz="2000" b="0" dirty="0"/>
              <a:t>PC</a:t>
            </a:r>
            <a:r>
              <a:rPr lang="zh-CN" altLang="en-US" sz="2000" b="0" dirty="0"/>
              <a:t>机，在许多数字设备上也使用了</a:t>
            </a:r>
            <a:r>
              <a:rPr lang="en-US" altLang="zh-CN" sz="2000" b="0" dirty="0"/>
              <a:t>PCI</a:t>
            </a:r>
            <a:r>
              <a:rPr lang="zh-CN" altLang="en-US" sz="2000" b="0" dirty="0"/>
              <a:t>技术。</a:t>
            </a:r>
            <a:endParaRPr lang="zh-CN" altLang="en-US" sz="2000" b="0" dirty="0"/>
          </a:p>
          <a:p>
            <a:pPr eaLnBrk="1" hangingPunct="1">
              <a:lnSpc>
                <a:spcPct val="95000"/>
              </a:lnSpc>
            </a:pPr>
            <a:r>
              <a:rPr lang="en-US" altLang="zh-CN" sz="2000" b="0" dirty="0"/>
              <a:t>PCI</a:t>
            </a:r>
            <a:r>
              <a:rPr lang="zh-CN" altLang="en-US" sz="2000" b="0" dirty="0"/>
              <a:t>（</a:t>
            </a:r>
            <a:r>
              <a:rPr lang="en-US" altLang="zh-CN" sz="2000" b="0" dirty="0"/>
              <a:t>Peripheral Component Interconnect</a:t>
            </a:r>
            <a:r>
              <a:rPr lang="zh-CN" altLang="en-US" sz="2000" b="0" dirty="0"/>
              <a:t>）即外部设备互联总线，为了使外设主芯片能快捷地连入系统。</a:t>
            </a:r>
            <a:r>
              <a:rPr lang="en-US" altLang="zh-CN" sz="2000" b="0" dirty="0"/>
              <a:t>PCI</a:t>
            </a:r>
            <a:r>
              <a:rPr lang="zh-CN" altLang="en-US" sz="2000" b="0" dirty="0"/>
              <a:t>是专门为</a:t>
            </a:r>
            <a:r>
              <a:rPr lang="en-US" altLang="zh-CN" sz="2000" b="0" dirty="0"/>
              <a:t>Intel 486 </a:t>
            </a:r>
            <a:r>
              <a:rPr lang="zh-CN" altLang="en-US" sz="2000" b="0" dirty="0"/>
              <a:t>、</a:t>
            </a:r>
            <a:r>
              <a:rPr lang="en-US" altLang="zh-CN" sz="2000" b="0" dirty="0"/>
              <a:t>Pentium</a:t>
            </a:r>
            <a:r>
              <a:rPr lang="zh-CN" altLang="en-US" sz="2000" b="0" dirty="0"/>
              <a:t>处理器设计的，是一种高性能的</a:t>
            </a:r>
            <a:r>
              <a:rPr lang="en-US" altLang="zh-CN" sz="2000" b="0" dirty="0"/>
              <a:t>PC</a:t>
            </a:r>
            <a:r>
              <a:rPr lang="zh-CN" altLang="en-US" sz="2000" b="0" dirty="0"/>
              <a:t>机局部总线（</a:t>
            </a:r>
            <a:r>
              <a:rPr lang="en-US" altLang="zh-CN" sz="2000" b="0" dirty="0"/>
              <a:t>Local Bus</a:t>
            </a:r>
            <a:r>
              <a:rPr lang="zh-CN" altLang="en-US" sz="2000" b="0" dirty="0"/>
              <a:t>）。</a:t>
            </a:r>
            <a:endParaRPr lang="zh-CN" altLang="en-US" sz="2000" b="0" dirty="0"/>
          </a:p>
          <a:p>
            <a:pPr lvl="1" eaLnBrk="1" hangingPunct="1">
              <a:lnSpc>
                <a:spcPct val="95000"/>
              </a:lnSpc>
            </a:pP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位数据线</a:t>
            </a:r>
            <a:endParaRPr lang="zh-CN" altLang="en-US" sz="1800" b="1" dirty="0">
              <a:latin typeface="楷体_GB2312" pitchFamily="49" charset="-122"/>
              <a:ea typeface="楷体_GB2312" pitchFamily="49" charset="-122"/>
            </a:endParaRPr>
          </a:p>
          <a:p>
            <a:pPr lvl="1" eaLnBrk="1" hangingPunct="1">
              <a:lnSpc>
                <a:spcPct val="95000"/>
              </a:lnSpc>
            </a:pPr>
            <a:r>
              <a:rPr lang="en-US" altLang="zh-CN" sz="1800" b="1" dirty="0">
                <a:latin typeface="楷体_GB2312" pitchFamily="49" charset="-122"/>
                <a:ea typeface="楷体_GB2312" pitchFamily="49" charset="-122"/>
              </a:rPr>
              <a:t>64</a:t>
            </a:r>
            <a:r>
              <a:rPr lang="zh-CN" altLang="en-US" sz="1800" b="1" dirty="0">
                <a:latin typeface="楷体_GB2312" pitchFamily="49" charset="-122"/>
                <a:ea typeface="楷体_GB2312" pitchFamily="49" charset="-122"/>
              </a:rPr>
              <a:t>位地址线</a:t>
            </a:r>
            <a:endParaRPr lang="zh-CN" altLang="en-US" sz="1800" b="1" dirty="0">
              <a:latin typeface="楷体_GB2312" pitchFamily="49" charset="-122"/>
              <a:ea typeface="楷体_GB2312" pitchFamily="49" charset="-122"/>
            </a:endParaRPr>
          </a:p>
          <a:p>
            <a:pPr lvl="1" eaLnBrk="1" hangingPunct="1">
              <a:lnSpc>
                <a:spcPct val="95000"/>
              </a:lnSpc>
            </a:pPr>
            <a:r>
              <a:rPr lang="zh-CN" altLang="en-US" sz="1800" b="1" dirty="0">
                <a:latin typeface="楷体_GB2312" pitchFamily="49" charset="-122"/>
                <a:ea typeface="楷体_GB2312" pitchFamily="49" charset="-122"/>
              </a:rPr>
              <a:t>工作时钟</a:t>
            </a:r>
            <a:r>
              <a:rPr lang="en-US" altLang="zh-CN" sz="1800" b="1" dirty="0">
                <a:latin typeface="楷体_GB2312" pitchFamily="49" charset="-122"/>
                <a:ea typeface="楷体_GB2312" pitchFamily="49" charset="-122"/>
              </a:rPr>
              <a:t>33MHz</a:t>
            </a:r>
            <a:r>
              <a:rPr lang="zh-CN" altLang="en-US" sz="1800" b="1" dirty="0">
                <a:latin typeface="楷体_GB2312" pitchFamily="49" charset="-122"/>
                <a:ea typeface="楷体_GB2312" pitchFamily="49" charset="-122"/>
              </a:rPr>
              <a:t>，数据传输率为</a:t>
            </a:r>
            <a:r>
              <a:rPr lang="en-US" altLang="zh-CN" sz="1800" b="1" dirty="0">
                <a:latin typeface="楷体_GB2312" pitchFamily="49" charset="-122"/>
                <a:ea typeface="楷体_GB2312" pitchFamily="49" charset="-122"/>
              </a:rPr>
              <a:t>133MB/S</a:t>
            </a:r>
            <a:endParaRPr lang="en-US" altLang="zh-CN" sz="1800" b="1" dirty="0">
              <a:latin typeface="楷体_GB2312" pitchFamily="49" charset="-122"/>
              <a:ea typeface="楷体_GB2312" pitchFamily="49" charset="-122"/>
            </a:endParaRPr>
          </a:p>
          <a:p>
            <a:pPr eaLnBrk="1" hangingPunct="1">
              <a:lnSpc>
                <a:spcPct val="95000"/>
              </a:lnSpc>
            </a:pPr>
            <a:r>
              <a:rPr lang="en-US" altLang="zh-CN" sz="2000" b="0" dirty="0"/>
              <a:t>PCI</a:t>
            </a:r>
            <a:r>
              <a:rPr lang="zh-CN" altLang="en-US" sz="2000" b="0" dirty="0"/>
              <a:t>的高速性能使之能支持各种高速设备，特别是</a:t>
            </a:r>
            <a:r>
              <a:rPr lang="en-US" altLang="zh-CN" sz="2000" b="0" dirty="0"/>
              <a:t>3D</a:t>
            </a:r>
            <a:r>
              <a:rPr lang="zh-CN" altLang="en-US" sz="2000" b="0" dirty="0"/>
              <a:t>图形加速卡。</a:t>
            </a:r>
            <a:endParaRPr lang="zh-CN" altLang="en-US" sz="2000" b="0" dirty="0"/>
          </a:p>
          <a:p>
            <a:pPr lvl="1" eaLnBrk="1" hangingPunct="1">
              <a:lnSpc>
                <a:spcPct val="95000"/>
              </a:lnSpc>
            </a:pPr>
            <a:r>
              <a:rPr lang="zh-CN" altLang="en-US" sz="1800" b="1" dirty="0">
                <a:latin typeface="楷体_GB2312" pitchFamily="49" charset="-122"/>
                <a:ea typeface="楷体_GB2312" pitchFamily="49" charset="-122"/>
              </a:rPr>
              <a:t>目前</a:t>
            </a:r>
            <a:r>
              <a:rPr lang="en-US" altLang="zh-CN" sz="1800" b="1" dirty="0">
                <a:latin typeface="楷体_GB2312" pitchFamily="49" charset="-122"/>
                <a:ea typeface="楷体_GB2312" pitchFamily="49" charset="-122"/>
              </a:rPr>
              <a:t>PCI</a:t>
            </a:r>
            <a:r>
              <a:rPr lang="zh-CN" altLang="en-US" sz="1800" b="1" dirty="0">
                <a:latin typeface="楷体_GB2312" pitchFamily="49" charset="-122"/>
                <a:ea typeface="楷体_GB2312" pitchFamily="49" charset="-122"/>
              </a:rPr>
              <a:t>扩展卡已成为微机高速扩展卡的主流，包括显示卡、声卡、</a:t>
            </a:r>
            <a:r>
              <a:rPr lang="en-US" altLang="zh-CN" sz="1800" b="1" dirty="0">
                <a:latin typeface="楷体_GB2312" pitchFamily="49" charset="-122"/>
                <a:ea typeface="楷体_GB2312" pitchFamily="49" charset="-122"/>
              </a:rPr>
              <a:t>Modem</a:t>
            </a:r>
            <a:r>
              <a:rPr lang="zh-CN" altLang="en-US" sz="1800" b="1" dirty="0">
                <a:latin typeface="楷体_GB2312" pitchFamily="49" charset="-122"/>
                <a:ea typeface="楷体_GB2312" pitchFamily="49" charset="-122"/>
              </a:rPr>
              <a:t>卡、网卡和视频卡等。</a:t>
            </a:r>
            <a:endParaRPr lang="zh-CN" altLang="en-US" sz="1800" b="1" dirty="0">
              <a:latin typeface="楷体_GB2312" pitchFamily="49" charset="-122"/>
              <a:ea typeface="楷体_GB2312" pitchFamily="49" charset="-122"/>
            </a:endParaRPr>
          </a:p>
        </p:txBody>
      </p:sp>
      <p:sp>
        <p:nvSpPr>
          <p:cNvPr id="147459" name="Rectangle 3"/>
          <p:cNvSpPr>
            <a:spLocks noGrp="1"/>
          </p:cNvSpPr>
          <p:nvPr>
            <p:ph type="title"/>
          </p:nvPr>
        </p:nvSpPr>
        <p:spPr>
          <a:xfrm>
            <a:off x="755650" y="260350"/>
            <a:ext cx="7793038" cy="525463"/>
          </a:xfrm>
        </p:spPr>
        <p:txBody>
          <a:bodyPr vert="horz" wrap="square" lIns="91440" tIns="45720" rIns="91440" bIns="45720" anchor="b" anchorCtr="0"/>
          <a:p>
            <a:pPr eaLnBrk="1" hangingPunct="1"/>
            <a:r>
              <a:rPr lang="zh-CN" altLang="en-US" sz="3200" b="0" dirty="0"/>
              <a:t>目前主流总线标准</a:t>
            </a:r>
            <a:endParaRPr lang="zh-CN" altLang="en-US" sz="3200" b="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Rectangle 2"/>
          <p:cNvSpPr>
            <a:spLocks noGrp="1"/>
          </p:cNvSpPr>
          <p:nvPr>
            <p:ph idx="1" hasCustomPrompt="1"/>
          </p:nvPr>
        </p:nvSpPr>
        <p:spPr>
          <a:xfrm>
            <a:off x="209550" y="896938"/>
            <a:ext cx="8421688" cy="5073650"/>
          </a:xfrm>
          <a:solidFill>
            <a:schemeClr val="bg1">
              <a:alpha val="100000"/>
            </a:schemeClr>
          </a:solidFill>
        </p:spPr>
        <p:txBody>
          <a:bodyPr vert="horz" wrap="square" lIns="91440" tIns="45720" rIns="91440" bIns="45720" anchor="t" anchorCtr="0"/>
          <a:p>
            <a:pPr eaLnBrk="1" hangingPunct="1">
              <a:lnSpc>
                <a:spcPct val="115000"/>
              </a:lnSpc>
            </a:pPr>
            <a:r>
              <a:rPr lang="en-US" altLang="zh-CN" sz="2400" b="0" dirty="0"/>
              <a:t>PCI</a:t>
            </a:r>
            <a:r>
              <a:rPr lang="zh-CN" altLang="en-US" sz="2400" b="0" dirty="0"/>
              <a:t>总线优点：</a:t>
            </a:r>
            <a:endParaRPr lang="zh-CN" altLang="en-US" sz="2400" b="0" dirty="0"/>
          </a:p>
          <a:p>
            <a:pPr lvl="1" eaLnBrk="1" hangingPunct="1">
              <a:lnSpc>
                <a:spcPct val="115000"/>
              </a:lnSpc>
            </a:pPr>
            <a:r>
              <a:rPr lang="zh-CN" altLang="en-US" sz="2000" b="1" dirty="0">
                <a:latin typeface="楷体_GB2312" pitchFamily="49" charset="-122"/>
                <a:ea typeface="楷体_GB2312" pitchFamily="49" charset="-122"/>
              </a:rPr>
              <a:t>支持</a:t>
            </a:r>
            <a:r>
              <a:rPr lang="en-US" altLang="zh-CN" sz="2000" b="1" dirty="0">
                <a:latin typeface="楷体_GB2312" pitchFamily="49" charset="-122"/>
                <a:ea typeface="楷体_GB2312" pitchFamily="49" charset="-122"/>
              </a:rPr>
              <a:t>PnP</a:t>
            </a:r>
            <a:r>
              <a:rPr lang="zh-CN" altLang="en-US" sz="2000" b="1" dirty="0">
                <a:latin typeface="楷体_GB2312" pitchFamily="49" charset="-122"/>
                <a:ea typeface="楷体_GB2312" pitchFamily="49" charset="-122"/>
              </a:rPr>
              <a:t>（</a:t>
            </a:r>
            <a:r>
              <a:rPr lang="en-US" altLang="zh-CN" sz="2000" b="1" dirty="0">
                <a:latin typeface="楷体_GB2312" pitchFamily="49" charset="-122"/>
                <a:ea typeface="楷体_GB2312" pitchFamily="49" charset="-122"/>
              </a:rPr>
              <a:t>Plug and Play</a:t>
            </a:r>
            <a:r>
              <a:rPr lang="zh-CN" altLang="en-US" sz="2000" b="1" dirty="0">
                <a:latin typeface="楷体_GB2312" pitchFamily="49" charset="-122"/>
                <a:ea typeface="楷体_GB2312" pitchFamily="49" charset="-122"/>
              </a:rPr>
              <a:t>），即插即用功能，可以自动配置</a:t>
            </a:r>
            <a:endParaRPr lang="zh-CN" altLang="en-US" sz="2000" b="1" dirty="0">
              <a:latin typeface="楷体_GB2312" pitchFamily="49" charset="-122"/>
              <a:ea typeface="楷体_GB2312" pitchFamily="49" charset="-122"/>
            </a:endParaRPr>
          </a:p>
          <a:p>
            <a:pPr lvl="1" eaLnBrk="1" hangingPunct="1">
              <a:lnSpc>
                <a:spcPct val="115000"/>
              </a:lnSpc>
            </a:pPr>
            <a:r>
              <a:rPr lang="zh-CN" altLang="en-US" sz="2000" b="1" dirty="0">
                <a:latin typeface="楷体_GB2312" pitchFamily="49" charset="-122"/>
                <a:ea typeface="楷体_GB2312" pitchFamily="49" charset="-122"/>
              </a:rPr>
              <a:t>支持猝发数据传送方式，大大提高了总线的数据传输率</a:t>
            </a:r>
            <a:endParaRPr lang="zh-CN" altLang="en-US" sz="2000" b="1" dirty="0">
              <a:latin typeface="楷体_GB2312" pitchFamily="49" charset="-122"/>
              <a:ea typeface="楷体_GB2312" pitchFamily="49" charset="-122"/>
            </a:endParaRPr>
          </a:p>
          <a:p>
            <a:pPr lvl="1" eaLnBrk="1" hangingPunct="1">
              <a:lnSpc>
                <a:spcPct val="115000"/>
              </a:lnSpc>
            </a:pPr>
            <a:r>
              <a:rPr lang="zh-CN" altLang="en-US" sz="2000" b="1" dirty="0">
                <a:latin typeface="楷体_GB2312" pitchFamily="49" charset="-122"/>
                <a:ea typeface="楷体_GB2312" pitchFamily="49" charset="-122"/>
              </a:rPr>
              <a:t>支持总线主控和同步操作，可以使微处理器与</a:t>
            </a:r>
            <a:r>
              <a:rPr lang="en-US" altLang="zh-CN" sz="2000" b="1" dirty="0">
                <a:latin typeface="楷体_GB2312" pitchFamily="49" charset="-122"/>
                <a:ea typeface="楷体_GB2312" pitchFamily="49" charset="-122"/>
              </a:rPr>
              <a:t>PCI</a:t>
            </a:r>
            <a:r>
              <a:rPr lang="zh-CN" altLang="en-US" sz="2000" b="1" dirty="0">
                <a:latin typeface="楷体_GB2312" pitchFamily="49" charset="-122"/>
                <a:ea typeface="楷体_GB2312" pitchFamily="49" charset="-122"/>
              </a:rPr>
              <a:t>上总线主控器同时并行操作。但在同一时刻只能供一对设备完成传输。</a:t>
            </a:r>
            <a:endParaRPr lang="zh-CN" altLang="en-US" sz="2000" b="1" dirty="0">
              <a:latin typeface="楷体_GB2312" pitchFamily="49" charset="-122"/>
              <a:ea typeface="楷体_GB2312" pitchFamily="49" charset="-122"/>
            </a:endParaRPr>
          </a:p>
          <a:p>
            <a:pPr lvl="1" eaLnBrk="1" hangingPunct="1">
              <a:lnSpc>
                <a:spcPct val="115000"/>
              </a:lnSpc>
            </a:pPr>
            <a:r>
              <a:rPr lang="zh-CN" altLang="en-US" sz="2000" b="1" dirty="0">
                <a:latin typeface="楷体_GB2312" pitchFamily="49" charset="-122"/>
                <a:ea typeface="楷体_GB2312" pitchFamily="49" charset="-122"/>
              </a:rPr>
              <a:t>采用总线多路复用技术，大大减少了引线数，可以在有限的空间里加大总线宽度，提高总线利用率</a:t>
            </a:r>
            <a:endParaRPr lang="zh-CN" altLang="en-US" sz="2000" b="1" dirty="0">
              <a:latin typeface="楷体_GB2312" pitchFamily="49" charset="-122"/>
              <a:ea typeface="楷体_GB2312" pitchFamily="49" charset="-122"/>
            </a:endParaRPr>
          </a:p>
          <a:p>
            <a:pPr lvl="1" eaLnBrk="1" hangingPunct="1">
              <a:lnSpc>
                <a:spcPct val="115000"/>
              </a:lnSpc>
            </a:pPr>
            <a:r>
              <a:rPr lang="zh-CN" altLang="en-US" sz="2000" b="1" dirty="0">
                <a:latin typeface="楷体_GB2312" pitchFamily="49" charset="-122"/>
                <a:ea typeface="楷体_GB2312" pitchFamily="49" charset="-122"/>
              </a:rPr>
              <a:t>独立于处理器的设计，通过局部总线控制器与</a:t>
            </a:r>
            <a:r>
              <a:rPr lang="en-US" altLang="zh-CN" sz="2000" b="1" dirty="0">
                <a:latin typeface="楷体_GB2312" pitchFamily="49" charset="-122"/>
                <a:ea typeface="楷体_GB2312" pitchFamily="49" charset="-122"/>
              </a:rPr>
              <a:t>CPU</a:t>
            </a:r>
            <a:r>
              <a:rPr lang="zh-CN" altLang="en-US" sz="2000" b="1" dirty="0">
                <a:latin typeface="楷体_GB2312" pitchFamily="49" charset="-122"/>
                <a:ea typeface="楷体_GB2312" pitchFamily="49" charset="-122"/>
              </a:rPr>
              <a:t>相连，因此不依赖于</a:t>
            </a:r>
            <a:r>
              <a:rPr lang="en-US" altLang="zh-CN" sz="2000" b="1" dirty="0">
                <a:latin typeface="楷体_GB2312" pitchFamily="49" charset="-122"/>
                <a:ea typeface="楷体_GB2312" pitchFamily="49" charset="-122"/>
              </a:rPr>
              <a:t>CPU</a:t>
            </a:r>
            <a:r>
              <a:rPr lang="zh-CN" altLang="en-US" sz="2000" b="1" dirty="0">
                <a:latin typeface="楷体_GB2312" pitchFamily="49" charset="-122"/>
                <a:ea typeface="楷体_GB2312" pitchFamily="49" charset="-122"/>
              </a:rPr>
              <a:t>的主频和种类，支持多种处理器，接入的</a:t>
            </a:r>
            <a:r>
              <a:rPr lang="en-US" altLang="zh-CN" sz="2000" b="1" dirty="0">
                <a:latin typeface="楷体_GB2312" pitchFamily="49" charset="-122"/>
                <a:ea typeface="楷体_GB2312" pitchFamily="49" charset="-122"/>
              </a:rPr>
              <a:t>PCI</a:t>
            </a:r>
            <a:r>
              <a:rPr lang="zh-CN" altLang="en-US" sz="2000" b="1" dirty="0">
                <a:latin typeface="楷体_GB2312" pitchFamily="49" charset="-122"/>
                <a:ea typeface="楷体_GB2312" pitchFamily="49" charset="-122"/>
              </a:rPr>
              <a:t>设备也不影响</a:t>
            </a:r>
            <a:r>
              <a:rPr lang="en-US" altLang="zh-CN" sz="2000" b="1" dirty="0">
                <a:latin typeface="楷体_GB2312" pitchFamily="49" charset="-122"/>
                <a:ea typeface="楷体_GB2312" pitchFamily="49" charset="-122"/>
              </a:rPr>
              <a:t>CPU</a:t>
            </a:r>
            <a:endParaRPr lang="en-US" altLang="zh-CN" sz="2000" b="1" dirty="0">
              <a:latin typeface="楷体_GB2312" pitchFamily="49" charset="-122"/>
              <a:ea typeface="楷体_GB2312" pitchFamily="49" charset="-122"/>
            </a:endParaRPr>
          </a:p>
          <a:p>
            <a:pPr lvl="1" eaLnBrk="1" hangingPunct="1">
              <a:lnSpc>
                <a:spcPct val="115000"/>
              </a:lnSpc>
            </a:pPr>
            <a:r>
              <a:rPr lang="zh-CN" altLang="en-US" sz="2000" b="1" dirty="0">
                <a:latin typeface="楷体_GB2312" pitchFamily="49" charset="-122"/>
                <a:ea typeface="楷体_GB2312" pitchFamily="49" charset="-122"/>
              </a:rPr>
              <a:t>主板的芯片组内含</a:t>
            </a:r>
            <a:r>
              <a:rPr lang="en-US" altLang="zh-CN" sz="2000" b="1" dirty="0">
                <a:latin typeface="楷体_GB2312" pitchFamily="49" charset="-122"/>
                <a:ea typeface="楷体_GB2312" pitchFamily="49" charset="-122"/>
              </a:rPr>
              <a:t>PCI</a:t>
            </a:r>
            <a:r>
              <a:rPr lang="zh-CN" altLang="en-US" sz="2000" b="1" dirty="0">
                <a:latin typeface="楷体_GB2312" pitchFamily="49" charset="-122"/>
                <a:ea typeface="楷体_GB2312" pitchFamily="49" charset="-122"/>
              </a:rPr>
              <a:t>桥（</a:t>
            </a:r>
            <a:r>
              <a:rPr lang="en-US" altLang="zh-CN" sz="2000" b="1" dirty="0">
                <a:latin typeface="楷体_GB2312" pitchFamily="49" charset="-122"/>
                <a:ea typeface="楷体_GB2312" pitchFamily="49" charset="-122"/>
              </a:rPr>
              <a:t>PCI Bridage</a:t>
            </a:r>
            <a:r>
              <a:rPr lang="zh-CN" altLang="en-US" sz="2000" b="1" dirty="0">
                <a:latin typeface="楷体_GB2312" pitchFamily="49" charset="-122"/>
                <a:ea typeface="楷体_GB2312" pitchFamily="49" charset="-122"/>
              </a:rPr>
              <a:t>），通过这个缓冲控制器，可以实现</a:t>
            </a:r>
            <a:r>
              <a:rPr lang="en-US" altLang="zh-CN" sz="2000" b="1" dirty="0">
                <a:latin typeface="楷体_GB2312" pitchFamily="49" charset="-122"/>
                <a:ea typeface="楷体_GB2312" pitchFamily="49" charset="-122"/>
              </a:rPr>
              <a:t>6</a:t>
            </a:r>
            <a:r>
              <a:rPr lang="zh-CN" altLang="en-US" sz="2000" b="1" dirty="0">
                <a:latin typeface="楷体_GB2312" pitchFamily="49" charset="-122"/>
                <a:ea typeface="楷体_GB2312" pitchFamily="49" charset="-122"/>
              </a:rPr>
              <a:t>个</a:t>
            </a:r>
            <a:r>
              <a:rPr lang="en-US" altLang="zh-CN" sz="2000" b="1" dirty="0">
                <a:latin typeface="楷体_GB2312" pitchFamily="49" charset="-122"/>
                <a:ea typeface="楷体_GB2312" pitchFamily="49" charset="-122"/>
              </a:rPr>
              <a:t>PCI</a:t>
            </a:r>
            <a:r>
              <a:rPr lang="zh-CN" altLang="en-US" sz="2000" b="1" dirty="0">
                <a:latin typeface="楷体_GB2312" pitchFamily="49" charset="-122"/>
                <a:ea typeface="楷体_GB2312" pitchFamily="49" charset="-122"/>
              </a:rPr>
              <a:t>扩展槽同时工作</a:t>
            </a:r>
            <a:endParaRPr lang="zh-CN" altLang="en-US" sz="2000" b="1" dirty="0">
              <a:latin typeface="楷体_GB2312" pitchFamily="49" charset="-122"/>
              <a:ea typeface="楷体_GB2312" pitchFamily="49"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页脚占位符 4"/>
          <p:cNvSpPr txBox="1">
            <a:spLocks noGrp="1"/>
          </p:cNvSpPr>
          <p:nvPr>
            <p:ph type="ftr" sz="quarter"/>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9507" name="Rectangle 2"/>
          <p:cNvSpPr>
            <a:spLocks noGrp="1"/>
          </p:cNvSpPr>
          <p:nvPr>
            <p:ph idx="1" hasCustomPrompt="1"/>
          </p:nvPr>
        </p:nvSpPr>
        <p:spPr>
          <a:xfrm>
            <a:off x="307975" y="873125"/>
            <a:ext cx="8421688" cy="2927350"/>
          </a:xfrm>
          <a:solidFill>
            <a:schemeClr val="bg1">
              <a:alpha val="100000"/>
            </a:schemeClr>
          </a:solidFill>
        </p:spPr>
        <p:txBody>
          <a:bodyPr vert="horz" wrap="square" lIns="91440" tIns="45720" rIns="91440" bIns="45720" anchor="t" anchorCtr="0"/>
          <a:p>
            <a:pPr eaLnBrk="1" hangingPunct="1">
              <a:lnSpc>
                <a:spcPct val="105000"/>
              </a:lnSpc>
            </a:pPr>
            <a:r>
              <a:rPr lang="zh-CN" altLang="en-US" sz="2000" b="0" dirty="0"/>
              <a:t>目前在一些高档机上也有</a:t>
            </a:r>
            <a:r>
              <a:rPr lang="en-US" altLang="zh-CN" sz="2000" b="0" dirty="0"/>
              <a:t>64</a:t>
            </a:r>
            <a:r>
              <a:rPr lang="zh-CN" altLang="en-US" sz="2000" b="0" dirty="0"/>
              <a:t>位</a:t>
            </a:r>
            <a:r>
              <a:rPr lang="en-US" altLang="zh-CN" sz="2000" b="0" dirty="0"/>
              <a:t>PCI</a:t>
            </a:r>
            <a:r>
              <a:rPr lang="zh-CN" altLang="en-US" sz="2000" b="0" dirty="0"/>
              <a:t>总线，工作时钟提高到</a:t>
            </a:r>
            <a:r>
              <a:rPr lang="en-US" altLang="zh-CN" sz="2000" b="0" dirty="0"/>
              <a:t>66MHz</a:t>
            </a:r>
            <a:r>
              <a:rPr lang="zh-CN" altLang="en-US" sz="2000" b="0" dirty="0"/>
              <a:t>，数据传输率可达</a:t>
            </a:r>
            <a:r>
              <a:rPr lang="en-US" altLang="zh-CN" sz="2000" b="0" dirty="0"/>
              <a:t>528MB/S</a:t>
            </a:r>
            <a:endParaRPr lang="en-US" altLang="zh-CN" sz="2000" b="0" dirty="0"/>
          </a:p>
          <a:p>
            <a:pPr lvl="1" eaLnBrk="1" hangingPunct="1">
              <a:lnSpc>
                <a:spcPct val="105000"/>
              </a:lnSpc>
            </a:pPr>
            <a:r>
              <a:rPr lang="en-US" altLang="zh-CN" sz="1800" b="1" dirty="0">
                <a:latin typeface="楷体_GB2312" pitchFamily="49" charset="-122"/>
                <a:ea typeface="楷体_GB2312" pitchFamily="49" charset="-122"/>
              </a:rPr>
              <a:t>64</a:t>
            </a:r>
            <a:r>
              <a:rPr lang="zh-CN" altLang="en-US" sz="1800" b="1" dirty="0">
                <a:latin typeface="楷体_GB2312" pitchFamily="49" charset="-122"/>
                <a:ea typeface="楷体_GB2312" pitchFamily="49" charset="-122"/>
              </a:rPr>
              <a:t>位的</a:t>
            </a:r>
            <a:r>
              <a:rPr lang="en-US" altLang="zh-CN" sz="1800" b="1" dirty="0">
                <a:latin typeface="楷体_GB2312" pitchFamily="49" charset="-122"/>
                <a:ea typeface="楷体_GB2312" pitchFamily="49" charset="-122"/>
              </a:rPr>
              <a:t>PCI</a:t>
            </a:r>
            <a:r>
              <a:rPr lang="zh-CN" altLang="en-US" sz="1800" b="1" dirty="0">
                <a:latin typeface="楷体_GB2312" pitchFamily="49" charset="-122"/>
                <a:ea typeface="楷体_GB2312" pitchFamily="49" charset="-122"/>
              </a:rPr>
              <a:t>总线扩展槽是在</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a:t>
            </a:r>
            <a:r>
              <a:rPr lang="en-US" altLang="zh-CN" sz="1800" b="1" dirty="0">
                <a:latin typeface="楷体_GB2312" pitchFamily="49" charset="-122"/>
                <a:ea typeface="楷体_GB2312" pitchFamily="49" charset="-122"/>
              </a:rPr>
              <a:t>PCI</a:t>
            </a:r>
            <a:r>
              <a:rPr lang="zh-CN" altLang="en-US" sz="1800" b="1" dirty="0">
                <a:latin typeface="楷体_GB2312" pitchFamily="49" charset="-122"/>
                <a:ea typeface="楷体_GB2312" pitchFamily="49" charset="-122"/>
              </a:rPr>
              <a:t>插槽上延长，每边增加</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线而成</a:t>
            </a:r>
            <a:endParaRPr lang="zh-CN" altLang="en-US" sz="1800" b="1" dirty="0">
              <a:latin typeface="楷体_GB2312" pitchFamily="49" charset="-122"/>
              <a:ea typeface="楷体_GB2312" pitchFamily="49" charset="-122"/>
            </a:endParaRPr>
          </a:p>
          <a:p>
            <a:pPr eaLnBrk="1" hangingPunct="1">
              <a:lnSpc>
                <a:spcPct val="105000"/>
              </a:lnSpc>
            </a:pPr>
            <a:r>
              <a:rPr lang="zh-CN" altLang="en-US" sz="2000" b="0" dirty="0"/>
              <a:t>独立结构，与</a:t>
            </a:r>
            <a:r>
              <a:rPr lang="en-US" altLang="zh-CN" sz="2000" b="0" dirty="0"/>
              <a:t>ISA</a:t>
            </a:r>
            <a:r>
              <a:rPr lang="zh-CN" altLang="en-US" sz="2000" b="0" dirty="0"/>
              <a:t>扩展卡不兼容。</a:t>
            </a:r>
            <a:endParaRPr lang="zh-CN" altLang="en-US" sz="2000" b="0" dirty="0"/>
          </a:p>
          <a:p>
            <a:pPr lvl="1" eaLnBrk="1" hangingPunct="1">
              <a:lnSpc>
                <a:spcPct val="105000"/>
              </a:lnSpc>
            </a:pPr>
            <a:r>
              <a:rPr lang="zh-CN" altLang="en-US" sz="1800" b="1" dirty="0">
                <a:latin typeface="楷体_GB2312" pitchFamily="49" charset="-122"/>
                <a:ea typeface="楷体_GB2312" pitchFamily="49" charset="-122"/>
              </a:rPr>
              <a:t>插槽每边</a:t>
            </a:r>
            <a:r>
              <a:rPr lang="en-US" altLang="zh-CN" sz="1800" b="1" dirty="0">
                <a:latin typeface="楷体_GB2312" pitchFamily="49" charset="-122"/>
                <a:ea typeface="楷体_GB2312" pitchFamily="49" charset="-122"/>
              </a:rPr>
              <a:t>62</a:t>
            </a:r>
            <a:r>
              <a:rPr lang="zh-CN" altLang="en-US" sz="1800" b="1" dirty="0">
                <a:latin typeface="楷体_GB2312" pitchFamily="49" charset="-122"/>
                <a:ea typeface="楷体_GB2312" pitchFamily="49" charset="-122"/>
              </a:rPr>
              <a:t>线，共</a:t>
            </a:r>
            <a:r>
              <a:rPr lang="en-US" altLang="zh-CN" sz="1800" b="1" dirty="0">
                <a:latin typeface="楷体_GB2312" pitchFamily="49" charset="-122"/>
                <a:ea typeface="楷体_GB2312" pitchFamily="49" charset="-122"/>
              </a:rPr>
              <a:t>124</a:t>
            </a:r>
            <a:r>
              <a:rPr lang="zh-CN" altLang="en-US" sz="1800" b="1" dirty="0">
                <a:latin typeface="楷体_GB2312" pitchFamily="49" charset="-122"/>
                <a:ea typeface="楷体_GB2312" pitchFamily="49" charset="-122"/>
              </a:rPr>
              <a:t>线。</a:t>
            </a:r>
            <a:endParaRPr lang="zh-CN" altLang="en-US" sz="1800" b="1" dirty="0">
              <a:latin typeface="楷体_GB2312" pitchFamily="49" charset="-122"/>
              <a:ea typeface="楷体_GB2312" pitchFamily="49" charset="-122"/>
            </a:endParaRPr>
          </a:p>
          <a:p>
            <a:pPr lvl="1" eaLnBrk="1" hangingPunct="1">
              <a:lnSpc>
                <a:spcPct val="105000"/>
              </a:lnSpc>
            </a:pPr>
            <a:r>
              <a:rPr lang="zh-CN" altLang="en-US" sz="1800" b="1" dirty="0">
                <a:latin typeface="楷体_GB2312" pitchFamily="49" charset="-122"/>
                <a:ea typeface="楷体_GB2312" pitchFamily="49" charset="-122"/>
              </a:rPr>
              <a:t>总线插槽分为</a:t>
            </a:r>
            <a:r>
              <a:rPr lang="en-US" altLang="zh-CN" sz="1800" b="1" dirty="0">
                <a:latin typeface="楷体_GB2312" pitchFamily="49" charset="-122"/>
                <a:ea typeface="楷体_GB2312" pitchFamily="49" charset="-122"/>
              </a:rPr>
              <a:t>5V</a:t>
            </a:r>
            <a:r>
              <a:rPr lang="zh-CN" altLang="en-US" sz="1800" b="1" dirty="0">
                <a:latin typeface="楷体_GB2312" pitchFamily="49" charset="-122"/>
                <a:ea typeface="楷体_GB2312" pitchFamily="49" charset="-122"/>
              </a:rPr>
              <a:t>供电电源和</a:t>
            </a:r>
            <a:r>
              <a:rPr lang="en-US" altLang="zh-CN" sz="1800" b="1" dirty="0">
                <a:latin typeface="楷体_GB2312" pitchFamily="49" charset="-122"/>
                <a:ea typeface="楷体_GB2312" pitchFamily="49" charset="-122"/>
              </a:rPr>
              <a:t>3.3V</a:t>
            </a:r>
            <a:r>
              <a:rPr lang="zh-CN" altLang="en-US" sz="1800" b="1" dirty="0">
                <a:latin typeface="楷体_GB2312" pitchFamily="49" charset="-122"/>
                <a:ea typeface="楷体_GB2312" pitchFamily="49" charset="-122"/>
              </a:rPr>
              <a:t>供电电源两种，为避免这两种不同的扩展卡插错，</a:t>
            </a:r>
            <a:r>
              <a:rPr lang="en-US" altLang="zh-CN" sz="1800" b="1" dirty="0">
                <a:latin typeface="楷体_GB2312" pitchFamily="49" charset="-122"/>
                <a:ea typeface="楷体_GB2312" pitchFamily="49" charset="-122"/>
              </a:rPr>
              <a:t>3.3V</a:t>
            </a:r>
            <a:r>
              <a:rPr lang="zh-CN" altLang="en-US" sz="1800" b="1" dirty="0">
                <a:latin typeface="楷体_GB2312" pitchFamily="49" charset="-122"/>
                <a:ea typeface="楷体_GB2312" pitchFamily="49" charset="-122"/>
              </a:rPr>
              <a:t>的插槽的定位挡片</a:t>
            </a:r>
            <a:r>
              <a:rPr lang="en-US" altLang="zh-CN" sz="1800" b="1" dirty="0">
                <a:latin typeface="楷体_GB2312" pitchFamily="49" charset="-122"/>
                <a:ea typeface="楷体_GB2312" pitchFamily="49" charset="-122"/>
              </a:rPr>
              <a:t>Key</a:t>
            </a:r>
            <a:r>
              <a:rPr lang="zh-CN" altLang="en-US" sz="1800" b="1" dirty="0">
                <a:latin typeface="楷体_GB2312" pitchFamily="49" charset="-122"/>
                <a:ea typeface="楷体_GB2312" pitchFamily="49" charset="-122"/>
              </a:rPr>
              <a:t>的位置改设在</a:t>
            </a:r>
            <a:r>
              <a:rPr lang="en-US" altLang="zh-CN" sz="1800" b="1" dirty="0">
                <a:latin typeface="楷体_GB2312" pitchFamily="49" charset="-122"/>
                <a:ea typeface="楷体_GB2312" pitchFamily="49" charset="-122"/>
              </a:rPr>
              <a:t>12</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13</a:t>
            </a:r>
            <a:r>
              <a:rPr lang="zh-CN" altLang="en-US" sz="1800" b="1" dirty="0">
                <a:latin typeface="楷体_GB2312" pitchFamily="49" charset="-122"/>
                <a:ea typeface="楷体_GB2312" pitchFamily="49" charset="-122"/>
              </a:rPr>
              <a:t>引脚处。</a:t>
            </a:r>
            <a:endParaRPr lang="zh-CN" altLang="en-US" sz="1800" b="1" dirty="0">
              <a:latin typeface="楷体_GB2312" pitchFamily="49" charset="-122"/>
              <a:ea typeface="楷体_GB2312" pitchFamily="49" charset="-122"/>
            </a:endParaRPr>
          </a:p>
          <a:p>
            <a:pPr eaLnBrk="1" hangingPunct="1">
              <a:lnSpc>
                <a:spcPct val="105000"/>
              </a:lnSpc>
            </a:pPr>
            <a:r>
              <a:rPr lang="zh-CN" altLang="en-US" sz="2000" b="0" dirty="0"/>
              <a:t>电源为</a:t>
            </a:r>
            <a:r>
              <a:rPr lang="en-US" altLang="zh-CN" sz="2000" b="0" dirty="0"/>
              <a:t>3.3V</a:t>
            </a:r>
            <a:r>
              <a:rPr lang="zh-CN" altLang="en-US" sz="2000" b="0" dirty="0"/>
              <a:t>和</a:t>
            </a:r>
            <a:r>
              <a:rPr lang="en-US" altLang="zh-CN" sz="2000" b="0" dirty="0"/>
              <a:t>5V</a:t>
            </a:r>
            <a:r>
              <a:rPr lang="zh-CN" altLang="en-US" sz="2000" b="0" dirty="0"/>
              <a:t>的</a:t>
            </a:r>
            <a:r>
              <a:rPr lang="en-US" altLang="zh-CN" sz="2000" b="0" dirty="0"/>
              <a:t>32</a:t>
            </a:r>
            <a:r>
              <a:rPr lang="zh-CN" altLang="en-US" sz="2000" b="0" dirty="0"/>
              <a:t>位</a:t>
            </a:r>
            <a:r>
              <a:rPr lang="en-US" altLang="zh-CN" sz="2000" b="0" dirty="0"/>
              <a:t>PCI</a:t>
            </a:r>
            <a:r>
              <a:rPr lang="zh-CN" altLang="en-US" sz="2000" b="0" dirty="0"/>
              <a:t>总线扩展插槽的引脚配置</a:t>
            </a:r>
            <a:endParaRPr lang="zh-CN" altLang="en-US" sz="2000" b="0" dirty="0"/>
          </a:p>
          <a:p>
            <a:pPr eaLnBrk="1" hangingPunct="1">
              <a:lnSpc>
                <a:spcPct val="105000"/>
              </a:lnSpc>
            </a:pPr>
            <a:endParaRPr lang="zh-CN" altLang="en-US" sz="2000" b="0" dirty="0"/>
          </a:p>
        </p:txBody>
      </p:sp>
      <p:graphicFrame>
        <p:nvGraphicFramePr>
          <p:cNvPr id="149508" name="Object 3"/>
          <p:cNvGraphicFramePr>
            <a:graphicFrameLocks noChangeAspect="1"/>
          </p:cNvGraphicFramePr>
          <p:nvPr/>
        </p:nvGraphicFramePr>
        <p:xfrm>
          <a:off x="533400" y="4038600"/>
          <a:ext cx="8305800" cy="2819400"/>
        </p:xfrm>
        <a:graphic>
          <a:graphicData uri="http://schemas.openxmlformats.org/presentationml/2006/ole">
            <mc:AlternateContent xmlns:mc="http://schemas.openxmlformats.org/markup-compatibility/2006">
              <mc:Choice xmlns:v="urn:schemas-microsoft-com:vml" Requires="v">
                <p:oleObj spid="_x0000_s3137" name="" r:id="rId1" imgW="2466975" imgH="571500" progId="Word.Document.8">
                  <p:embed/>
                </p:oleObj>
              </mc:Choice>
              <mc:Fallback>
                <p:oleObj name="" r:id="rId1" imgW="2466975" imgH="571500" progId="Word.Document.8">
                  <p:embed/>
                  <p:pic>
                    <p:nvPicPr>
                      <p:cNvPr id="0" name="图片 3136"/>
                      <p:cNvPicPr/>
                      <p:nvPr/>
                    </p:nvPicPr>
                    <p:blipFill>
                      <a:blip r:embed="rId2"/>
                      <a:stretch>
                        <a:fillRect/>
                      </a:stretch>
                    </p:blipFill>
                    <p:spPr>
                      <a:xfrm>
                        <a:off x="533400" y="4038600"/>
                        <a:ext cx="8305800" cy="2819400"/>
                      </a:xfrm>
                      <a:prstGeom prst="rect">
                        <a:avLst/>
                      </a:prstGeom>
                      <a:noFill/>
                      <a:ln w="38100">
                        <a:noFill/>
                        <a:miter/>
                      </a:ln>
                    </p:spPr>
                  </p:pic>
                </p:oleObj>
              </mc:Fallback>
            </mc:AlternateContent>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150531" name="Object 2"/>
          <p:cNvGraphicFramePr>
            <a:graphicFrameLocks noChangeAspect="1"/>
          </p:cNvGraphicFramePr>
          <p:nvPr/>
        </p:nvGraphicFramePr>
        <p:xfrm>
          <a:off x="0" y="655638"/>
          <a:ext cx="9144000" cy="6202362"/>
        </p:xfrm>
        <a:graphic>
          <a:graphicData uri="http://schemas.openxmlformats.org/presentationml/2006/ole">
            <mc:AlternateContent xmlns:mc="http://schemas.openxmlformats.org/markup-compatibility/2006">
              <mc:Choice xmlns:v="urn:schemas-microsoft-com:vml" Requires="v">
                <p:oleObj spid="_x0000_s3138" name="" r:id="rId1" imgW="7915275" imgH="4895850" progId="Paint.Picture">
                  <p:embed/>
                </p:oleObj>
              </mc:Choice>
              <mc:Fallback>
                <p:oleObj name="" r:id="rId1" imgW="7915275" imgH="4895850" progId="Paint.Picture">
                  <p:embed/>
                  <p:pic>
                    <p:nvPicPr>
                      <p:cNvPr id="0" name="图片 3137"/>
                      <p:cNvPicPr/>
                      <p:nvPr/>
                    </p:nvPicPr>
                    <p:blipFill>
                      <a:blip r:embed="rId2"/>
                      <a:stretch>
                        <a:fillRect/>
                      </a:stretch>
                    </p:blipFill>
                    <p:spPr>
                      <a:xfrm>
                        <a:off x="0" y="655638"/>
                        <a:ext cx="9144000" cy="6202362"/>
                      </a:xfrm>
                      <a:prstGeom prst="rect">
                        <a:avLst/>
                      </a:prstGeom>
                      <a:noFill/>
                      <a:ln w="38100">
                        <a:noFill/>
                        <a:miter/>
                      </a:ln>
                    </p:spPr>
                  </p:pic>
                </p:oleObj>
              </mc:Fallback>
            </mc:AlternateContent>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Rectangle 2"/>
          <p:cNvSpPr>
            <a:spLocks noGrp="1"/>
          </p:cNvSpPr>
          <p:nvPr>
            <p:ph idx="1" hasCustomPrompt="1"/>
          </p:nvPr>
        </p:nvSpPr>
        <p:spPr>
          <a:xfrm>
            <a:off x="369888" y="873125"/>
            <a:ext cx="8421687" cy="5022850"/>
          </a:xfrm>
          <a:solidFill>
            <a:schemeClr val="bg1">
              <a:alpha val="100000"/>
            </a:schemeClr>
          </a:solidFill>
        </p:spPr>
        <p:txBody>
          <a:bodyPr vert="horz" wrap="square" lIns="91440" tIns="45720" rIns="91440" bIns="45720" anchor="t" anchorCtr="0"/>
          <a:p>
            <a:pPr eaLnBrk="1" hangingPunct="1">
              <a:lnSpc>
                <a:spcPct val="115000"/>
              </a:lnSpc>
              <a:spcBef>
                <a:spcPct val="0"/>
              </a:spcBef>
              <a:buClr>
                <a:schemeClr val="tx2"/>
              </a:buClr>
              <a:buFontTx/>
              <a:buNone/>
            </a:pPr>
            <a:r>
              <a:rPr lang="en-US" altLang="zh-CN" sz="2400" b="0" dirty="0"/>
              <a:t>2</a:t>
            </a:r>
            <a:r>
              <a:rPr lang="zh-CN" altLang="en-US" sz="2400" b="0" dirty="0"/>
              <a:t>．</a:t>
            </a:r>
            <a:r>
              <a:rPr lang="en-US" altLang="zh-CN" sz="2400" b="0" dirty="0"/>
              <a:t>AGP</a:t>
            </a:r>
            <a:r>
              <a:rPr lang="zh-CN" altLang="en-US" sz="2400" b="0" dirty="0"/>
              <a:t>总线</a:t>
            </a:r>
            <a:endParaRPr lang="zh-CN" altLang="en-US" sz="2400" b="0" dirty="0"/>
          </a:p>
          <a:p>
            <a:pPr eaLnBrk="1" hangingPunct="1">
              <a:lnSpc>
                <a:spcPct val="115000"/>
              </a:lnSpc>
              <a:spcBef>
                <a:spcPts val="300"/>
              </a:spcBef>
              <a:spcAft>
                <a:spcPts val="300"/>
              </a:spcAft>
            </a:pPr>
            <a:r>
              <a:rPr lang="en-US" altLang="zh-CN" sz="2000" b="0" dirty="0"/>
              <a:t>PCI</a:t>
            </a:r>
            <a:r>
              <a:rPr lang="zh-CN" altLang="en-US" sz="2000" b="0" dirty="0"/>
              <a:t>对于胃口越来越大的</a:t>
            </a:r>
            <a:r>
              <a:rPr lang="en-US" altLang="zh-CN" sz="2000" b="0" dirty="0"/>
              <a:t>3D </a:t>
            </a:r>
            <a:r>
              <a:rPr lang="zh-CN" altLang="en-US" sz="2000" b="0" dirty="0"/>
              <a:t>显卡力不从心，并成为了制约显示子系统和整机性能的瓶颈。</a:t>
            </a:r>
            <a:r>
              <a:rPr lang="en-US" altLang="zh-CN" sz="2000" b="0" dirty="0"/>
              <a:t>Intel </a:t>
            </a:r>
            <a:r>
              <a:rPr lang="zh-CN" altLang="en-US" sz="2000" b="0" dirty="0"/>
              <a:t>于</a:t>
            </a:r>
            <a:r>
              <a:rPr lang="en-US" altLang="zh-CN" sz="2000" b="0" dirty="0"/>
              <a:t>1996</a:t>
            </a:r>
            <a:r>
              <a:rPr lang="zh-CN" altLang="en-US" sz="2000" b="0" dirty="0"/>
              <a:t>年</a:t>
            </a:r>
            <a:r>
              <a:rPr lang="en-US" altLang="zh-CN" sz="2000" b="0" dirty="0"/>
              <a:t>7</a:t>
            </a:r>
            <a:r>
              <a:rPr lang="zh-CN" altLang="en-US" sz="2000" b="0" dirty="0"/>
              <a:t>月正式推出了</a:t>
            </a:r>
            <a:r>
              <a:rPr lang="en-US" altLang="zh-CN" sz="2000" b="0" dirty="0"/>
              <a:t>AGP</a:t>
            </a:r>
            <a:endParaRPr lang="en-US" altLang="zh-CN" sz="2000" b="0" dirty="0"/>
          </a:p>
          <a:p>
            <a:pPr eaLnBrk="1" hangingPunct="1">
              <a:lnSpc>
                <a:spcPct val="115000"/>
              </a:lnSpc>
              <a:spcBef>
                <a:spcPts val="300"/>
              </a:spcBef>
              <a:spcAft>
                <a:spcPts val="300"/>
              </a:spcAft>
            </a:pPr>
            <a:r>
              <a:rPr lang="en-US" altLang="zh-CN" sz="2000" b="0" dirty="0"/>
              <a:t>AGP</a:t>
            </a:r>
            <a:r>
              <a:rPr lang="zh-CN" altLang="en-US" sz="2000" b="0" dirty="0"/>
              <a:t>（</a:t>
            </a:r>
            <a:r>
              <a:rPr lang="en-US" altLang="zh-CN" sz="2000" b="0" dirty="0"/>
              <a:t>Accelerate Graphic Port</a:t>
            </a:r>
            <a:r>
              <a:rPr lang="zh-CN" altLang="en-US" sz="2000" b="0" dirty="0"/>
              <a:t>）即加速图形接口，是</a:t>
            </a:r>
            <a:r>
              <a:rPr lang="en-US" altLang="zh-CN" sz="2000" b="0" dirty="0"/>
              <a:t>Intel</a:t>
            </a:r>
            <a:r>
              <a:rPr lang="zh-CN" altLang="en-US" sz="2000" b="0" dirty="0"/>
              <a:t>专门为</a:t>
            </a:r>
            <a:r>
              <a:rPr lang="en-US" altLang="zh-CN" sz="2000" b="0" dirty="0"/>
              <a:t>Pentium Ⅱ</a:t>
            </a:r>
            <a:r>
              <a:rPr lang="zh-CN" altLang="en-US" sz="2000" b="0" dirty="0"/>
              <a:t>系统的图形控制器设计的系统总线结构，配合</a:t>
            </a:r>
            <a:r>
              <a:rPr lang="en-US" altLang="zh-CN" sz="2000" b="0" dirty="0"/>
              <a:t>Pentium Ⅱ</a:t>
            </a:r>
            <a:r>
              <a:rPr lang="zh-CN" altLang="en-US" sz="2000" b="0" dirty="0"/>
              <a:t>的高速浮点运算能力和</a:t>
            </a:r>
            <a:r>
              <a:rPr lang="en-US" altLang="zh-CN" sz="2000" b="0" dirty="0"/>
              <a:t>MMX</a:t>
            </a:r>
            <a:r>
              <a:rPr lang="zh-CN" altLang="en-US" sz="2000" b="0" dirty="0"/>
              <a:t>技术，目前几乎垄断了</a:t>
            </a:r>
            <a:r>
              <a:rPr lang="en-US" altLang="zh-CN" sz="2000" b="0" dirty="0"/>
              <a:t>3D</a:t>
            </a:r>
            <a:r>
              <a:rPr lang="zh-CN" altLang="en-US" sz="2000" b="0" dirty="0"/>
              <a:t>图形加速卡的接口</a:t>
            </a:r>
            <a:endParaRPr lang="zh-CN" altLang="en-US" sz="2000" b="0" dirty="0"/>
          </a:p>
          <a:p>
            <a:pPr lvl="1" eaLnBrk="1" hangingPunct="1">
              <a:lnSpc>
                <a:spcPct val="115000"/>
              </a:lnSpc>
            </a:pPr>
            <a:r>
              <a:rPr lang="zh-CN" altLang="en-US" sz="1800" b="1" dirty="0">
                <a:latin typeface="楷体_GB2312" pitchFamily="49" charset="-122"/>
                <a:ea typeface="楷体_GB2312" pitchFamily="49" charset="-122"/>
              </a:rPr>
              <a:t>第一代</a:t>
            </a:r>
            <a:r>
              <a:rPr lang="en-US" altLang="zh-CN" sz="1800" b="1" dirty="0">
                <a:latin typeface="楷体_GB2312" pitchFamily="49" charset="-122"/>
                <a:ea typeface="楷体_GB2312" pitchFamily="49" charset="-122"/>
              </a:rPr>
              <a:t>AGP 1×</a:t>
            </a:r>
            <a:r>
              <a:rPr lang="zh-CN" altLang="en-US" sz="1800" b="1" dirty="0">
                <a:latin typeface="楷体_GB2312" pitchFamily="49" charset="-122"/>
                <a:ea typeface="楷体_GB2312" pitchFamily="49" charset="-122"/>
              </a:rPr>
              <a:t>的数据总线</a:t>
            </a:r>
            <a:r>
              <a:rPr lang="en-US" altLang="zh-CN" sz="1800" b="1" dirty="0">
                <a:latin typeface="楷体_GB2312" pitchFamily="49" charset="-122"/>
                <a:ea typeface="楷体_GB2312" pitchFamily="49" charset="-122"/>
              </a:rPr>
              <a:t>32</a:t>
            </a:r>
            <a:r>
              <a:rPr lang="zh-CN" altLang="en-US" sz="1800" b="1" dirty="0">
                <a:latin typeface="楷体_GB2312" pitchFamily="49" charset="-122"/>
                <a:ea typeface="楷体_GB2312" pitchFamily="49" charset="-122"/>
              </a:rPr>
              <a:t>位，工作时钟是</a:t>
            </a:r>
            <a:r>
              <a:rPr lang="en-US" altLang="zh-CN" sz="1800" b="1" dirty="0">
                <a:latin typeface="楷体_GB2312" pitchFamily="49" charset="-122"/>
                <a:ea typeface="楷体_GB2312" pitchFamily="49" charset="-122"/>
              </a:rPr>
              <a:t>66MHz</a:t>
            </a:r>
            <a:r>
              <a:rPr lang="zh-CN" altLang="en-US" sz="1800" b="1" dirty="0">
                <a:latin typeface="楷体_GB2312" pitchFamily="49" charset="-122"/>
                <a:ea typeface="楷体_GB2312" pitchFamily="49" charset="-122"/>
              </a:rPr>
              <a:t>，数据传输率为</a:t>
            </a:r>
            <a:r>
              <a:rPr lang="en-US" altLang="zh-CN" sz="1800" b="1" dirty="0">
                <a:latin typeface="楷体_GB2312" pitchFamily="49" charset="-122"/>
                <a:ea typeface="楷体_GB2312" pitchFamily="49" charset="-122"/>
              </a:rPr>
              <a:t>264MB/S</a:t>
            </a:r>
            <a:r>
              <a:rPr lang="zh-CN" altLang="en-US" sz="1800" b="1" dirty="0">
                <a:latin typeface="楷体_GB2312" pitchFamily="49" charset="-122"/>
                <a:ea typeface="楷体_GB2312" pitchFamily="49" charset="-122"/>
              </a:rPr>
              <a:t>，是</a:t>
            </a:r>
            <a:r>
              <a:rPr lang="en-US" altLang="zh-CN" sz="1800" b="1" dirty="0">
                <a:latin typeface="楷体_GB2312" pitchFamily="49" charset="-122"/>
                <a:ea typeface="楷体_GB2312" pitchFamily="49" charset="-122"/>
              </a:rPr>
              <a:t>PCI</a:t>
            </a:r>
            <a:r>
              <a:rPr lang="zh-CN" altLang="en-US" sz="1800" b="1" dirty="0">
                <a:latin typeface="楷体_GB2312" pitchFamily="49" charset="-122"/>
                <a:ea typeface="楷体_GB2312" pitchFamily="49" charset="-122"/>
              </a:rPr>
              <a:t>的二倍。</a:t>
            </a:r>
            <a:endParaRPr lang="zh-CN" altLang="en-US" sz="1800" b="1" dirty="0">
              <a:latin typeface="楷体_GB2312" pitchFamily="49" charset="-122"/>
              <a:ea typeface="楷体_GB2312" pitchFamily="49" charset="-122"/>
            </a:endParaRPr>
          </a:p>
          <a:p>
            <a:pPr lvl="1" eaLnBrk="1" hangingPunct="1">
              <a:lnSpc>
                <a:spcPct val="115000"/>
              </a:lnSpc>
            </a:pPr>
            <a:r>
              <a:rPr lang="zh-CN" altLang="en-US" sz="1800" b="1" dirty="0">
                <a:latin typeface="楷体_GB2312" pitchFamily="49" charset="-122"/>
                <a:ea typeface="楷体_GB2312" pitchFamily="49" charset="-122"/>
              </a:rPr>
              <a:t>第二代增强</a:t>
            </a:r>
            <a:r>
              <a:rPr lang="en-US" altLang="zh-CN" sz="1800" b="1" dirty="0">
                <a:latin typeface="楷体_GB2312" pitchFamily="49" charset="-122"/>
                <a:ea typeface="楷体_GB2312" pitchFamily="49" charset="-122"/>
              </a:rPr>
              <a:t>AGP 2×</a:t>
            </a:r>
            <a:r>
              <a:rPr lang="zh-CN" altLang="en-US" sz="1800" b="1" dirty="0">
                <a:latin typeface="楷体_GB2312" pitchFamily="49" charset="-122"/>
                <a:ea typeface="楷体_GB2312" pitchFamily="49" charset="-122"/>
              </a:rPr>
              <a:t>的工作时钟是</a:t>
            </a:r>
            <a:r>
              <a:rPr lang="en-US" altLang="zh-CN" sz="1800" b="1" dirty="0">
                <a:latin typeface="楷体_GB2312" pitchFamily="49" charset="-122"/>
                <a:ea typeface="楷体_GB2312" pitchFamily="49" charset="-122"/>
              </a:rPr>
              <a:t>133MHz</a:t>
            </a:r>
            <a:r>
              <a:rPr lang="zh-CN" altLang="en-US" sz="1800" b="1" dirty="0">
                <a:latin typeface="楷体_GB2312" pitchFamily="49" charset="-122"/>
                <a:ea typeface="楷体_GB2312" pitchFamily="49" charset="-122"/>
              </a:rPr>
              <a:t>，数据传输率达到</a:t>
            </a:r>
            <a:r>
              <a:rPr lang="en-US" altLang="zh-CN" sz="1800" b="1" dirty="0">
                <a:latin typeface="楷体_GB2312" pitchFamily="49" charset="-122"/>
                <a:ea typeface="楷体_GB2312" pitchFamily="49" charset="-122"/>
              </a:rPr>
              <a:t>532MB/S</a:t>
            </a:r>
            <a:r>
              <a:rPr lang="zh-CN" altLang="en-US" sz="1800" b="1" dirty="0">
                <a:latin typeface="楷体_GB2312" pitchFamily="49" charset="-122"/>
                <a:ea typeface="楷体_GB2312" pitchFamily="49" charset="-122"/>
              </a:rPr>
              <a:t>，是</a:t>
            </a:r>
            <a:r>
              <a:rPr lang="en-US" altLang="zh-CN" sz="1800" b="1" dirty="0">
                <a:latin typeface="楷体_GB2312" pitchFamily="49" charset="-122"/>
                <a:ea typeface="楷体_GB2312" pitchFamily="49" charset="-122"/>
              </a:rPr>
              <a:t>PCI</a:t>
            </a:r>
            <a:r>
              <a:rPr lang="zh-CN" altLang="en-US" sz="1800" b="1" dirty="0">
                <a:latin typeface="楷体_GB2312" pitchFamily="49" charset="-122"/>
                <a:ea typeface="楷体_GB2312" pitchFamily="49" charset="-122"/>
              </a:rPr>
              <a:t>的四倍。</a:t>
            </a:r>
            <a:endParaRPr lang="zh-CN" altLang="en-US" sz="1800" b="1" dirty="0">
              <a:latin typeface="楷体_GB2312" pitchFamily="49" charset="-122"/>
              <a:ea typeface="楷体_GB2312" pitchFamily="49" charset="-122"/>
            </a:endParaRPr>
          </a:p>
          <a:p>
            <a:pPr lvl="1" eaLnBrk="1" hangingPunct="1">
              <a:lnSpc>
                <a:spcPct val="115000"/>
              </a:lnSpc>
            </a:pPr>
            <a:r>
              <a:rPr lang="zh-CN" altLang="en-US" sz="1800" b="1" dirty="0">
                <a:latin typeface="楷体_GB2312" pitchFamily="49" charset="-122"/>
                <a:ea typeface="楷体_GB2312" pitchFamily="49" charset="-122"/>
              </a:rPr>
              <a:t>奔腾</a:t>
            </a:r>
            <a:r>
              <a:rPr lang="en-US" altLang="zh-CN" sz="1800" b="1" dirty="0">
                <a:latin typeface="楷体_GB2312" pitchFamily="49" charset="-122"/>
                <a:ea typeface="楷体_GB2312" pitchFamily="49" charset="-122"/>
              </a:rPr>
              <a:t>III</a:t>
            </a:r>
            <a:r>
              <a:rPr lang="zh-CN" altLang="en-US" sz="1800" b="1" dirty="0">
                <a:latin typeface="楷体_GB2312" pitchFamily="49" charset="-122"/>
                <a:ea typeface="楷体_GB2312" pitchFamily="49" charset="-122"/>
              </a:rPr>
              <a:t>主板已采用了</a:t>
            </a:r>
            <a:r>
              <a:rPr lang="en-US" altLang="zh-CN" sz="1800" b="1" dirty="0">
                <a:latin typeface="楷体_GB2312" pitchFamily="49" charset="-122"/>
                <a:ea typeface="楷体_GB2312" pitchFamily="49" charset="-122"/>
              </a:rPr>
              <a:t>AGP 4×</a:t>
            </a:r>
            <a:r>
              <a:rPr lang="zh-CN" altLang="en-US" sz="1800" b="1" dirty="0">
                <a:latin typeface="楷体_GB2312" pitchFamily="49" charset="-122"/>
                <a:ea typeface="楷体_GB2312" pitchFamily="49" charset="-122"/>
              </a:rPr>
              <a:t>，数据宽度扩展到</a:t>
            </a:r>
            <a:r>
              <a:rPr lang="en-US" altLang="zh-CN" sz="1800" b="1" dirty="0">
                <a:latin typeface="楷体_GB2312" pitchFamily="49" charset="-122"/>
                <a:ea typeface="楷体_GB2312" pitchFamily="49" charset="-122"/>
              </a:rPr>
              <a:t>64</a:t>
            </a:r>
            <a:r>
              <a:rPr lang="zh-CN" altLang="en-US" sz="1800" b="1" dirty="0">
                <a:latin typeface="楷体_GB2312" pitchFamily="49" charset="-122"/>
                <a:ea typeface="楷体_GB2312" pitchFamily="49" charset="-122"/>
              </a:rPr>
              <a:t>位，工作时钟</a:t>
            </a:r>
            <a:r>
              <a:rPr lang="en-US" altLang="zh-CN" sz="1800" b="1" dirty="0">
                <a:latin typeface="楷体_GB2312" pitchFamily="49" charset="-122"/>
                <a:ea typeface="楷体_GB2312" pitchFamily="49" charset="-122"/>
              </a:rPr>
              <a:t>133MHz</a:t>
            </a:r>
            <a:r>
              <a:rPr lang="zh-CN" altLang="en-US" sz="1800" b="1" dirty="0">
                <a:latin typeface="楷体_GB2312" pitchFamily="49" charset="-122"/>
                <a:ea typeface="楷体_GB2312" pitchFamily="49" charset="-122"/>
              </a:rPr>
              <a:t>，数据传输率高达</a:t>
            </a:r>
            <a:r>
              <a:rPr lang="en-US" altLang="zh-CN" sz="1800" b="1" dirty="0">
                <a:latin typeface="楷体_GB2312" pitchFamily="49" charset="-122"/>
                <a:ea typeface="楷体_GB2312" pitchFamily="49" charset="-122"/>
              </a:rPr>
              <a:t>1GB/S</a:t>
            </a:r>
            <a:endParaRPr lang="en-US" altLang="zh-CN" sz="1800" b="1" dirty="0">
              <a:latin typeface="楷体_GB2312" pitchFamily="49" charset="-122"/>
              <a:ea typeface="楷体_GB2312" pitchFamily="49" charset="-122"/>
            </a:endParaRPr>
          </a:p>
          <a:p>
            <a:pPr lvl="1" eaLnBrk="1" hangingPunct="1">
              <a:lnSpc>
                <a:spcPct val="115000"/>
              </a:lnSpc>
            </a:pPr>
            <a:r>
              <a:rPr lang="zh-CN" altLang="en-US" sz="1800" b="1" dirty="0">
                <a:latin typeface="楷体_GB2312" pitchFamily="49" charset="-122"/>
                <a:ea typeface="楷体_GB2312" pitchFamily="49" charset="-122"/>
              </a:rPr>
              <a:t>现在则是</a:t>
            </a:r>
            <a:r>
              <a:rPr lang="en-US" altLang="zh-CN" sz="1800" b="1" dirty="0">
                <a:latin typeface="楷体_GB2312" pitchFamily="49" charset="-122"/>
                <a:ea typeface="楷体_GB2312" pitchFamily="49" charset="-122"/>
              </a:rPr>
              <a:t>AGP8X </a:t>
            </a:r>
            <a:r>
              <a:rPr lang="zh-CN" altLang="en-US" sz="1800" b="1" dirty="0">
                <a:latin typeface="楷体_GB2312" pitchFamily="49" charset="-122"/>
                <a:ea typeface="楷体_GB2312" pitchFamily="49" charset="-122"/>
              </a:rPr>
              <a:t>，传输速度达到了</a:t>
            </a:r>
            <a:r>
              <a:rPr lang="en-US" altLang="zh-CN" sz="1800" b="1" dirty="0">
                <a:latin typeface="楷体_GB2312" pitchFamily="49" charset="-122"/>
                <a:ea typeface="楷体_GB2312" pitchFamily="49" charset="-122"/>
              </a:rPr>
              <a:t>2.1GB/S</a:t>
            </a:r>
            <a:endParaRPr lang="en-US" altLang="zh-CN" sz="1800" b="1" dirty="0">
              <a:latin typeface="楷体_GB2312" pitchFamily="49" charset="-122"/>
              <a:ea typeface="楷体_GB2312" pitchFamily="49" charset="-122"/>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页脚占位符 4"/>
          <p:cNvSpPr txBox="1">
            <a:spLocks noGrp="1"/>
          </p:cNvSpPr>
          <p:nvPr>
            <p:ph type="ftr" sz="quarter"/>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2579" name="Rectangle 2"/>
          <p:cNvSpPr>
            <a:spLocks noGrp="1"/>
          </p:cNvSpPr>
          <p:nvPr>
            <p:ph idx="1" hasCustomPrompt="1"/>
          </p:nvPr>
        </p:nvSpPr>
        <p:spPr>
          <a:xfrm>
            <a:off x="346075" y="903288"/>
            <a:ext cx="8421688" cy="1219200"/>
          </a:xfrm>
          <a:solidFill>
            <a:schemeClr val="bg1">
              <a:alpha val="100000"/>
            </a:schemeClr>
          </a:solidFill>
        </p:spPr>
        <p:txBody>
          <a:bodyPr vert="horz" wrap="square" lIns="91440" tIns="45720" rIns="91440" bIns="45720" anchor="t" anchorCtr="0"/>
          <a:p>
            <a:pPr eaLnBrk="1" hangingPunct="1">
              <a:lnSpc>
                <a:spcPct val="115000"/>
              </a:lnSpc>
              <a:spcBef>
                <a:spcPts val="300"/>
              </a:spcBef>
              <a:spcAft>
                <a:spcPts val="300"/>
              </a:spcAft>
            </a:pPr>
            <a:r>
              <a:rPr lang="en-US" altLang="zh-CN" sz="2000" b="0" dirty="0"/>
              <a:t>AGP</a:t>
            </a:r>
            <a:r>
              <a:rPr lang="zh-CN" altLang="en-US" sz="2000" b="0" dirty="0"/>
              <a:t>总线将显示卡与主板的芯片组直接相连，进行点对点传输，所以不是通用性的总线，只用于支持</a:t>
            </a:r>
            <a:r>
              <a:rPr lang="en-US" altLang="zh-CN" sz="2000" b="0" dirty="0"/>
              <a:t>AGP</a:t>
            </a:r>
            <a:r>
              <a:rPr lang="zh-CN" altLang="en-US" sz="2000" b="0" dirty="0"/>
              <a:t>图形加速卡。</a:t>
            </a:r>
            <a:endParaRPr lang="zh-CN" altLang="en-US" sz="2000" b="0" dirty="0"/>
          </a:p>
        </p:txBody>
      </p:sp>
      <p:graphicFrame>
        <p:nvGraphicFramePr>
          <p:cNvPr id="152580" name="Object 3"/>
          <p:cNvGraphicFramePr>
            <a:graphicFrameLocks noChangeAspect="1"/>
          </p:cNvGraphicFramePr>
          <p:nvPr/>
        </p:nvGraphicFramePr>
        <p:xfrm>
          <a:off x="3886200" y="1922463"/>
          <a:ext cx="4800600" cy="4783137"/>
        </p:xfrm>
        <a:graphic>
          <a:graphicData uri="http://schemas.openxmlformats.org/presentationml/2006/ole">
            <mc:AlternateContent xmlns:mc="http://schemas.openxmlformats.org/markup-compatibility/2006">
              <mc:Choice xmlns:v="urn:schemas-microsoft-com:vml" Requires="v">
                <p:oleObj spid="_x0000_s3139" name="" r:id="rId1" imgW="1362075" imgH="1362075" progId="Word.Document.8">
                  <p:embed/>
                </p:oleObj>
              </mc:Choice>
              <mc:Fallback>
                <p:oleObj name="" r:id="rId1" imgW="1362075" imgH="1362075" progId="Word.Document.8">
                  <p:embed/>
                  <p:pic>
                    <p:nvPicPr>
                      <p:cNvPr id="0" name="图片 3138"/>
                      <p:cNvPicPr/>
                      <p:nvPr/>
                    </p:nvPicPr>
                    <p:blipFill>
                      <a:blip r:embed="rId2"/>
                      <a:stretch>
                        <a:fillRect/>
                      </a:stretch>
                    </p:blipFill>
                    <p:spPr>
                      <a:xfrm>
                        <a:off x="3886200" y="1922463"/>
                        <a:ext cx="4800600" cy="4783137"/>
                      </a:xfrm>
                      <a:prstGeom prst="rect">
                        <a:avLst/>
                      </a:prstGeom>
                      <a:noFill/>
                      <a:ln w="38100">
                        <a:noFill/>
                        <a:miter/>
                      </a:ln>
                    </p:spPr>
                  </p:pic>
                </p:oleObj>
              </mc:Fallback>
            </mc:AlternateContent>
          </a:graphicData>
        </a:graphic>
      </p:graphicFrame>
      <p:sp>
        <p:nvSpPr>
          <p:cNvPr id="152581" name="Rectangle 4"/>
          <p:cNvSpPr/>
          <p:nvPr/>
        </p:nvSpPr>
        <p:spPr>
          <a:xfrm>
            <a:off x="533400" y="2971800"/>
            <a:ext cx="3276600" cy="35052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115000"/>
              </a:lnSpc>
              <a:spcBef>
                <a:spcPts val="300"/>
              </a:spcBef>
              <a:spcAft>
                <a:spcPts val="300"/>
              </a:spcAft>
              <a:buClr>
                <a:schemeClr val="folHlink"/>
              </a:buClr>
              <a:buNone/>
            </a:pPr>
            <a:r>
              <a:rPr lang="en-US" altLang="zh-CN" sz="2400" dirty="0"/>
              <a:t>Intel</a:t>
            </a:r>
            <a:r>
              <a:rPr lang="zh-CN" altLang="en-US" sz="2400" dirty="0"/>
              <a:t>公司推出了支持</a:t>
            </a:r>
            <a:r>
              <a:rPr lang="en-US" altLang="zh-CN" sz="2400" dirty="0"/>
              <a:t>AGP</a:t>
            </a:r>
            <a:r>
              <a:rPr lang="zh-CN" altLang="en-US" sz="2400" dirty="0"/>
              <a:t>的</a:t>
            </a:r>
            <a:r>
              <a:rPr lang="en-US" altLang="zh-CN" sz="2400" dirty="0"/>
              <a:t>440LX</a:t>
            </a:r>
            <a:r>
              <a:rPr lang="zh-CN" altLang="en-US" sz="2400" dirty="0"/>
              <a:t>和</a:t>
            </a:r>
            <a:r>
              <a:rPr lang="en-US" altLang="zh-CN" sz="2400" dirty="0"/>
              <a:t>BX</a:t>
            </a:r>
            <a:r>
              <a:rPr lang="zh-CN" altLang="en-US" sz="2400" dirty="0"/>
              <a:t>等芯片组。</a:t>
            </a:r>
            <a:r>
              <a:rPr lang="en-US" altLang="zh-CN" sz="2400" dirty="0"/>
              <a:t>Pentium II CPU</a:t>
            </a:r>
            <a:r>
              <a:rPr lang="zh-CN" altLang="en-US" sz="2400" dirty="0"/>
              <a:t>、</a:t>
            </a:r>
            <a:r>
              <a:rPr lang="en-US" altLang="zh-CN" sz="2400" dirty="0"/>
              <a:t>440BX</a:t>
            </a:r>
            <a:r>
              <a:rPr lang="zh-CN" altLang="en-US" sz="2400" dirty="0"/>
              <a:t>和</a:t>
            </a:r>
            <a:r>
              <a:rPr lang="en-US" altLang="zh-CN" sz="2400" dirty="0"/>
              <a:t>AGP</a:t>
            </a:r>
            <a:r>
              <a:rPr lang="zh-CN" altLang="en-US" sz="2400" dirty="0"/>
              <a:t>的系统结构</a:t>
            </a:r>
            <a:endParaRPr lang="zh-CN" altLang="en-US" sz="2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Rectangle 2"/>
          <p:cNvSpPr/>
          <p:nvPr/>
        </p:nvSpPr>
        <p:spPr>
          <a:xfrm>
            <a:off x="539750" y="1412875"/>
            <a:ext cx="8421688" cy="19812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135000"/>
              </a:lnSpc>
              <a:buClr>
                <a:schemeClr val="folHlink"/>
              </a:buClr>
              <a:buFont typeface="Wingdings" panose="05000000000000000000" pitchFamily="2" charset="2"/>
              <a:buChar char="§"/>
            </a:pPr>
            <a:r>
              <a:rPr lang="en-US" altLang="zh-CN" sz="2400" dirty="0"/>
              <a:t>AGP</a:t>
            </a:r>
            <a:r>
              <a:rPr lang="zh-CN" altLang="en-US" sz="2400" dirty="0"/>
              <a:t>插槽完全独立于原系统总线，且与以前的图形控制芯片、</a:t>
            </a:r>
            <a:r>
              <a:rPr lang="en-US" altLang="zh-CN" sz="2400" dirty="0"/>
              <a:t>PCI</a:t>
            </a:r>
            <a:r>
              <a:rPr lang="zh-CN" altLang="en-US" sz="2400" dirty="0"/>
              <a:t>控制芯片和</a:t>
            </a:r>
            <a:r>
              <a:rPr lang="en-US" altLang="zh-CN" sz="2400" dirty="0"/>
              <a:t>CPU</a:t>
            </a:r>
            <a:r>
              <a:rPr lang="zh-CN" altLang="en-US" sz="2400" dirty="0"/>
              <a:t>不兼容</a:t>
            </a:r>
            <a:endParaRPr lang="zh-CN" altLang="en-US" sz="2400" dirty="0"/>
          </a:p>
          <a:p>
            <a:pPr marL="742950" lvl="1" indent="-285750" eaLnBrk="1" hangingPunct="1">
              <a:lnSpc>
                <a:spcPct val="135000"/>
              </a:lnSpc>
              <a:buClr>
                <a:schemeClr val="folHlink"/>
              </a:buClr>
              <a:buSzTx/>
              <a:buFont typeface="Wingdings" panose="05000000000000000000" pitchFamily="2" charset="2"/>
              <a:buChar char="§"/>
            </a:pPr>
            <a:r>
              <a:rPr lang="en-US" altLang="zh-CN" sz="2000" b="1" dirty="0">
                <a:solidFill>
                  <a:srgbClr val="000000"/>
                </a:solidFill>
                <a:latin typeface="楷体_GB2312" pitchFamily="49" charset="-122"/>
                <a:ea typeface="楷体_GB2312" pitchFamily="49" charset="-122"/>
              </a:rPr>
              <a:t>AGP</a:t>
            </a:r>
            <a:r>
              <a:rPr lang="zh-CN" altLang="en-US" sz="2000" b="1" dirty="0">
                <a:solidFill>
                  <a:srgbClr val="000000"/>
                </a:solidFill>
                <a:latin typeface="楷体_GB2312" pitchFamily="49" charset="-122"/>
                <a:ea typeface="楷体_GB2312" pitchFamily="49" charset="-122"/>
              </a:rPr>
              <a:t>插槽为棕色，</a:t>
            </a:r>
            <a:r>
              <a:rPr lang="en-US" altLang="zh-CN" sz="2000" b="1" dirty="0">
                <a:solidFill>
                  <a:srgbClr val="000000"/>
                </a:solidFill>
                <a:latin typeface="楷体_GB2312" pitchFamily="49" charset="-122"/>
                <a:ea typeface="楷体_GB2312" pitchFamily="49" charset="-122"/>
              </a:rPr>
              <a:t>124</a:t>
            </a:r>
            <a:r>
              <a:rPr lang="zh-CN" altLang="en-US" sz="2000" b="1" dirty="0">
                <a:solidFill>
                  <a:srgbClr val="000000"/>
                </a:solidFill>
                <a:latin typeface="楷体_GB2312" pitchFamily="49" charset="-122"/>
                <a:ea typeface="楷体_GB2312" pitchFamily="49" charset="-122"/>
              </a:rPr>
              <a:t>个触点分列两边和上下两排，结构较复杂。</a:t>
            </a:r>
            <a:endParaRPr lang="zh-CN" altLang="en-US" sz="2000" b="1" dirty="0">
              <a:solidFill>
                <a:srgbClr val="000000"/>
              </a:solidFill>
              <a:latin typeface="楷体_GB2312" pitchFamily="49" charset="-122"/>
              <a:ea typeface="楷体_GB2312" pitchFamily="49" charset="-122"/>
            </a:endParaRPr>
          </a:p>
        </p:txBody>
      </p:sp>
      <p:graphicFrame>
        <p:nvGraphicFramePr>
          <p:cNvPr id="153603" name="Object 3"/>
          <p:cNvGraphicFramePr>
            <a:graphicFrameLocks noChangeAspect="1"/>
          </p:cNvGraphicFramePr>
          <p:nvPr/>
        </p:nvGraphicFramePr>
        <p:xfrm>
          <a:off x="1524000" y="3513138"/>
          <a:ext cx="6405563" cy="3040062"/>
        </p:xfrm>
        <a:graphic>
          <a:graphicData uri="http://schemas.openxmlformats.org/presentationml/2006/ole">
            <mc:AlternateContent xmlns:mc="http://schemas.openxmlformats.org/markup-compatibility/2006">
              <mc:Choice xmlns:v="urn:schemas-microsoft-com:vml" Requires="v">
                <p:oleObj spid="_x0000_s3140" name="" r:id="rId1" imgW="1066800" imgH="504825" progId="Word.Document.8">
                  <p:embed/>
                </p:oleObj>
              </mc:Choice>
              <mc:Fallback>
                <p:oleObj name="" r:id="rId1" imgW="1066800" imgH="504825" progId="Word.Document.8">
                  <p:embed/>
                  <p:pic>
                    <p:nvPicPr>
                      <p:cNvPr id="0" name="图片 3139"/>
                      <p:cNvPicPr/>
                      <p:nvPr/>
                    </p:nvPicPr>
                    <p:blipFill>
                      <a:blip r:embed="rId2"/>
                      <a:stretch>
                        <a:fillRect/>
                      </a:stretch>
                    </p:blipFill>
                    <p:spPr>
                      <a:xfrm>
                        <a:off x="1524000" y="3513138"/>
                        <a:ext cx="6405563" cy="3040062"/>
                      </a:xfrm>
                      <a:prstGeom prst="rect">
                        <a:avLst/>
                      </a:prstGeom>
                      <a:noFill/>
                      <a:ln w="38100">
                        <a:noFill/>
                        <a:miter/>
                      </a:ln>
                    </p:spPr>
                  </p:pic>
                </p:oleObj>
              </mc:Fallback>
            </mc:AlternateContent>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Rectangle 2"/>
          <p:cNvSpPr/>
          <p:nvPr/>
        </p:nvSpPr>
        <p:spPr>
          <a:xfrm>
            <a:off x="457200" y="1981200"/>
            <a:ext cx="8421688" cy="44196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135000"/>
              </a:lnSpc>
              <a:buClr>
                <a:schemeClr val="folHlink"/>
              </a:buClr>
              <a:buFont typeface="Wingdings" panose="05000000000000000000" pitchFamily="2" charset="2"/>
              <a:buChar char="§"/>
            </a:pPr>
            <a:r>
              <a:rPr lang="en-US" altLang="zh-CN" sz="2400" dirty="0"/>
              <a:t>AGP</a:t>
            </a:r>
            <a:r>
              <a:rPr lang="zh-CN" altLang="en-US" sz="2400" dirty="0"/>
              <a:t>加速图形接口在</a:t>
            </a:r>
            <a:r>
              <a:rPr lang="en-US" altLang="zh-CN" sz="2400" dirty="0"/>
              <a:t>PC</a:t>
            </a:r>
            <a:r>
              <a:rPr lang="zh-CN" altLang="en-US" sz="2400" dirty="0"/>
              <a:t>图形控制器和系统内存之间提供了高速通道</a:t>
            </a:r>
            <a:endParaRPr lang="zh-CN" altLang="en-US" sz="2400" dirty="0"/>
          </a:p>
          <a:p>
            <a:pPr marL="742950" lvl="1" indent="-285750" eaLnBrk="1" hangingPunct="1">
              <a:lnSpc>
                <a:spcPct val="135000"/>
              </a:lnSpc>
              <a:buClr>
                <a:schemeClr val="folHlink"/>
              </a:buClr>
              <a:buSzTx/>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可使图形控制器直接从主内存执行纹理映射，而不必局限于少量的显示缓存中</a:t>
            </a:r>
            <a:endParaRPr lang="zh-CN" altLang="en-US" sz="2000" b="1" dirty="0">
              <a:solidFill>
                <a:srgbClr val="000000"/>
              </a:solidFill>
              <a:latin typeface="楷体_GB2312" pitchFamily="49" charset="-122"/>
              <a:ea typeface="楷体_GB2312" pitchFamily="49" charset="-122"/>
            </a:endParaRPr>
          </a:p>
          <a:p>
            <a:pPr marL="742950" lvl="1" indent="-285750" eaLnBrk="1" hangingPunct="1">
              <a:lnSpc>
                <a:spcPct val="135000"/>
              </a:lnSpc>
              <a:buClr>
                <a:schemeClr val="folHlink"/>
              </a:buClr>
              <a:buSzTx/>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加速从</a:t>
            </a:r>
            <a:r>
              <a:rPr lang="en-US" altLang="zh-CN" sz="2000" b="1" dirty="0">
                <a:solidFill>
                  <a:srgbClr val="000000"/>
                </a:solidFill>
                <a:latin typeface="楷体_GB2312" pitchFamily="49" charset="-122"/>
                <a:ea typeface="楷体_GB2312" pitchFamily="49" charset="-122"/>
              </a:rPr>
              <a:t>CPU</a:t>
            </a:r>
            <a:r>
              <a:rPr lang="zh-CN" altLang="en-US" sz="2000" b="1" dirty="0">
                <a:solidFill>
                  <a:srgbClr val="000000"/>
                </a:solidFill>
                <a:latin typeface="楷体_GB2312" pitchFamily="49" charset="-122"/>
                <a:ea typeface="楷体_GB2312" pitchFamily="49" charset="-122"/>
              </a:rPr>
              <a:t>到图形控制器的解码视频流，不需要将预取的纹理缓存到显存中，使得</a:t>
            </a:r>
            <a:r>
              <a:rPr lang="en-US" altLang="zh-CN" sz="2000" b="1" dirty="0">
                <a:solidFill>
                  <a:srgbClr val="000000"/>
                </a:solidFill>
                <a:latin typeface="楷体_GB2312" pitchFamily="49" charset="-122"/>
                <a:ea typeface="楷体_GB2312" pitchFamily="49" charset="-122"/>
              </a:rPr>
              <a:t>3D</a:t>
            </a:r>
            <a:r>
              <a:rPr lang="zh-CN" altLang="en-US" sz="2000" b="1" dirty="0">
                <a:solidFill>
                  <a:srgbClr val="000000"/>
                </a:solidFill>
                <a:latin typeface="楷体_GB2312" pitchFamily="49" charset="-122"/>
                <a:ea typeface="楷体_GB2312" pitchFamily="49" charset="-122"/>
              </a:rPr>
              <a:t>程序运行更快</a:t>
            </a:r>
            <a:endParaRPr lang="zh-CN" altLang="en-US" sz="2000" b="1" dirty="0">
              <a:solidFill>
                <a:srgbClr val="000000"/>
              </a:solidFill>
              <a:latin typeface="楷体_GB2312" pitchFamily="49" charset="-122"/>
              <a:ea typeface="楷体_GB2312" pitchFamily="49" charset="-122"/>
            </a:endParaRPr>
          </a:p>
          <a:p>
            <a:pPr marL="342900" lvl="0" indent="-342900" eaLnBrk="1" hangingPunct="1">
              <a:lnSpc>
                <a:spcPct val="125000"/>
              </a:lnSpc>
              <a:buClr>
                <a:schemeClr val="folHlink"/>
              </a:buClr>
              <a:buFont typeface="Wingdings" panose="05000000000000000000" pitchFamily="2" charset="2"/>
              <a:buChar char="§"/>
            </a:pPr>
            <a:r>
              <a:rPr lang="en-US" altLang="zh-CN" sz="2400" dirty="0"/>
              <a:t>Intel</a:t>
            </a:r>
            <a:r>
              <a:rPr lang="zh-CN" altLang="en-US" sz="2400" dirty="0"/>
              <a:t>还推出了一种</a:t>
            </a:r>
            <a:r>
              <a:rPr lang="en-US" altLang="zh-CN" sz="2400" dirty="0"/>
              <a:t>AGP Pro</a:t>
            </a:r>
            <a:r>
              <a:rPr lang="zh-CN" altLang="en-US" sz="2400" dirty="0"/>
              <a:t>插槽，目的是解决显示卡的电源供应和散热问题。</a:t>
            </a:r>
            <a:endParaRPr lang="zh-CN" altLang="en-US" sz="2400" dirty="0"/>
          </a:p>
          <a:p>
            <a:pPr marL="742950" lvl="1" indent="-285750" eaLnBrk="1" hangingPunct="1">
              <a:lnSpc>
                <a:spcPct val="125000"/>
              </a:lnSpc>
              <a:buClr>
                <a:schemeClr val="folHlink"/>
              </a:buClr>
              <a:buSzTx/>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它比原来的</a:t>
            </a:r>
            <a:r>
              <a:rPr lang="en-US" altLang="zh-CN" sz="2000" b="1" dirty="0">
                <a:solidFill>
                  <a:srgbClr val="000000"/>
                </a:solidFill>
                <a:latin typeface="楷体_GB2312" pitchFamily="49" charset="-122"/>
                <a:ea typeface="楷体_GB2312" pitchFamily="49" charset="-122"/>
              </a:rPr>
              <a:t>AGP</a:t>
            </a:r>
            <a:r>
              <a:rPr lang="zh-CN" altLang="en-US" sz="2000" b="1" dirty="0">
                <a:solidFill>
                  <a:srgbClr val="000000"/>
                </a:solidFill>
                <a:latin typeface="楷体_GB2312" pitchFamily="49" charset="-122"/>
                <a:ea typeface="楷体_GB2312" pitchFamily="49" charset="-122"/>
              </a:rPr>
              <a:t>插槽加长，并且要占用与其相邻的</a:t>
            </a:r>
            <a:r>
              <a:rPr lang="en-US" altLang="zh-CN" sz="2000" b="1" dirty="0">
                <a:solidFill>
                  <a:srgbClr val="000000"/>
                </a:solidFill>
                <a:latin typeface="楷体_GB2312" pitchFamily="49" charset="-122"/>
                <a:ea typeface="楷体_GB2312" pitchFamily="49" charset="-122"/>
              </a:rPr>
              <a:t>PCI</a:t>
            </a:r>
            <a:r>
              <a:rPr lang="zh-CN" altLang="en-US" sz="2000" b="1" dirty="0">
                <a:solidFill>
                  <a:srgbClr val="000000"/>
                </a:solidFill>
                <a:latin typeface="楷体_GB2312" pitchFamily="49" charset="-122"/>
                <a:ea typeface="楷体_GB2312" pitchFamily="49" charset="-122"/>
              </a:rPr>
              <a:t>插槽。</a:t>
            </a:r>
            <a:endParaRPr lang="zh-CN" altLang="en-US" sz="2000" b="1" dirty="0">
              <a:solidFill>
                <a:srgbClr val="000000"/>
              </a:solidFill>
              <a:latin typeface="楷体_GB2312" pitchFamily="49" charset="-122"/>
              <a:ea typeface="楷体_GB2312" pitchFamily="49" charset="-122"/>
            </a:endParaRPr>
          </a:p>
        </p:txBody>
      </p:sp>
      <p:pic>
        <p:nvPicPr>
          <p:cNvPr id="154627" name="Picture 3"/>
          <p:cNvPicPr>
            <a:picLocks noChangeAspect="1"/>
          </p:cNvPicPr>
          <p:nvPr/>
        </p:nvPicPr>
        <p:blipFill>
          <a:blip r:embed="rId1"/>
          <a:stretch>
            <a:fillRect/>
          </a:stretch>
        </p:blipFill>
        <p:spPr>
          <a:xfrm>
            <a:off x="5257800" y="0"/>
            <a:ext cx="3886200" cy="2184400"/>
          </a:xfrm>
          <a:prstGeom prst="rect">
            <a:avLst/>
          </a:prstGeom>
          <a:noFill/>
          <a:ln w="9525">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Text Box 2"/>
          <p:cNvSpPr txBox="1"/>
          <p:nvPr/>
        </p:nvSpPr>
        <p:spPr>
          <a:xfrm>
            <a:off x="304800" y="3886200"/>
            <a:ext cx="8382000" cy="27066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294005" lvl="0" indent="-294005" eaLnBrk="1" hangingPunct="1">
              <a:lnSpc>
                <a:spcPct val="130000"/>
              </a:lnSpc>
              <a:spcBef>
                <a:spcPct val="0"/>
              </a:spcBef>
              <a:buClr>
                <a:schemeClr val="folHlink"/>
              </a:buClr>
              <a:buFont typeface="Wingdings" panose="05000000000000000000" pitchFamily="2" charset="2"/>
              <a:buChar char="§"/>
            </a:pPr>
            <a:r>
              <a:rPr lang="en-US" altLang="zh-CN" sz="2400" dirty="0"/>
              <a:t>PCI</a:t>
            </a:r>
            <a:r>
              <a:rPr lang="zh-CN" altLang="en-US" sz="2400" dirty="0"/>
              <a:t>总线渐渐地取代了</a:t>
            </a:r>
            <a:r>
              <a:rPr lang="en-US" altLang="zh-CN" sz="2400" dirty="0"/>
              <a:t>ISA</a:t>
            </a:r>
            <a:r>
              <a:rPr lang="zh-CN" altLang="en-US" sz="2400" dirty="0"/>
              <a:t>总线。</a:t>
            </a:r>
            <a:endParaRPr lang="zh-CN" altLang="en-US" sz="2400" dirty="0"/>
          </a:p>
          <a:p>
            <a:pPr marL="294005" lvl="0" indent="-294005" eaLnBrk="1" hangingPunct="1">
              <a:lnSpc>
                <a:spcPct val="130000"/>
              </a:lnSpc>
              <a:spcBef>
                <a:spcPct val="0"/>
              </a:spcBef>
              <a:buClr>
                <a:schemeClr val="folHlink"/>
              </a:buClr>
              <a:buFont typeface="Wingdings" panose="05000000000000000000" pitchFamily="2" charset="2"/>
              <a:buChar char="§"/>
            </a:pPr>
            <a:r>
              <a:rPr lang="zh-CN" altLang="en-US" sz="2400" dirty="0"/>
              <a:t>从数据宽度上看，</a:t>
            </a:r>
            <a:r>
              <a:rPr lang="en-US" altLang="zh-CN" sz="2400" dirty="0"/>
              <a:t>PCI</a:t>
            </a:r>
            <a:r>
              <a:rPr lang="zh-CN" altLang="en-US" sz="2400" dirty="0"/>
              <a:t>总线有</a:t>
            </a:r>
            <a:r>
              <a:rPr lang="en-US" altLang="zh-CN" sz="2400" dirty="0"/>
              <a:t>32bit</a:t>
            </a:r>
            <a:r>
              <a:rPr lang="zh-CN" altLang="en-US" sz="2400" dirty="0"/>
              <a:t>、</a:t>
            </a:r>
            <a:r>
              <a:rPr lang="en-US" altLang="zh-CN" sz="2400" dirty="0"/>
              <a:t>64bit</a:t>
            </a:r>
            <a:r>
              <a:rPr lang="zh-CN" altLang="en-US" sz="2400" dirty="0"/>
              <a:t>之分；从总线工作频率上分，有</a:t>
            </a:r>
            <a:r>
              <a:rPr lang="en-US" altLang="zh-CN" sz="2400" dirty="0"/>
              <a:t>33MHz</a:t>
            </a:r>
            <a:r>
              <a:rPr lang="zh-CN" altLang="en-US" sz="2400" dirty="0"/>
              <a:t>、</a:t>
            </a:r>
            <a:r>
              <a:rPr lang="en-US" altLang="zh-CN" sz="2400" dirty="0"/>
              <a:t>66MHz</a:t>
            </a:r>
            <a:r>
              <a:rPr lang="zh-CN" altLang="en-US" sz="2400" dirty="0"/>
              <a:t>两种。</a:t>
            </a:r>
            <a:endParaRPr lang="zh-CN" altLang="en-US" sz="2400" dirty="0"/>
          </a:p>
          <a:p>
            <a:pPr marL="865505" lvl="1" indent="-381000" eaLnBrk="1" hangingPunct="1">
              <a:lnSpc>
                <a:spcPct val="130000"/>
              </a:lnSpc>
              <a:spcBef>
                <a:spcPct val="0"/>
              </a:spcBef>
              <a:buClr>
                <a:schemeClr val="folHlink"/>
              </a:buClr>
              <a:buSzTx/>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目前流行的是</a:t>
            </a:r>
            <a:r>
              <a:rPr lang="en-US" altLang="zh-CN" sz="2000" b="1" dirty="0">
                <a:solidFill>
                  <a:srgbClr val="000000"/>
                </a:solidFill>
                <a:latin typeface="楷体_GB2312" pitchFamily="49" charset="-122"/>
                <a:ea typeface="楷体_GB2312" pitchFamily="49" charset="-122"/>
              </a:rPr>
              <a:t>32bit </a:t>
            </a:r>
            <a:r>
              <a:rPr lang="zh-CN" altLang="en-US" sz="2000" b="1" dirty="0">
                <a:solidFill>
                  <a:srgbClr val="000000"/>
                </a:solidFill>
                <a:latin typeface="楷体_GB2312" pitchFamily="49" charset="-122"/>
                <a:ea typeface="楷体_GB2312" pitchFamily="49" charset="-122"/>
              </a:rPr>
              <a:t>、 </a:t>
            </a:r>
            <a:r>
              <a:rPr lang="en-US" altLang="zh-CN" sz="2000" b="1" dirty="0">
                <a:solidFill>
                  <a:srgbClr val="000000"/>
                </a:solidFill>
                <a:latin typeface="楷体_GB2312" pitchFamily="49" charset="-122"/>
                <a:ea typeface="楷体_GB2312" pitchFamily="49" charset="-122"/>
              </a:rPr>
              <a:t>33MHz</a:t>
            </a:r>
            <a:r>
              <a:rPr lang="zh-CN" altLang="en-US" sz="2000" b="1" dirty="0">
                <a:solidFill>
                  <a:srgbClr val="000000"/>
                </a:solidFill>
                <a:latin typeface="楷体_GB2312" pitchFamily="49" charset="-122"/>
                <a:ea typeface="楷体_GB2312" pitchFamily="49" charset="-122"/>
              </a:rPr>
              <a:t>，而</a:t>
            </a:r>
            <a:r>
              <a:rPr lang="en-US" altLang="zh-CN" sz="2000" b="1" dirty="0">
                <a:solidFill>
                  <a:srgbClr val="000000"/>
                </a:solidFill>
                <a:latin typeface="楷体_GB2312" pitchFamily="49" charset="-122"/>
                <a:ea typeface="楷体_GB2312" pitchFamily="49" charset="-122"/>
              </a:rPr>
              <a:t>64bit</a:t>
            </a:r>
            <a:r>
              <a:rPr lang="zh-CN" altLang="en-US" sz="2000" b="1" dirty="0">
                <a:solidFill>
                  <a:srgbClr val="000000"/>
                </a:solidFill>
                <a:latin typeface="楷体_GB2312" pitchFamily="49" charset="-122"/>
                <a:ea typeface="楷体_GB2312" pitchFamily="49" charset="-122"/>
              </a:rPr>
              <a:t>系统正在普及中</a:t>
            </a:r>
            <a:endParaRPr lang="zh-CN" altLang="en-US" sz="2000" b="1" dirty="0">
              <a:solidFill>
                <a:srgbClr val="000000"/>
              </a:solidFill>
              <a:latin typeface="楷体_GB2312" pitchFamily="49" charset="-122"/>
              <a:ea typeface="楷体_GB2312" pitchFamily="49" charset="-122"/>
            </a:endParaRPr>
          </a:p>
          <a:p>
            <a:pPr marL="865505" lvl="1" indent="-381000" eaLnBrk="1" hangingPunct="1">
              <a:lnSpc>
                <a:spcPct val="130000"/>
              </a:lnSpc>
              <a:spcBef>
                <a:spcPct val="0"/>
              </a:spcBef>
              <a:buClr>
                <a:schemeClr val="folHlink"/>
              </a:buClr>
              <a:buSzTx/>
              <a:buFont typeface="Wingdings" panose="05000000000000000000" pitchFamily="2" charset="2"/>
              <a:buChar char="§"/>
            </a:pPr>
            <a:r>
              <a:rPr lang="zh-CN" altLang="en-US" sz="2000" b="1" dirty="0">
                <a:solidFill>
                  <a:srgbClr val="000000"/>
                </a:solidFill>
                <a:latin typeface="楷体_GB2312" pitchFamily="49" charset="-122"/>
                <a:ea typeface="楷体_GB2312" pitchFamily="49" charset="-122"/>
              </a:rPr>
              <a:t>改良的</a:t>
            </a:r>
            <a:r>
              <a:rPr lang="en-US" altLang="zh-CN" sz="2000" b="1" dirty="0">
                <a:solidFill>
                  <a:srgbClr val="000000"/>
                </a:solidFill>
                <a:latin typeface="楷体_GB2312" pitchFamily="49" charset="-122"/>
                <a:ea typeface="楷体_GB2312" pitchFamily="49" charset="-122"/>
              </a:rPr>
              <a:t>PCI</a:t>
            </a:r>
            <a:r>
              <a:rPr lang="zh-CN" altLang="en-US" sz="2000" b="1" dirty="0">
                <a:solidFill>
                  <a:srgbClr val="000000"/>
                </a:solidFill>
                <a:latin typeface="楷体_GB2312" pitchFamily="49" charset="-122"/>
                <a:ea typeface="楷体_GB2312" pitchFamily="49" charset="-122"/>
              </a:rPr>
              <a:t>系统，</a:t>
            </a:r>
            <a:r>
              <a:rPr lang="en-US" altLang="zh-CN" sz="2000" b="1" u="sng" dirty="0">
                <a:solidFill>
                  <a:srgbClr val="000000"/>
                </a:solidFill>
                <a:latin typeface="楷体_GB2312" pitchFamily="49" charset="-122"/>
                <a:ea typeface="楷体_GB2312" pitchFamily="49" charset="-122"/>
              </a:rPr>
              <a:t>PCI-X</a:t>
            </a:r>
            <a:r>
              <a:rPr lang="zh-CN" altLang="en-US" sz="2000" b="1" dirty="0">
                <a:solidFill>
                  <a:srgbClr val="000000"/>
                </a:solidFill>
                <a:latin typeface="楷体_GB2312" pitchFamily="49" charset="-122"/>
                <a:ea typeface="楷体_GB2312" pitchFamily="49" charset="-122"/>
              </a:rPr>
              <a:t>，最高可以达到</a:t>
            </a:r>
            <a:r>
              <a:rPr lang="en-US" altLang="zh-CN" sz="2000" b="1" dirty="0">
                <a:solidFill>
                  <a:srgbClr val="000000"/>
                </a:solidFill>
                <a:latin typeface="楷体_GB2312" pitchFamily="49" charset="-122"/>
                <a:ea typeface="楷体_GB2312" pitchFamily="49" charset="-122"/>
              </a:rPr>
              <a:t>64bit </a:t>
            </a:r>
            <a:r>
              <a:rPr lang="zh-CN" altLang="en-US" sz="2000" b="1" dirty="0">
                <a:solidFill>
                  <a:srgbClr val="000000"/>
                </a:solidFill>
                <a:latin typeface="楷体_GB2312" pitchFamily="49" charset="-122"/>
                <a:ea typeface="楷体_GB2312" pitchFamily="49" charset="-122"/>
              </a:rPr>
              <a:t>、 </a:t>
            </a:r>
            <a:r>
              <a:rPr lang="en-US" altLang="zh-CN" sz="2000" b="1" dirty="0">
                <a:solidFill>
                  <a:srgbClr val="000000"/>
                </a:solidFill>
                <a:latin typeface="楷体_GB2312" pitchFamily="49" charset="-122"/>
                <a:ea typeface="楷体_GB2312" pitchFamily="49" charset="-122"/>
              </a:rPr>
              <a:t>133MHz</a:t>
            </a:r>
            <a:r>
              <a:rPr lang="zh-CN" altLang="en-US" sz="2000" b="1" dirty="0">
                <a:solidFill>
                  <a:srgbClr val="000000"/>
                </a:solidFill>
                <a:latin typeface="楷体_GB2312" pitchFamily="49" charset="-122"/>
                <a:ea typeface="楷体_GB2312" pitchFamily="49" charset="-122"/>
              </a:rPr>
              <a:t>，可以得到超过</a:t>
            </a:r>
            <a:r>
              <a:rPr lang="en-US" altLang="zh-CN" sz="2000" b="1" dirty="0">
                <a:solidFill>
                  <a:srgbClr val="000000"/>
                </a:solidFill>
                <a:latin typeface="楷体_GB2312" pitchFamily="49" charset="-122"/>
                <a:ea typeface="楷体_GB2312" pitchFamily="49" charset="-122"/>
              </a:rPr>
              <a:t>1GB/s</a:t>
            </a:r>
            <a:r>
              <a:rPr lang="zh-CN" altLang="en-US" sz="2000" b="1" dirty="0">
                <a:solidFill>
                  <a:srgbClr val="000000"/>
                </a:solidFill>
                <a:latin typeface="楷体_GB2312" pitchFamily="49" charset="-122"/>
                <a:ea typeface="楷体_GB2312" pitchFamily="49" charset="-122"/>
              </a:rPr>
              <a:t>的数据传输速率。</a:t>
            </a:r>
            <a:endParaRPr lang="zh-CN" altLang="en-US" sz="2000" b="1" dirty="0">
              <a:solidFill>
                <a:srgbClr val="000000"/>
              </a:solidFill>
              <a:latin typeface="楷体_GB2312" pitchFamily="49" charset="-122"/>
              <a:ea typeface="楷体_GB2312" pitchFamily="49" charset="-122"/>
            </a:endParaRPr>
          </a:p>
        </p:txBody>
      </p:sp>
      <p:pic>
        <p:nvPicPr>
          <p:cNvPr id="155651" name="Picture 3"/>
          <p:cNvPicPr>
            <a:picLocks noChangeAspect="1"/>
          </p:cNvPicPr>
          <p:nvPr/>
        </p:nvPicPr>
        <p:blipFill>
          <a:blip r:embed="rId1"/>
          <a:stretch>
            <a:fillRect/>
          </a:stretch>
        </p:blipFill>
        <p:spPr>
          <a:xfrm>
            <a:off x="1143000" y="95250"/>
            <a:ext cx="6705600" cy="2100263"/>
          </a:xfrm>
          <a:prstGeom prst="rect">
            <a:avLst/>
          </a:prstGeom>
          <a:noFill/>
          <a:ln w="9525">
            <a:noFill/>
          </a:ln>
        </p:spPr>
      </p:pic>
      <p:grpSp>
        <p:nvGrpSpPr>
          <p:cNvPr id="155652" name="Group 4"/>
          <p:cNvGrpSpPr/>
          <p:nvPr/>
        </p:nvGrpSpPr>
        <p:grpSpPr>
          <a:xfrm>
            <a:off x="609600" y="2290763"/>
            <a:ext cx="8223250" cy="1595437"/>
            <a:chOff x="0" y="0"/>
            <a:chExt cx="5180" cy="1496"/>
          </a:xfrm>
        </p:grpSpPr>
        <p:grpSp>
          <p:nvGrpSpPr>
            <p:cNvPr id="155653" name="Group 5"/>
            <p:cNvGrpSpPr/>
            <p:nvPr/>
          </p:nvGrpSpPr>
          <p:grpSpPr>
            <a:xfrm>
              <a:off x="0" y="0"/>
              <a:ext cx="832" cy="374"/>
              <a:chOff x="0" y="0"/>
              <a:chExt cx="832" cy="374"/>
            </a:xfrm>
          </p:grpSpPr>
          <p:sp>
            <p:nvSpPr>
              <p:cNvPr id="155723" name="Rectangle 6"/>
              <p:cNvSpPr/>
              <p:nvPr/>
            </p:nvSpPr>
            <p:spPr>
              <a:xfrm>
                <a:off x="0" y="0"/>
                <a:ext cx="832"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zh-CN" altLang="en-US" sz="1600" dirty="0"/>
                  <a:t>性能选项</a:t>
                </a:r>
                <a:endParaRPr lang="zh-CN" altLang="en-US" sz="1600" dirty="0"/>
              </a:p>
            </p:txBody>
          </p:sp>
          <p:sp>
            <p:nvSpPr>
              <p:cNvPr id="155724" name="Rectangle 7"/>
              <p:cNvSpPr/>
              <p:nvPr/>
            </p:nvSpPr>
            <p:spPr>
              <a:xfrm>
                <a:off x="0" y="0"/>
                <a:ext cx="832"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54" name="Group 8"/>
            <p:cNvGrpSpPr/>
            <p:nvPr/>
          </p:nvGrpSpPr>
          <p:grpSpPr>
            <a:xfrm>
              <a:off x="832" y="0"/>
              <a:ext cx="864" cy="374"/>
              <a:chOff x="832" y="0"/>
              <a:chExt cx="864" cy="374"/>
            </a:xfrm>
          </p:grpSpPr>
          <p:sp>
            <p:nvSpPr>
              <p:cNvPr id="155721" name="Rectangle 9"/>
              <p:cNvSpPr/>
              <p:nvPr/>
            </p:nvSpPr>
            <p:spPr>
              <a:xfrm>
                <a:off x="832" y="0"/>
                <a:ext cx="864"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PCI 2.2</a:t>
                </a:r>
                <a:endParaRPr lang="en-US" altLang="zh-CN" sz="1600" dirty="0"/>
              </a:p>
            </p:txBody>
          </p:sp>
          <p:sp>
            <p:nvSpPr>
              <p:cNvPr id="155722" name="Rectangle 10"/>
              <p:cNvSpPr/>
              <p:nvPr/>
            </p:nvSpPr>
            <p:spPr>
              <a:xfrm>
                <a:off x="832" y="0"/>
                <a:ext cx="864"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55" name="Group 11"/>
            <p:cNvGrpSpPr/>
            <p:nvPr/>
          </p:nvGrpSpPr>
          <p:grpSpPr>
            <a:xfrm>
              <a:off x="1696" y="0"/>
              <a:ext cx="871" cy="374"/>
              <a:chOff x="1696" y="0"/>
              <a:chExt cx="871" cy="374"/>
            </a:xfrm>
          </p:grpSpPr>
          <p:sp>
            <p:nvSpPr>
              <p:cNvPr id="155719" name="Rectangle 12"/>
              <p:cNvSpPr/>
              <p:nvPr/>
            </p:nvSpPr>
            <p:spPr>
              <a:xfrm>
                <a:off x="1696" y="0"/>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AGP 1X</a:t>
                </a:r>
                <a:endParaRPr lang="en-US" altLang="zh-CN" sz="1600" dirty="0"/>
              </a:p>
            </p:txBody>
          </p:sp>
          <p:sp>
            <p:nvSpPr>
              <p:cNvPr id="155720" name="Rectangle 13"/>
              <p:cNvSpPr/>
              <p:nvPr/>
            </p:nvSpPr>
            <p:spPr>
              <a:xfrm>
                <a:off x="1696" y="0"/>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56" name="Group 14"/>
            <p:cNvGrpSpPr/>
            <p:nvPr/>
          </p:nvGrpSpPr>
          <p:grpSpPr>
            <a:xfrm>
              <a:off x="2567" y="0"/>
              <a:ext cx="871" cy="374"/>
              <a:chOff x="2567" y="0"/>
              <a:chExt cx="871" cy="374"/>
            </a:xfrm>
          </p:grpSpPr>
          <p:sp>
            <p:nvSpPr>
              <p:cNvPr id="155717" name="Rectangle 15"/>
              <p:cNvSpPr/>
              <p:nvPr/>
            </p:nvSpPr>
            <p:spPr>
              <a:xfrm>
                <a:off x="2567" y="0"/>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AGP 2X</a:t>
                </a:r>
                <a:endParaRPr lang="en-US" altLang="zh-CN" sz="1600" dirty="0"/>
              </a:p>
            </p:txBody>
          </p:sp>
          <p:sp>
            <p:nvSpPr>
              <p:cNvPr id="155718" name="Rectangle 16"/>
              <p:cNvSpPr/>
              <p:nvPr/>
            </p:nvSpPr>
            <p:spPr>
              <a:xfrm>
                <a:off x="2567" y="0"/>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57" name="Group 17"/>
            <p:cNvGrpSpPr/>
            <p:nvPr/>
          </p:nvGrpSpPr>
          <p:grpSpPr>
            <a:xfrm>
              <a:off x="3438" y="0"/>
              <a:ext cx="871" cy="374"/>
              <a:chOff x="3438" y="0"/>
              <a:chExt cx="871" cy="374"/>
            </a:xfrm>
          </p:grpSpPr>
          <p:sp>
            <p:nvSpPr>
              <p:cNvPr id="155715" name="Rectangle 18"/>
              <p:cNvSpPr/>
              <p:nvPr/>
            </p:nvSpPr>
            <p:spPr>
              <a:xfrm>
                <a:off x="3438" y="0"/>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AGP 4X</a:t>
                </a:r>
                <a:endParaRPr lang="en-US" altLang="zh-CN" sz="1600" dirty="0"/>
              </a:p>
            </p:txBody>
          </p:sp>
          <p:sp>
            <p:nvSpPr>
              <p:cNvPr id="155716" name="Rectangle 19"/>
              <p:cNvSpPr/>
              <p:nvPr/>
            </p:nvSpPr>
            <p:spPr>
              <a:xfrm>
                <a:off x="3438" y="0"/>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58" name="Group 20"/>
            <p:cNvGrpSpPr/>
            <p:nvPr/>
          </p:nvGrpSpPr>
          <p:grpSpPr>
            <a:xfrm>
              <a:off x="4309" y="0"/>
              <a:ext cx="871" cy="374"/>
              <a:chOff x="4309" y="0"/>
              <a:chExt cx="871" cy="374"/>
            </a:xfrm>
          </p:grpSpPr>
          <p:sp>
            <p:nvSpPr>
              <p:cNvPr id="155713" name="Rectangle 21"/>
              <p:cNvSpPr/>
              <p:nvPr/>
            </p:nvSpPr>
            <p:spPr>
              <a:xfrm>
                <a:off x="4309" y="0"/>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AGP 8X</a:t>
                </a:r>
                <a:endParaRPr lang="en-US" altLang="zh-CN" sz="1600" dirty="0"/>
              </a:p>
            </p:txBody>
          </p:sp>
          <p:sp>
            <p:nvSpPr>
              <p:cNvPr id="155714" name="Rectangle 22"/>
              <p:cNvSpPr/>
              <p:nvPr/>
            </p:nvSpPr>
            <p:spPr>
              <a:xfrm>
                <a:off x="4309" y="0"/>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59" name="Group 23"/>
            <p:cNvGrpSpPr/>
            <p:nvPr/>
          </p:nvGrpSpPr>
          <p:grpSpPr>
            <a:xfrm>
              <a:off x="0" y="374"/>
              <a:ext cx="832" cy="374"/>
              <a:chOff x="0" y="374"/>
              <a:chExt cx="832" cy="374"/>
            </a:xfrm>
          </p:grpSpPr>
          <p:sp>
            <p:nvSpPr>
              <p:cNvPr id="155711" name="Rectangle 24"/>
              <p:cNvSpPr/>
              <p:nvPr/>
            </p:nvSpPr>
            <p:spPr>
              <a:xfrm>
                <a:off x="0" y="374"/>
                <a:ext cx="832"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zh-CN" altLang="en-US" sz="1600" dirty="0"/>
                  <a:t>数据宽度</a:t>
                </a:r>
                <a:endParaRPr lang="zh-CN" altLang="en-US" sz="1600" dirty="0"/>
              </a:p>
            </p:txBody>
          </p:sp>
          <p:sp>
            <p:nvSpPr>
              <p:cNvPr id="155712" name="Rectangle 25"/>
              <p:cNvSpPr/>
              <p:nvPr/>
            </p:nvSpPr>
            <p:spPr>
              <a:xfrm>
                <a:off x="0" y="374"/>
                <a:ext cx="832"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0" name="Group 26"/>
            <p:cNvGrpSpPr/>
            <p:nvPr/>
          </p:nvGrpSpPr>
          <p:grpSpPr>
            <a:xfrm>
              <a:off x="832" y="374"/>
              <a:ext cx="864" cy="374"/>
              <a:chOff x="832" y="374"/>
              <a:chExt cx="864" cy="374"/>
            </a:xfrm>
          </p:grpSpPr>
          <p:sp>
            <p:nvSpPr>
              <p:cNvPr id="155709" name="Rectangle 27"/>
              <p:cNvSpPr/>
              <p:nvPr/>
            </p:nvSpPr>
            <p:spPr>
              <a:xfrm>
                <a:off x="832" y="374"/>
                <a:ext cx="864"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32</a:t>
                </a:r>
                <a:r>
                  <a:rPr lang="zh-CN" altLang="en-US" sz="1600" dirty="0"/>
                  <a:t>位</a:t>
                </a:r>
                <a:endParaRPr lang="zh-CN" altLang="en-US" sz="1600" dirty="0"/>
              </a:p>
            </p:txBody>
          </p:sp>
          <p:sp>
            <p:nvSpPr>
              <p:cNvPr id="155710" name="Rectangle 28"/>
              <p:cNvSpPr/>
              <p:nvPr/>
            </p:nvSpPr>
            <p:spPr>
              <a:xfrm>
                <a:off x="832" y="374"/>
                <a:ext cx="864"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1" name="Group 29"/>
            <p:cNvGrpSpPr/>
            <p:nvPr/>
          </p:nvGrpSpPr>
          <p:grpSpPr>
            <a:xfrm>
              <a:off x="1696" y="374"/>
              <a:ext cx="871" cy="374"/>
              <a:chOff x="1696" y="374"/>
              <a:chExt cx="871" cy="374"/>
            </a:xfrm>
          </p:grpSpPr>
          <p:sp>
            <p:nvSpPr>
              <p:cNvPr id="155707" name="Rectangle 30"/>
              <p:cNvSpPr/>
              <p:nvPr/>
            </p:nvSpPr>
            <p:spPr>
              <a:xfrm>
                <a:off x="1696" y="374"/>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32</a:t>
                </a:r>
                <a:r>
                  <a:rPr lang="zh-CN" altLang="en-US" sz="1600" dirty="0"/>
                  <a:t>位</a:t>
                </a:r>
                <a:endParaRPr lang="zh-CN" altLang="en-US" sz="1600" dirty="0"/>
              </a:p>
            </p:txBody>
          </p:sp>
          <p:sp>
            <p:nvSpPr>
              <p:cNvPr id="155708" name="Rectangle 31"/>
              <p:cNvSpPr/>
              <p:nvPr/>
            </p:nvSpPr>
            <p:spPr>
              <a:xfrm>
                <a:off x="1696" y="374"/>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2" name="Group 32"/>
            <p:cNvGrpSpPr/>
            <p:nvPr/>
          </p:nvGrpSpPr>
          <p:grpSpPr>
            <a:xfrm>
              <a:off x="2567" y="374"/>
              <a:ext cx="871" cy="374"/>
              <a:chOff x="2567" y="374"/>
              <a:chExt cx="871" cy="374"/>
            </a:xfrm>
          </p:grpSpPr>
          <p:sp>
            <p:nvSpPr>
              <p:cNvPr id="155705" name="Rectangle 33"/>
              <p:cNvSpPr/>
              <p:nvPr/>
            </p:nvSpPr>
            <p:spPr>
              <a:xfrm>
                <a:off x="2567" y="374"/>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32</a:t>
                </a:r>
                <a:r>
                  <a:rPr lang="zh-CN" altLang="en-US" sz="1600" dirty="0"/>
                  <a:t>位</a:t>
                </a:r>
                <a:endParaRPr lang="zh-CN" altLang="en-US" sz="1600" dirty="0"/>
              </a:p>
            </p:txBody>
          </p:sp>
          <p:sp>
            <p:nvSpPr>
              <p:cNvPr id="155706" name="Rectangle 34"/>
              <p:cNvSpPr/>
              <p:nvPr/>
            </p:nvSpPr>
            <p:spPr>
              <a:xfrm>
                <a:off x="2567" y="374"/>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3" name="Group 35"/>
            <p:cNvGrpSpPr/>
            <p:nvPr/>
          </p:nvGrpSpPr>
          <p:grpSpPr>
            <a:xfrm>
              <a:off x="3438" y="374"/>
              <a:ext cx="871" cy="374"/>
              <a:chOff x="3438" y="374"/>
              <a:chExt cx="871" cy="374"/>
            </a:xfrm>
          </p:grpSpPr>
          <p:sp>
            <p:nvSpPr>
              <p:cNvPr id="155703" name="Rectangle 36"/>
              <p:cNvSpPr/>
              <p:nvPr/>
            </p:nvSpPr>
            <p:spPr>
              <a:xfrm>
                <a:off x="3438" y="374"/>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32</a:t>
                </a:r>
                <a:r>
                  <a:rPr lang="zh-CN" altLang="en-US" sz="1600" dirty="0"/>
                  <a:t>位</a:t>
                </a:r>
                <a:endParaRPr lang="zh-CN" altLang="en-US" sz="1600" dirty="0"/>
              </a:p>
            </p:txBody>
          </p:sp>
          <p:sp>
            <p:nvSpPr>
              <p:cNvPr id="155704" name="Rectangle 37"/>
              <p:cNvSpPr/>
              <p:nvPr/>
            </p:nvSpPr>
            <p:spPr>
              <a:xfrm>
                <a:off x="3438" y="374"/>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4" name="Group 38"/>
            <p:cNvGrpSpPr/>
            <p:nvPr/>
          </p:nvGrpSpPr>
          <p:grpSpPr>
            <a:xfrm>
              <a:off x="4309" y="374"/>
              <a:ext cx="871" cy="374"/>
              <a:chOff x="4309" y="374"/>
              <a:chExt cx="871" cy="374"/>
            </a:xfrm>
          </p:grpSpPr>
          <p:sp>
            <p:nvSpPr>
              <p:cNvPr id="155701" name="Rectangle 39"/>
              <p:cNvSpPr/>
              <p:nvPr/>
            </p:nvSpPr>
            <p:spPr>
              <a:xfrm>
                <a:off x="4309" y="374"/>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32</a:t>
                </a:r>
                <a:r>
                  <a:rPr lang="zh-CN" altLang="en-US" sz="1600" dirty="0"/>
                  <a:t>位</a:t>
                </a:r>
                <a:endParaRPr lang="zh-CN" altLang="en-US" sz="1600" dirty="0"/>
              </a:p>
            </p:txBody>
          </p:sp>
          <p:sp>
            <p:nvSpPr>
              <p:cNvPr id="155702" name="Rectangle 40"/>
              <p:cNvSpPr/>
              <p:nvPr/>
            </p:nvSpPr>
            <p:spPr>
              <a:xfrm>
                <a:off x="4309" y="374"/>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5" name="Group 41"/>
            <p:cNvGrpSpPr/>
            <p:nvPr/>
          </p:nvGrpSpPr>
          <p:grpSpPr>
            <a:xfrm>
              <a:off x="0" y="748"/>
              <a:ext cx="832" cy="374"/>
              <a:chOff x="0" y="748"/>
              <a:chExt cx="832" cy="374"/>
            </a:xfrm>
          </p:grpSpPr>
          <p:sp>
            <p:nvSpPr>
              <p:cNvPr id="155699" name="Rectangle 42"/>
              <p:cNvSpPr/>
              <p:nvPr/>
            </p:nvSpPr>
            <p:spPr>
              <a:xfrm>
                <a:off x="0" y="748"/>
                <a:ext cx="832"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zh-CN" altLang="en-US" sz="1600" dirty="0"/>
                  <a:t>工作频率</a:t>
                </a:r>
                <a:endParaRPr lang="zh-CN" altLang="en-US" sz="1600" dirty="0"/>
              </a:p>
            </p:txBody>
          </p:sp>
          <p:sp>
            <p:nvSpPr>
              <p:cNvPr id="155700" name="Rectangle 43"/>
              <p:cNvSpPr/>
              <p:nvPr/>
            </p:nvSpPr>
            <p:spPr>
              <a:xfrm>
                <a:off x="0" y="748"/>
                <a:ext cx="832"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6" name="Group 44"/>
            <p:cNvGrpSpPr/>
            <p:nvPr/>
          </p:nvGrpSpPr>
          <p:grpSpPr>
            <a:xfrm>
              <a:off x="832" y="748"/>
              <a:ext cx="864" cy="374"/>
              <a:chOff x="832" y="748"/>
              <a:chExt cx="864" cy="374"/>
            </a:xfrm>
          </p:grpSpPr>
          <p:sp>
            <p:nvSpPr>
              <p:cNvPr id="155697" name="Rectangle 45"/>
              <p:cNvSpPr/>
              <p:nvPr/>
            </p:nvSpPr>
            <p:spPr>
              <a:xfrm>
                <a:off x="832" y="748"/>
                <a:ext cx="864"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33MHz</a:t>
                </a:r>
                <a:endParaRPr lang="en-US" altLang="zh-CN" sz="1600" dirty="0"/>
              </a:p>
            </p:txBody>
          </p:sp>
          <p:sp>
            <p:nvSpPr>
              <p:cNvPr id="155698" name="Rectangle 46"/>
              <p:cNvSpPr/>
              <p:nvPr/>
            </p:nvSpPr>
            <p:spPr>
              <a:xfrm>
                <a:off x="832" y="748"/>
                <a:ext cx="864"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7" name="Group 47"/>
            <p:cNvGrpSpPr/>
            <p:nvPr/>
          </p:nvGrpSpPr>
          <p:grpSpPr>
            <a:xfrm>
              <a:off x="1696" y="748"/>
              <a:ext cx="871" cy="374"/>
              <a:chOff x="1696" y="748"/>
              <a:chExt cx="871" cy="374"/>
            </a:xfrm>
          </p:grpSpPr>
          <p:sp>
            <p:nvSpPr>
              <p:cNvPr id="155695" name="Rectangle 48"/>
              <p:cNvSpPr/>
              <p:nvPr/>
            </p:nvSpPr>
            <p:spPr>
              <a:xfrm>
                <a:off x="1696" y="748"/>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66MHz</a:t>
                </a:r>
                <a:endParaRPr lang="en-US" altLang="zh-CN" sz="1600" dirty="0"/>
              </a:p>
            </p:txBody>
          </p:sp>
          <p:sp>
            <p:nvSpPr>
              <p:cNvPr id="155696" name="Rectangle 49"/>
              <p:cNvSpPr/>
              <p:nvPr/>
            </p:nvSpPr>
            <p:spPr>
              <a:xfrm>
                <a:off x="1696" y="748"/>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8" name="Group 50"/>
            <p:cNvGrpSpPr/>
            <p:nvPr/>
          </p:nvGrpSpPr>
          <p:grpSpPr>
            <a:xfrm>
              <a:off x="2567" y="748"/>
              <a:ext cx="871" cy="374"/>
              <a:chOff x="2567" y="748"/>
              <a:chExt cx="871" cy="374"/>
            </a:xfrm>
          </p:grpSpPr>
          <p:sp>
            <p:nvSpPr>
              <p:cNvPr id="155693" name="Rectangle 51"/>
              <p:cNvSpPr/>
              <p:nvPr/>
            </p:nvSpPr>
            <p:spPr>
              <a:xfrm>
                <a:off x="2567" y="748"/>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66MHz</a:t>
                </a:r>
                <a:endParaRPr lang="en-US" altLang="zh-CN" sz="1600" dirty="0"/>
              </a:p>
            </p:txBody>
          </p:sp>
          <p:sp>
            <p:nvSpPr>
              <p:cNvPr id="155694" name="Rectangle 52"/>
              <p:cNvSpPr/>
              <p:nvPr/>
            </p:nvSpPr>
            <p:spPr>
              <a:xfrm>
                <a:off x="2567" y="748"/>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69" name="Group 53"/>
            <p:cNvGrpSpPr/>
            <p:nvPr/>
          </p:nvGrpSpPr>
          <p:grpSpPr>
            <a:xfrm>
              <a:off x="3438" y="748"/>
              <a:ext cx="871" cy="374"/>
              <a:chOff x="3438" y="748"/>
              <a:chExt cx="871" cy="374"/>
            </a:xfrm>
          </p:grpSpPr>
          <p:sp>
            <p:nvSpPr>
              <p:cNvPr id="155691" name="Rectangle 54"/>
              <p:cNvSpPr/>
              <p:nvPr/>
            </p:nvSpPr>
            <p:spPr>
              <a:xfrm>
                <a:off x="3438" y="748"/>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66MHz</a:t>
                </a:r>
                <a:endParaRPr lang="en-US" altLang="zh-CN" sz="1600" dirty="0"/>
              </a:p>
            </p:txBody>
          </p:sp>
          <p:sp>
            <p:nvSpPr>
              <p:cNvPr id="155692" name="Rectangle 55"/>
              <p:cNvSpPr/>
              <p:nvPr/>
            </p:nvSpPr>
            <p:spPr>
              <a:xfrm>
                <a:off x="3438" y="748"/>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0" name="Group 56"/>
            <p:cNvGrpSpPr/>
            <p:nvPr/>
          </p:nvGrpSpPr>
          <p:grpSpPr>
            <a:xfrm>
              <a:off x="4309" y="748"/>
              <a:ext cx="871" cy="374"/>
              <a:chOff x="4309" y="748"/>
              <a:chExt cx="871" cy="374"/>
            </a:xfrm>
          </p:grpSpPr>
          <p:sp>
            <p:nvSpPr>
              <p:cNvPr id="155689" name="Rectangle 57"/>
              <p:cNvSpPr/>
              <p:nvPr/>
            </p:nvSpPr>
            <p:spPr>
              <a:xfrm>
                <a:off x="4309" y="748"/>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533MHz</a:t>
                </a:r>
                <a:endParaRPr lang="en-US" altLang="zh-CN" sz="1600" dirty="0"/>
              </a:p>
            </p:txBody>
          </p:sp>
          <p:sp>
            <p:nvSpPr>
              <p:cNvPr id="155690" name="Rectangle 58"/>
              <p:cNvSpPr/>
              <p:nvPr/>
            </p:nvSpPr>
            <p:spPr>
              <a:xfrm>
                <a:off x="4309" y="748"/>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1" name="Group 59"/>
            <p:cNvGrpSpPr/>
            <p:nvPr/>
          </p:nvGrpSpPr>
          <p:grpSpPr>
            <a:xfrm>
              <a:off x="0" y="1122"/>
              <a:ext cx="832" cy="374"/>
              <a:chOff x="0" y="1122"/>
              <a:chExt cx="832" cy="374"/>
            </a:xfrm>
          </p:grpSpPr>
          <p:sp>
            <p:nvSpPr>
              <p:cNvPr id="155687" name="Rectangle 60"/>
              <p:cNvSpPr/>
              <p:nvPr/>
            </p:nvSpPr>
            <p:spPr>
              <a:xfrm>
                <a:off x="0" y="1122"/>
                <a:ext cx="832"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zh-CN" altLang="en-US" sz="1600" dirty="0"/>
                  <a:t>传输速率</a:t>
                </a:r>
                <a:endParaRPr lang="zh-CN" altLang="en-US" sz="1600" dirty="0"/>
              </a:p>
            </p:txBody>
          </p:sp>
          <p:sp>
            <p:nvSpPr>
              <p:cNvPr id="155688" name="Rectangle 61"/>
              <p:cNvSpPr/>
              <p:nvPr/>
            </p:nvSpPr>
            <p:spPr>
              <a:xfrm>
                <a:off x="0" y="1122"/>
                <a:ext cx="832"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2" name="Group 62"/>
            <p:cNvGrpSpPr/>
            <p:nvPr/>
          </p:nvGrpSpPr>
          <p:grpSpPr>
            <a:xfrm>
              <a:off x="832" y="1122"/>
              <a:ext cx="864" cy="374"/>
              <a:chOff x="832" y="1122"/>
              <a:chExt cx="864" cy="374"/>
            </a:xfrm>
          </p:grpSpPr>
          <p:sp>
            <p:nvSpPr>
              <p:cNvPr id="155685" name="Rectangle 63"/>
              <p:cNvSpPr/>
              <p:nvPr/>
            </p:nvSpPr>
            <p:spPr>
              <a:xfrm>
                <a:off x="832" y="1122"/>
                <a:ext cx="864"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133MB/s</a:t>
                </a:r>
                <a:endParaRPr lang="en-US" altLang="zh-CN" sz="1600" dirty="0"/>
              </a:p>
            </p:txBody>
          </p:sp>
          <p:sp>
            <p:nvSpPr>
              <p:cNvPr id="155686" name="Rectangle 64"/>
              <p:cNvSpPr/>
              <p:nvPr/>
            </p:nvSpPr>
            <p:spPr>
              <a:xfrm>
                <a:off x="832" y="1122"/>
                <a:ext cx="864"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3" name="Group 65"/>
            <p:cNvGrpSpPr/>
            <p:nvPr/>
          </p:nvGrpSpPr>
          <p:grpSpPr>
            <a:xfrm>
              <a:off x="1696" y="1122"/>
              <a:ext cx="871" cy="374"/>
              <a:chOff x="1696" y="1122"/>
              <a:chExt cx="871" cy="374"/>
            </a:xfrm>
          </p:grpSpPr>
          <p:sp>
            <p:nvSpPr>
              <p:cNvPr id="155683" name="Rectangle 66"/>
              <p:cNvSpPr/>
              <p:nvPr/>
            </p:nvSpPr>
            <p:spPr>
              <a:xfrm>
                <a:off x="1696" y="1122"/>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266MB/s</a:t>
                </a:r>
                <a:endParaRPr lang="en-US" altLang="zh-CN" sz="1600" dirty="0"/>
              </a:p>
            </p:txBody>
          </p:sp>
          <p:sp>
            <p:nvSpPr>
              <p:cNvPr id="155684" name="Rectangle 67"/>
              <p:cNvSpPr/>
              <p:nvPr/>
            </p:nvSpPr>
            <p:spPr>
              <a:xfrm>
                <a:off x="1696" y="1122"/>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4" name="Group 68"/>
            <p:cNvGrpSpPr/>
            <p:nvPr/>
          </p:nvGrpSpPr>
          <p:grpSpPr>
            <a:xfrm>
              <a:off x="2567" y="1122"/>
              <a:ext cx="871" cy="374"/>
              <a:chOff x="2567" y="1122"/>
              <a:chExt cx="871" cy="374"/>
            </a:xfrm>
          </p:grpSpPr>
          <p:sp>
            <p:nvSpPr>
              <p:cNvPr id="155681" name="Rectangle 69"/>
              <p:cNvSpPr/>
              <p:nvPr/>
            </p:nvSpPr>
            <p:spPr>
              <a:xfrm>
                <a:off x="2567" y="1122"/>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533MB/s</a:t>
                </a:r>
                <a:endParaRPr lang="en-US" altLang="zh-CN" sz="1600" dirty="0"/>
              </a:p>
            </p:txBody>
          </p:sp>
          <p:sp>
            <p:nvSpPr>
              <p:cNvPr id="155682" name="Rectangle 70"/>
              <p:cNvSpPr/>
              <p:nvPr/>
            </p:nvSpPr>
            <p:spPr>
              <a:xfrm>
                <a:off x="2567" y="1122"/>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5" name="Group 71"/>
            <p:cNvGrpSpPr/>
            <p:nvPr/>
          </p:nvGrpSpPr>
          <p:grpSpPr>
            <a:xfrm>
              <a:off x="3438" y="1122"/>
              <a:ext cx="871" cy="374"/>
              <a:chOff x="3438" y="1122"/>
              <a:chExt cx="871" cy="374"/>
            </a:xfrm>
          </p:grpSpPr>
          <p:sp>
            <p:nvSpPr>
              <p:cNvPr id="155679" name="Rectangle 72"/>
              <p:cNvSpPr/>
              <p:nvPr/>
            </p:nvSpPr>
            <p:spPr>
              <a:xfrm>
                <a:off x="3438" y="1122"/>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1.06GB/s</a:t>
                </a:r>
                <a:endParaRPr lang="en-US" altLang="zh-CN" sz="1600" dirty="0"/>
              </a:p>
            </p:txBody>
          </p:sp>
          <p:sp>
            <p:nvSpPr>
              <p:cNvPr id="155680" name="Rectangle 73"/>
              <p:cNvSpPr/>
              <p:nvPr/>
            </p:nvSpPr>
            <p:spPr>
              <a:xfrm>
                <a:off x="3438" y="1122"/>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nvGrpSpPr>
            <p:cNvPr id="155676" name="Group 74"/>
            <p:cNvGrpSpPr/>
            <p:nvPr/>
          </p:nvGrpSpPr>
          <p:grpSpPr>
            <a:xfrm>
              <a:off x="4309" y="1122"/>
              <a:ext cx="871" cy="374"/>
              <a:chOff x="4309" y="1122"/>
              <a:chExt cx="871" cy="374"/>
            </a:xfrm>
          </p:grpSpPr>
          <p:sp>
            <p:nvSpPr>
              <p:cNvPr id="155677" name="Rectangle 75"/>
              <p:cNvSpPr/>
              <p:nvPr/>
            </p:nvSpPr>
            <p:spPr>
              <a:xfrm>
                <a:off x="4309" y="1122"/>
                <a:ext cx="871" cy="37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just" eaLnBrk="1" hangingPunct="1">
                  <a:lnSpc>
                    <a:spcPct val="130000"/>
                  </a:lnSpc>
                  <a:spcBef>
                    <a:spcPct val="0"/>
                  </a:spcBef>
                  <a:buClrTx/>
                  <a:buFontTx/>
                  <a:buNone/>
                </a:pPr>
                <a:r>
                  <a:rPr lang="en-US" altLang="zh-CN" sz="1600" dirty="0"/>
                  <a:t>2.1GB/s</a:t>
                </a:r>
                <a:endParaRPr lang="en-US" altLang="zh-CN" sz="1600" dirty="0"/>
              </a:p>
            </p:txBody>
          </p:sp>
          <p:sp>
            <p:nvSpPr>
              <p:cNvPr id="155678" name="Rectangle 76"/>
              <p:cNvSpPr/>
              <p:nvPr/>
            </p:nvSpPr>
            <p:spPr>
              <a:xfrm>
                <a:off x="4309" y="1122"/>
                <a:ext cx="871" cy="374"/>
              </a:xfrm>
              <a:prstGeom prst="rect">
                <a:avLst/>
              </a:prstGeom>
              <a:noFill/>
              <a:ln w="7"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147" name="Rectangle 2"/>
          <p:cNvSpPr>
            <a:spLocks noGrp="1"/>
          </p:cNvSpPr>
          <p:nvPr>
            <p:ph type="title"/>
          </p:nvPr>
        </p:nvSpPr>
        <p:spPr>
          <a:xfrm>
            <a:off x="573088" y="147638"/>
            <a:ext cx="7848600" cy="609600"/>
          </a:xfrm>
        </p:spPr>
        <p:txBody>
          <a:bodyPr vert="horz" wrap="square" lIns="91440" tIns="45720" rIns="91440" bIns="45720" anchor="ctr" anchorCtr="0"/>
          <a:lstStyle/>
          <a:p>
            <a:pPr algn="ctr" eaLnBrk="1" hangingPunct="1"/>
            <a:r>
              <a:rPr lang="zh-CN" altLang="en-US" sz="2800" dirty="0">
                <a:solidFill>
                  <a:srgbClr val="7030A0"/>
                </a:solidFill>
              </a:rPr>
              <a:t>第</a:t>
            </a:r>
            <a:r>
              <a:rPr lang="en-US" altLang="zh-CN" sz="2800" dirty="0">
                <a:solidFill>
                  <a:srgbClr val="7030A0"/>
                </a:solidFill>
              </a:rPr>
              <a:t>3</a:t>
            </a:r>
            <a:r>
              <a:rPr lang="zh-CN" altLang="en-US" sz="2800" dirty="0">
                <a:solidFill>
                  <a:srgbClr val="7030A0"/>
                </a:solidFill>
              </a:rPr>
              <a:t>章 存储、中断、总线与输入</a:t>
            </a:r>
            <a:r>
              <a:rPr lang="en-US" altLang="zh-CN" sz="2800" dirty="0">
                <a:solidFill>
                  <a:srgbClr val="7030A0"/>
                </a:solidFill>
              </a:rPr>
              <a:t>/</a:t>
            </a:r>
            <a:r>
              <a:rPr lang="zh-CN" altLang="en-US" sz="2800" dirty="0">
                <a:solidFill>
                  <a:srgbClr val="7030A0"/>
                </a:solidFill>
              </a:rPr>
              <a:t>输出系统</a:t>
            </a:r>
            <a:endParaRPr lang="zh-CN" altLang="en-US" sz="2800" dirty="0">
              <a:solidFill>
                <a:srgbClr val="7030A0"/>
              </a:solidFill>
            </a:endParaRPr>
          </a:p>
        </p:txBody>
      </p:sp>
      <p:sp>
        <p:nvSpPr>
          <p:cNvPr id="6148" name="Rectangle 3"/>
          <p:cNvSpPr>
            <a:spLocks noGrp="1"/>
          </p:cNvSpPr>
          <p:nvPr>
            <p:ph idx="1" hasCustomPrompt="1"/>
          </p:nvPr>
        </p:nvSpPr>
        <p:spPr>
          <a:xfrm>
            <a:off x="469900" y="1022350"/>
            <a:ext cx="8229600" cy="5613400"/>
          </a:xfrm>
        </p:spPr>
        <p:txBody>
          <a:bodyPr vert="horz" wrap="square" lIns="91440" tIns="45720" rIns="91440" bIns="45720" anchor="t" anchorCtr="0"/>
          <a:lstStyle/>
          <a:p>
            <a:pPr eaLnBrk="1" hangingPunct="1">
              <a:lnSpc>
                <a:spcPts val="1925"/>
              </a:lnSpc>
            </a:pPr>
            <a:r>
              <a:rPr lang="zh-CN" altLang="en-US" sz="1600" dirty="0">
                <a:solidFill>
                  <a:srgbClr val="C00000"/>
                </a:solidFill>
              </a:rPr>
              <a:t>理解</a:t>
            </a:r>
            <a:r>
              <a:rPr lang="zh-CN" altLang="en-US" sz="1600" dirty="0">
                <a:solidFill>
                  <a:srgbClr val="00B0F0"/>
                </a:solidFill>
              </a:rPr>
              <a:t>并行主存系统的组织形式、极限频宽和实际频宽的关系；</a:t>
            </a:r>
            <a:endParaRPr lang="en-US" altLang="zh-CN" sz="1600" dirty="0">
              <a:solidFill>
                <a:srgbClr val="00B0F0"/>
              </a:solidFill>
            </a:endParaRPr>
          </a:p>
          <a:p>
            <a:pPr eaLnBrk="1" hangingPunct="1">
              <a:lnSpc>
                <a:spcPts val="1925"/>
              </a:lnSpc>
            </a:pPr>
            <a:r>
              <a:rPr lang="zh-CN" altLang="en-US" sz="1600" dirty="0">
                <a:solidFill>
                  <a:srgbClr val="C00000"/>
                </a:solidFill>
              </a:rPr>
              <a:t>理解</a:t>
            </a:r>
            <a:r>
              <a:rPr lang="zh-CN" altLang="en-US" sz="1600" dirty="0">
                <a:solidFill>
                  <a:srgbClr val="00B0F0"/>
                </a:solidFill>
              </a:rPr>
              <a:t>通过使用主存的组成技术提高主存实际频宽的可能性、局限性和发展存储体系的必要性；</a:t>
            </a:r>
            <a:endParaRPr lang="en-US" altLang="zh-CN" sz="1600" dirty="0">
              <a:solidFill>
                <a:srgbClr val="00B0F0"/>
              </a:solidFill>
            </a:endParaRPr>
          </a:p>
          <a:p>
            <a:pPr eaLnBrk="1" hangingPunct="1">
              <a:lnSpc>
                <a:spcPts val="1925"/>
              </a:lnSpc>
            </a:pPr>
            <a:r>
              <a:rPr lang="zh-CN" altLang="en-US" sz="1600" dirty="0">
                <a:solidFill>
                  <a:srgbClr val="C00000"/>
                </a:solidFill>
              </a:rPr>
              <a:t>理解</a:t>
            </a:r>
            <a:r>
              <a:rPr lang="zh-CN" altLang="en-US" sz="1600" dirty="0">
                <a:solidFill>
                  <a:srgbClr val="00B0F0"/>
                </a:solidFill>
              </a:rPr>
              <a:t>中断源的分类和分级的原因。理解中断响应次序、中断处理次序和中断处理完成次序的概念。</a:t>
            </a:r>
            <a:endParaRPr lang="en-US" altLang="zh-CN" sz="1600" dirty="0">
              <a:solidFill>
                <a:srgbClr val="00B0F0"/>
              </a:solidFill>
            </a:endParaRPr>
          </a:p>
          <a:p>
            <a:pPr eaLnBrk="1" hangingPunct="1">
              <a:lnSpc>
                <a:spcPts val="1925"/>
              </a:lnSpc>
            </a:pPr>
            <a:r>
              <a:rPr lang="zh-CN" altLang="en-US" sz="1600" dirty="0">
                <a:solidFill>
                  <a:srgbClr val="00B050"/>
                </a:solidFill>
              </a:rPr>
              <a:t>熟练掌握</a:t>
            </a:r>
            <a:r>
              <a:rPr lang="zh-CN" altLang="en-US" sz="1600" dirty="0">
                <a:solidFill>
                  <a:srgbClr val="00B0F0"/>
                </a:solidFill>
              </a:rPr>
              <a:t>按中断处理次序设置各中断处理程序中中断屏蔽位的状态；</a:t>
            </a:r>
            <a:endParaRPr lang="en-US" altLang="zh-CN" sz="1600" dirty="0">
              <a:solidFill>
                <a:srgbClr val="00B0F0"/>
              </a:solidFill>
            </a:endParaRPr>
          </a:p>
          <a:p>
            <a:pPr eaLnBrk="1" hangingPunct="1">
              <a:lnSpc>
                <a:spcPts val="1925"/>
              </a:lnSpc>
            </a:pPr>
            <a:r>
              <a:rPr lang="zh-CN" altLang="en-US" sz="1600" dirty="0">
                <a:solidFill>
                  <a:srgbClr val="00B050"/>
                </a:solidFill>
              </a:rPr>
              <a:t>熟练掌握</a:t>
            </a:r>
            <a:r>
              <a:rPr lang="zh-CN" altLang="en-US" sz="1600" dirty="0">
                <a:solidFill>
                  <a:srgbClr val="00B0F0"/>
                </a:solidFill>
              </a:rPr>
              <a:t>并正确画出多种中断申请时，</a:t>
            </a:r>
            <a:r>
              <a:rPr lang="en-US" altLang="zh-CN" sz="1600" dirty="0">
                <a:solidFill>
                  <a:srgbClr val="00B0F0"/>
                </a:solidFill>
              </a:rPr>
              <a:t>CPU</a:t>
            </a:r>
            <a:r>
              <a:rPr lang="zh-CN" altLang="en-US" sz="1600" dirty="0">
                <a:solidFill>
                  <a:srgbClr val="00B0F0"/>
                </a:solidFill>
              </a:rPr>
              <a:t>执行程序时的状态转移过程示意图；</a:t>
            </a:r>
            <a:endParaRPr lang="en-US" altLang="zh-CN" sz="1600" dirty="0">
              <a:solidFill>
                <a:srgbClr val="00B0F0"/>
              </a:solidFill>
            </a:endParaRPr>
          </a:p>
          <a:p>
            <a:pPr eaLnBrk="1" hangingPunct="1">
              <a:lnSpc>
                <a:spcPts val="1925"/>
              </a:lnSpc>
            </a:pPr>
            <a:r>
              <a:rPr lang="zh-CN" altLang="en-US" sz="1600" dirty="0">
                <a:solidFill>
                  <a:srgbClr val="00B050"/>
                </a:solidFill>
              </a:rPr>
              <a:t>掌握</a:t>
            </a:r>
            <a:r>
              <a:rPr lang="zh-CN" altLang="en-US" sz="1600" dirty="0">
                <a:solidFill>
                  <a:srgbClr val="00B0F0"/>
                </a:solidFill>
              </a:rPr>
              <a:t>专用和非专用总线的定义、优缺点和适用场合。</a:t>
            </a:r>
            <a:endParaRPr lang="en-US" altLang="zh-CN" sz="1600" dirty="0">
              <a:solidFill>
                <a:srgbClr val="00B0F0"/>
              </a:solidFill>
            </a:endParaRPr>
          </a:p>
          <a:p>
            <a:pPr eaLnBrk="1" hangingPunct="1">
              <a:lnSpc>
                <a:spcPts val="1925"/>
              </a:lnSpc>
            </a:pPr>
            <a:r>
              <a:rPr lang="zh-CN" altLang="en-US" sz="1600" dirty="0">
                <a:solidFill>
                  <a:srgbClr val="C00000"/>
                </a:solidFill>
              </a:rPr>
              <a:t>理解</a:t>
            </a:r>
            <a:r>
              <a:rPr lang="zh-CN" altLang="en-US" sz="1600" dirty="0">
                <a:solidFill>
                  <a:srgbClr val="00B0F0"/>
                </a:solidFill>
              </a:rPr>
              <a:t>非专用总线的</a:t>
            </a:r>
            <a:r>
              <a:rPr lang="en-US" altLang="zh-CN" sz="1600" dirty="0">
                <a:solidFill>
                  <a:srgbClr val="00B0F0"/>
                </a:solidFill>
              </a:rPr>
              <a:t>3</a:t>
            </a:r>
            <a:r>
              <a:rPr lang="zh-CN" altLang="en-US" sz="1600" dirty="0">
                <a:solidFill>
                  <a:srgbClr val="00B0F0"/>
                </a:solidFill>
              </a:rPr>
              <a:t>种总线控制方式的总线分配过程、优缺点及所需增加的辅助控制总线数。</a:t>
            </a:r>
            <a:endParaRPr lang="en-US" altLang="zh-CN" sz="1600" dirty="0">
              <a:solidFill>
                <a:srgbClr val="00B0F0"/>
              </a:solidFill>
            </a:endParaRPr>
          </a:p>
          <a:p>
            <a:pPr eaLnBrk="1" hangingPunct="1">
              <a:lnSpc>
                <a:spcPts val="1925"/>
              </a:lnSpc>
            </a:pPr>
            <a:r>
              <a:rPr lang="zh-CN" altLang="en-US" sz="1600" dirty="0">
                <a:solidFill>
                  <a:srgbClr val="C00000"/>
                </a:solidFill>
              </a:rPr>
              <a:t>理解</a:t>
            </a:r>
            <a:r>
              <a:rPr lang="zh-CN" altLang="en-US" sz="1600" dirty="0">
                <a:solidFill>
                  <a:srgbClr val="00B0F0"/>
                </a:solidFill>
              </a:rPr>
              <a:t>总线采用同步和异步通信方式的通信过程、优缺点和适用场合。</a:t>
            </a:r>
            <a:endParaRPr lang="en-US" altLang="zh-CN" sz="1600" dirty="0">
              <a:solidFill>
                <a:srgbClr val="00B0F0"/>
              </a:solidFill>
            </a:endParaRPr>
          </a:p>
          <a:p>
            <a:pPr eaLnBrk="1" hangingPunct="1">
              <a:lnSpc>
                <a:spcPts val="1925"/>
              </a:lnSpc>
            </a:pPr>
            <a:r>
              <a:rPr lang="zh-CN" altLang="en-US" sz="1600" dirty="0">
                <a:solidFill>
                  <a:srgbClr val="C00000"/>
                </a:solidFill>
              </a:rPr>
              <a:t>理解</a:t>
            </a:r>
            <a:r>
              <a:rPr lang="en-US" altLang="zh-CN" sz="1600" dirty="0">
                <a:solidFill>
                  <a:srgbClr val="00B0F0"/>
                </a:solidFill>
              </a:rPr>
              <a:t>I/O</a:t>
            </a:r>
            <a:r>
              <a:rPr lang="zh-CN" altLang="en-US" sz="1600" dirty="0">
                <a:solidFill>
                  <a:srgbClr val="00B0F0"/>
                </a:solidFill>
              </a:rPr>
              <a:t>系统的三种方式中处理机的两种处理方式。</a:t>
            </a:r>
            <a:endParaRPr lang="en-US" altLang="zh-CN" sz="1600" dirty="0">
              <a:solidFill>
                <a:srgbClr val="00B0F0"/>
              </a:solidFill>
            </a:endParaRPr>
          </a:p>
          <a:p>
            <a:pPr eaLnBrk="1" hangingPunct="1">
              <a:lnSpc>
                <a:spcPts val="1925"/>
              </a:lnSpc>
            </a:pPr>
            <a:r>
              <a:rPr lang="zh-CN" altLang="en-US" sz="1600" dirty="0">
                <a:solidFill>
                  <a:srgbClr val="00B050"/>
                </a:solidFill>
              </a:rPr>
              <a:t>掌握</a:t>
            </a:r>
            <a:r>
              <a:rPr lang="zh-CN" altLang="en-US" sz="1600" dirty="0">
                <a:solidFill>
                  <a:srgbClr val="00B0F0"/>
                </a:solidFill>
              </a:rPr>
              <a:t>通道方式</a:t>
            </a:r>
            <a:r>
              <a:rPr lang="en-US" altLang="zh-CN" sz="1600" dirty="0">
                <a:solidFill>
                  <a:srgbClr val="00B0F0"/>
                </a:solidFill>
              </a:rPr>
              <a:t>I/O</a:t>
            </a:r>
            <a:r>
              <a:rPr lang="zh-CN" altLang="en-US" sz="1600" dirty="0">
                <a:solidFill>
                  <a:srgbClr val="00B0F0"/>
                </a:solidFill>
              </a:rPr>
              <a:t>处理机进行输入</a:t>
            </a:r>
            <a:r>
              <a:rPr lang="en-US" altLang="zh-CN" sz="1600" dirty="0">
                <a:solidFill>
                  <a:srgbClr val="00B0F0"/>
                </a:solidFill>
              </a:rPr>
              <a:t>/</a:t>
            </a:r>
            <a:r>
              <a:rPr lang="zh-CN" altLang="en-US" sz="1600" dirty="0">
                <a:solidFill>
                  <a:srgbClr val="00B0F0"/>
                </a:solidFill>
              </a:rPr>
              <a:t>输出工作的全过程及通道处理机的工作原理。</a:t>
            </a:r>
            <a:endParaRPr lang="en-US" altLang="zh-CN" sz="1600" dirty="0">
              <a:solidFill>
                <a:srgbClr val="00B0F0"/>
              </a:solidFill>
            </a:endParaRPr>
          </a:p>
          <a:p>
            <a:pPr eaLnBrk="1" hangingPunct="1">
              <a:lnSpc>
                <a:spcPts val="1925"/>
              </a:lnSpc>
            </a:pPr>
            <a:r>
              <a:rPr lang="zh-CN" altLang="en-US" sz="1600" dirty="0">
                <a:solidFill>
                  <a:srgbClr val="00B050"/>
                </a:solidFill>
              </a:rPr>
              <a:t>掌握</a:t>
            </a:r>
            <a:r>
              <a:rPr lang="zh-CN" altLang="en-US" sz="1600" dirty="0">
                <a:solidFill>
                  <a:srgbClr val="00B0F0"/>
                </a:solidFill>
              </a:rPr>
              <a:t>字节多路、数组多路和选择三种通道各自采用的数据宽度及适用的场合。</a:t>
            </a:r>
            <a:endParaRPr lang="en-US" altLang="zh-CN" sz="1600" dirty="0">
              <a:solidFill>
                <a:srgbClr val="00B0F0"/>
              </a:solidFill>
            </a:endParaRPr>
          </a:p>
          <a:p>
            <a:pPr eaLnBrk="1" hangingPunct="1">
              <a:lnSpc>
                <a:spcPts val="1925"/>
              </a:lnSpc>
            </a:pPr>
            <a:r>
              <a:rPr lang="zh-CN" altLang="en-US" sz="1600" dirty="0">
                <a:solidFill>
                  <a:srgbClr val="00B050"/>
                </a:solidFill>
              </a:rPr>
              <a:t>掌握</a:t>
            </a:r>
            <a:r>
              <a:rPr lang="zh-CN" altLang="en-US" sz="1600" dirty="0">
                <a:solidFill>
                  <a:srgbClr val="00B0F0"/>
                </a:solidFill>
              </a:rPr>
              <a:t>通道处理机和</a:t>
            </a:r>
            <a:r>
              <a:rPr lang="en-US" altLang="zh-CN" sz="1600" dirty="0">
                <a:solidFill>
                  <a:srgbClr val="00B0F0"/>
                </a:solidFill>
              </a:rPr>
              <a:t>I/O</a:t>
            </a:r>
            <a:r>
              <a:rPr lang="zh-CN" altLang="en-US" sz="1600" dirty="0">
                <a:solidFill>
                  <a:srgbClr val="00B0F0"/>
                </a:solidFill>
              </a:rPr>
              <a:t>系统的流量计算和分析，字节多路通道流量的计算、通道周期的设计。</a:t>
            </a:r>
            <a:endParaRPr lang="en-US" altLang="zh-CN" sz="1600" dirty="0">
              <a:solidFill>
                <a:srgbClr val="00B0F0"/>
              </a:solidFill>
            </a:endParaRPr>
          </a:p>
          <a:p>
            <a:pPr eaLnBrk="1" hangingPunct="1">
              <a:lnSpc>
                <a:spcPts val="1925"/>
              </a:lnSpc>
            </a:pPr>
            <a:r>
              <a:rPr lang="zh-CN" altLang="en-US" sz="1600" dirty="0">
                <a:solidFill>
                  <a:srgbClr val="00B050"/>
                </a:solidFill>
              </a:rPr>
              <a:t>熟练掌握</a:t>
            </a:r>
            <a:r>
              <a:rPr lang="zh-CN" altLang="en-US" sz="1600" dirty="0">
                <a:solidFill>
                  <a:srgbClr val="00B0F0"/>
                </a:solidFill>
              </a:rPr>
              <a:t>并准确画出通道处理机响应和处理完各外设请求的时空示意图。</a:t>
            </a:r>
            <a:endParaRPr lang="en-US" altLang="zh-CN" sz="1600" dirty="0">
              <a:solidFill>
                <a:srgbClr val="00B0F0"/>
              </a:solidFill>
            </a:endParaRPr>
          </a:p>
          <a:p>
            <a:pPr eaLnBrk="1" hangingPunct="1">
              <a:lnSpc>
                <a:spcPts val="1925"/>
              </a:lnSpc>
            </a:pPr>
            <a:r>
              <a:rPr lang="zh-CN" altLang="en-US" sz="1600" dirty="0">
                <a:solidFill>
                  <a:srgbClr val="C00000"/>
                </a:solidFill>
              </a:rPr>
              <a:t>理解</a:t>
            </a:r>
            <a:r>
              <a:rPr lang="zh-CN" altLang="en-US" sz="1600" dirty="0">
                <a:solidFill>
                  <a:srgbClr val="00B0F0"/>
                </a:solidFill>
              </a:rPr>
              <a:t>外围处理机的工作原理以及它与通道处理机的不同。</a:t>
            </a:r>
            <a:endParaRPr lang="en-US" altLang="zh-CN" sz="1600" dirty="0">
              <a:solidFill>
                <a:srgbClr val="00B0F0"/>
              </a:solidFill>
            </a:endParaRPr>
          </a:p>
          <a:p>
            <a:pPr eaLnBrk="1" hangingPunct="1">
              <a:lnSpc>
                <a:spcPct val="80000"/>
              </a:lnSpc>
            </a:pPr>
            <a:endParaRPr lang="zh-CN" alt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7651" name="Rectangle 2"/>
          <p:cNvSpPr/>
          <p:nvPr/>
        </p:nvSpPr>
        <p:spPr>
          <a:xfrm>
            <a:off x="912813" y="9128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MBR</a:t>
            </a:r>
            <a:endParaRPr lang="en-US" altLang="zh-CN" sz="3200" b="0" dirty="0">
              <a:latin typeface="Book Antiqua" panose="02040602050305030304" pitchFamily="18" charset="0"/>
            </a:endParaRPr>
          </a:p>
        </p:txBody>
      </p:sp>
      <p:sp>
        <p:nvSpPr>
          <p:cNvPr id="27652" name="Rectangle 3"/>
          <p:cNvSpPr/>
          <p:nvPr/>
        </p:nvSpPr>
        <p:spPr>
          <a:xfrm>
            <a:off x="912813" y="1446213"/>
            <a:ext cx="1831975" cy="917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存储体</a:t>
            </a:r>
            <a:r>
              <a:rPr lang="en-US" altLang="zh-CN" sz="3200" b="0" dirty="0">
                <a:latin typeface="Book Antiqua" panose="02040602050305030304" pitchFamily="18" charset="0"/>
              </a:rPr>
              <a:t>0</a:t>
            </a:r>
            <a:endParaRPr lang="en-US" altLang="zh-CN" sz="3200" b="0" dirty="0">
              <a:latin typeface="Book Antiqua" panose="02040602050305030304" pitchFamily="18" charset="0"/>
            </a:endParaRPr>
          </a:p>
        </p:txBody>
      </p:sp>
      <p:sp>
        <p:nvSpPr>
          <p:cNvPr id="27653" name="Rectangle 4"/>
          <p:cNvSpPr/>
          <p:nvPr/>
        </p:nvSpPr>
        <p:spPr>
          <a:xfrm>
            <a:off x="912813" y="23606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MAR</a:t>
            </a:r>
            <a:endParaRPr lang="en-US" altLang="zh-CN" sz="3200" b="0" dirty="0">
              <a:latin typeface="Book Antiqua" panose="02040602050305030304" pitchFamily="18" charset="0"/>
            </a:endParaRPr>
          </a:p>
        </p:txBody>
      </p:sp>
      <p:sp>
        <p:nvSpPr>
          <p:cNvPr id="27654" name="Rectangle 5"/>
          <p:cNvSpPr/>
          <p:nvPr/>
        </p:nvSpPr>
        <p:spPr>
          <a:xfrm>
            <a:off x="6551613" y="9128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MBR</a:t>
            </a:r>
            <a:endParaRPr lang="en-US" altLang="zh-CN" sz="3200" b="0" dirty="0">
              <a:latin typeface="Book Antiqua" panose="02040602050305030304" pitchFamily="18" charset="0"/>
            </a:endParaRPr>
          </a:p>
        </p:txBody>
      </p:sp>
      <p:sp>
        <p:nvSpPr>
          <p:cNvPr id="27655" name="Rectangle 6"/>
          <p:cNvSpPr/>
          <p:nvPr/>
        </p:nvSpPr>
        <p:spPr>
          <a:xfrm>
            <a:off x="6551613" y="1446213"/>
            <a:ext cx="1831975" cy="917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存储体</a:t>
            </a:r>
            <a:r>
              <a:rPr lang="en-US" altLang="zh-CN" sz="3200" b="0" dirty="0">
                <a:latin typeface="Book Antiqua" panose="02040602050305030304" pitchFamily="18" charset="0"/>
              </a:rPr>
              <a:t>n-1</a:t>
            </a:r>
            <a:endParaRPr lang="en-US" altLang="zh-CN" sz="3200" b="0" dirty="0">
              <a:latin typeface="Book Antiqua" panose="02040602050305030304" pitchFamily="18" charset="0"/>
            </a:endParaRPr>
          </a:p>
        </p:txBody>
      </p:sp>
      <p:sp>
        <p:nvSpPr>
          <p:cNvPr id="27656" name="Rectangle 7"/>
          <p:cNvSpPr/>
          <p:nvPr/>
        </p:nvSpPr>
        <p:spPr>
          <a:xfrm>
            <a:off x="6551613" y="23606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MAR</a:t>
            </a:r>
            <a:endParaRPr lang="en-US" altLang="zh-CN" sz="3200" b="0" dirty="0">
              <a:latin typeface="Book Antiqua" panose="02040602050305030304" pitchFamily="18" charset="0"/>
            </a:endParaRPr>
          </a:p>
        </p:txBody>
      </p:sp>
      <p:sp>
        <p:nvSpPr>
          <p:cNvPr id="27657" name="Rectangle 8"/>
          <p:cNvSpPr/>
          <p:nvPr/>
        </p:nvSpPr>
        <p:spPr>
          <a:xfrm>
            <a:off x="3275013" y="9128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MBR</a:t>
            </a:r>
            <a:endParaRPr lang="en-US" altLang="zh-CN" sz="3200" b="0" dirty="0">
              <a:latin typeface="Book Antiqua" panose="02040602050305030304" pitchFamily="18" charset="0"/>
            </a:endParaRPr>
          </a:p>
        </p:txBody>
      </p:sp>
      <p:sp>
        <p:nvSpPr>
          <p:cNvPr id="27658" name="Rectangle 9"/>
          <p:cNvSpPr/>
          <p:nvPr/>
        </p:nvSpPr>
        <p:spPr>
          <a:xfrm>
            <a:off x="3275013" y="1446213"/>
            <a:ext cx="1831975" cy="917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存储体</a:t>
            </a:r>
            <a:r>
              <a:rPr lang="en-US" altLang="zh-CN" sz="3200" b="0" dirty="0">
                <a:latin typeface="Book Antiqua" panose="02040602050305030304" pitchFamily="18" charset="0"/>
              </a:rPr>
              <a:t>1</a:t>
            </a:r>
            <a:endParaRPr lang="en-US" altLang="zh-CN" sz="3200" b="0" dirty="0">
              <a:latin typeface="Book Antiqua" panose="02040602050305030304" pitchFamily="18" charset="0"/>
            </a:endParaRPr>
          </a:p>
        </p:txBody>
      </p:sp>
      <p:sp>
        <p:nvSpPr>
          <p:cNvPr id="27659" name="Rectangle 10"/>
          <p:cNvSpPr/>
          <p:nvPr/>
        </p:nvSpPr>
        <p:spPr>
          <a:xfrm>
            <a:off x="3275013" y="2360613"/>
            <a:ext cx="18319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MAR</a:t>
            </a:r>
            <a:endParaRPr lang="en-US" altLang="zh-CN" sz="3200" b="0" dirty="0">
              <a:latin typeface="Book Antiqua" panose="02040602050305030304" pitchFamily="18" charset="0"/>
            </a:endParaRPr>
          </a:p>
        </p:txBody>
      </p:sp>
      <p:sp>
        <p:nvSpPr>
          <p:cNvPr id="27660" name="Rectangle 11"/>
          <p:cNvSpPr/>
          <p:nvPr/>
        </p:nvSpPr>
        <p:spPr>
          <a:xfrm>
            <a:off x="5181600" y="1524000"/>
            <a:ext cx="12192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a:t>
            </a:r>
            <a:endParaRPr lang="en-US" altLang="zh-CN" sz="3200" b="0" dirty="0">
              <a:latin typeface="Book Antiqua" panose="02040602050305030304" pitchFamily="18" charset="0"/>
            </a:endParaRPr>
          </a:p>
        </p:txBody>
      </p:sp>
      <p:sp>
        <p:nvSpPr>
          <p:cNvPr id="27661" name="Rectangle 12"/>
          <p:cNvSpPr/>
          <p:nvPr/>
        </p:nvSpPr>
        <p:spPr>
          <a:xfrm>
            <a:off x="989013" y="4265613"/>
            <a:ext cx="21367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译码器</a:t>
            </a:r>
            <a:endParaRPr lang="zh-CN" altLang="en-US" sz="3200" b="0" dirty="0">
              <a:latin typeface="Book Antiqua" panose="02040602050305030304" pitchFamily="18" charset="0"/>
            </a:endParaRPr>
          </a:p>
        </p:txBody>
      </p:sp>
      <p:sp>
        <p:nvSpPr>
          <p:cNvPr id="27662" name="Rectangle 13"/>
          <p:cNvSpPr/>
          <p:nvPr/>
        </p:nvSpPr>
        <p:spPr>
          <a:xfrm>
            <a:off x="989013" y="5256213"/>
            <a:ext cx="21367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（高位）</a:t>
            </a:r>
            <a:endParaRPr lang="zh-CN" altLang="en-US" sz="3200" b="0" dirty="0">
              <a:latin typeface="Book Antiqua" panose="02040602050305030304" pitchFamily="18" charset="0"/>
            </a:endParaRPr>
          </a:p>
        </p:txBody>
      </p:sp>
      <p:sp>
        <p:nvSpPr>
          <p:cNvPr id="27663" name="Rectangle 14"/>
          <p:cNvSpPr/>
          <p:nvPr/>
        </p:nvSpPr>
        <p:spPr>
          <a:xfrm>
            <a:off x="3122613" y="5256213"/>
            <a:ext cx="4956175" cy="536575"/>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sz="3200" b="0" dirty="0">
                <a:latin typeface="Book Antiqua" panose="02040602050305030304" pitchFamily="18" charset="0"/>
              </a:rPr>
              <a:t>存储器地址寄存器（低位）</a:t>
            </a:r>
            <a:endParaRPr lang="zh-CN" altLang="en-US" sz="3200" b="0" dirty="0">
              <a:latin typeface="Book Antiqua" panose="02040602050305030304" pitchFamily="18" charset="0"/>
            </a:endParaRPr>
          </a:p>
        </p:txBody>
      </p:sp>
      <p:sp>
        <p:nvSpPr>
          <p:cNvPr id="27664" name="Line 15"/>
          <p:cNvSpPr/>
          <p:nvPr/>
        </p:nvSpPr>
        <p:spPr>
          <a:xfrm flipV="1">
            <a:off x="2057400" y="4800600"/>
            <a:ext cx="0" cy="457200"/>
          </a:xfrm>
          <a:prstGeom prst="line">
            <a:avLst/>
          </a:prstGeom>
          <a:ln w="25400" cap="flat" cmpd="sng">
            <a:solidFill>
              <a:srgbClr val="000000"/>
            </a:solidFill>
            <a:prstDash val="solid"/>
            <a:headEnd type="none" w="sm" len="sm"/>
            <a:tailEnd type="stealth" w="med" len="med"/>
          </a:ln>
        </p:spPr>
      </p:sp>
      <p:sp>
        <p:nvSpPr>
          <p:cNvPr id="27665" name="Line 16"/>
          <p:cNvSpPr/>
          <p:nvPr/>
        </p:nvSpPr>
        <p:spPr>
          <a:xfrm flipV="1">
            <a:off x="2438400" y="2895600"/>
            <a:ext cx="0" cy="381000"/>
          </a:xfrm>
          <a:prstGeom prst="line">
            <a:avLst/>
          </a:prstGeom>
          <a:ln w="25400" cap="flat" cmpd="sng">
            <a:solidFill>
              <a:srgbClr val="000000"/>
            </a:solidFill>
            <a:prstDash val="solid"/>
            <a:headEnd type="none" w="sm" len="sm"/>
            <a:tailEnd type="stealth" w="med" len="med"/>
          </a:ln>
        </p:spPr>
      </p:sp>
      <p:sp>
        <p:nvSpPr>
          <p:cNvPr id="27666" name="Line 17"/>
          <p:cNvSpPr/>
          <p:nvPr/>
        </p:nvSpPr>
        <p:spPr>
          <a:xfrm flipV="1">
            <a:off x="4800600" y="2895600"/>
            <a:ext cx="0" cy="381000"/>
          </a:xfrm>
          <a:prstGeom prst="line">
            <a:avLst/>
          </a:prstGeom>
          <a:ln w="25400" cap="flat" cmpd="sng">
            <a:solidFill>
              <a:srgbClr val="000000"/>
            </a:solidFill>
            <a:prstDash val="solid"/>
            <a:headEnd type="none" w="sm" len="sm"/>
            <a:tailEnd type="stealth" w="med" len="med"/>
          </a:ln>
        </p:spPr>
      </p:sp>
      <p:sp>
        <p:nvSpPr>
          <p:cNvPr id="27667" name="Line 18"/>
          <p:cNvSpPr/>
          <p:nvPr/>
        </p:nvSpPr>
        <p:spPr>
          <a:xfrm flipV="1">
            <a:off x="8077200" y="2895600"/>
            <a:ext cx="0" cy="381000"/>
          </a:xfrm>
          <a:prstGeom prst="line">
            <a:avLst/>
          </a:prstGeom>
          <a:ln w="25400" cap="flat" cmpd="sng">
            <a:solidFill>
              <a:srgbClr val="000000"/>
            </a:solidFill>
            <a:prstDash val="solid"/>
            <a:headEnd type="none" w="sm" len="sm"/>
            <a:tailEnd type="stealth" w="med" len="med"/>
          </a:ln>
        </p:spPr>
      </p:sp>
      <p:sp>
        <p:nvSpPr>
          <p:cNvPr id="27668" name="Line 19"/>
          <p:cNvSpPr/>
          <p:nvPr/>
        </p:nvSpPr>
        <p:spPr>
          <a:xfrm flipH="1">
            <a:off x="2438400" y="3276600"/>
            <a:ext cx="5638800" cy="0"/>
          </a:xfrm>
          <a:prstGeom prst="line">
            <a:avLst/>
          </a:prstGeom>
          <a:ln w="25400" cap="flat" cmpd="sng">
            <a:solidFill>
              <a:srgbClr val="000000"/>
            </a:solidFill>
            <a:prstDash val="solid"/>
            <a:headEnd type="none" w="sm" len="sm"/>
            <a:tailEnd type="none" w="sm" len="sm"/>
          </a:ln>
        </p:spPr>
      </p:sp>
      <p:sp>
        <p:nvSpPr>
          <p:cNvPr id="27669" name="Line 20"/>
          <p:cNvSpPr/>
          <p:nvPr/>
        </p:nvSpPr>
        <p:spPr>
          <a:xfrm>
            <a:off x="5562600" y="3254375"/>
            <a:ext cx="0" cy="1981200"/>
          </a:xfrm>
          <a:prstGeom prst="line">
            <a:avLst/>
          </a:prstGeom>
          <a:ln w="25400" cap="flat" cmpd="sng">
            <a:solidFill>
              <a:srgbClr val="000000"/>
            </a:solidFill>
            <a:prstDash val="solid"/>
            <a:headEnd type="none" w="sm" len="sm"/>
            <a:tailEnd type="none" w="sm" len="sm"/>
          </a:ln>
        </p:spPr>
      </p:sp>
      <p:sp>
        <p:nvSpPr>
          <p:cNvPr id="27670" name="Line 21"/>
          <p:cNvSpPr/>
          <p:nvPr/>
        </p:nvSpPr>
        <p:spPr>
          <a:xfrm flipV="1">
            <a:off x="1143000" y="2895600"/>
            <a:ext cx="0" cy="1371600"/>
          </a:xfrm>
          <a:prstGeom prst="line">
            <a:avLst/>
          </a:prstGeom>
          <a:ln w="25400" cap="flat" cmpd="sng">
            <a:solidFill>
              <a:srgbClr val="000000"/>
            </a:solidFill>
            <a:prstDash val="solid"/>
            <a:headEnd type="none" w="sm" len="sm"/>
            <a:tailEnd type="stealth" w="med" len="med"/>
          </a:ln>
        </p:spPr>
      </p:sp>
      <p:sp>
        <p:nvSpPr>
          <p:cNvPr id="27671" name="Line 22"/>
          <p:cNvSpPr/>
          <p:nvPr/>
        </p:nvSpPr>
        <p:spPr>
          <a:xfrm flipV="1">
            <a:off x="3505200" y="2895600"/>
            <a:ext cx="0" cy="609600"/>
          </a:xfrm>
          <a:prstGeom prst="line">
            <a:avLst/>
          </a:prstGeom>
          <a:ln w="25400" cap="flat" cmpd="sng">
            <a:solidFill>
              <a:srgbClr val="000000"/>
            </a:solidFill>
            <a:prstDash val="solid"/>
            <a:headEnd type="none" w="sm" len="sm"/>
            <a:tailEnd type="stealth" w="med" len="med"/>
          </a:ln>
        </p:spPr>
      </p:sp>
      <p:sp>
        <p:nvSpPr>
          <p:cNvPr id="27672" name="Line 23"/>
          <p:cNvSpPr/>
          <p:nvPr/>
        </p:nvSpPr>
        <p:spPr>
          <a:xfrm flipH="1">
            <a:off x="1524000" y="3505200"/>
            <a:ext cx="1981200" cy="0"/>
          </a:xfrm>
          <a:prstGeom prst="line">
            <a:avLst/>
          </a:prstGeom>
          <a:ln w="25400" cap="flat" cmpd="sng">
            <a:solidFill>
              <a:srgbClr val="000000"/>
            </a:solidFill>
            <a:prstDash val="solid"/>
            <a:headEnd type="none" w="sm" len="sm"/>
            <a:tailEnd type="none" w="sm" len="sm"/>
          </a:ln>
        </p:spPr>
      </p:sp>
      <p:sp>
        <p:nvSpPr>
          <p:cNvPr id="27673" name="Line 24"/>
          <p:cNvSpPr/>
          <p:nvPr/>
        </p:nvSpPr>
        <p:spPr>
          <a:xfrm>
            <a:off x="1524000" y="3505200"/>
            <a:ext cx="0" cy="762000"/>
          </a:xfrm>
          <a:prstGeom prst="line">
            <a:avLst/>
          </a:prstGeom>
          <a:ln w="25400" cap="flat" cmpd="sng">
            <a:solidFill>
              <a:srgbClr val="000000"/>
            </a:solidFill>
            <a:prstDash val="solid"/>
            <a:headEnd type="none" w="sm" len="sm"/>
            <a:tailEnd type="none" w="sm" len="sm"/>
          </a:ln>
        </p:spPr>
      </p:sp>
      <p:sp>
        <p:nvSpPr>
          <p:cNvPr id="27674" name="Line 25"/>
          <p:cNvSpPr/>
          <p:nvPr/>
        </p:nvSpPr>
        <p:spPr>
          <a:xfrm flipV="1">
            <a:off x="6781800" y="2895600"/>
            <a:ext cx="0" cy="990600"/>
          </a:xfrm>
          <a:prstGeom prst="line">
            <a:avLst/>
          </a:prstGeom>
          <a:ln w="25400" cap="flat" cmpd="sng">
            <a:solidFill>
              <a:srgbClr val="000000"/>
            </a:solidFill>
            <a:prstDash val="solid"/>
            <a:headEnd type="none" w="sm" len="sm"/>
            <a:tailEnd type="stealth" w="med" len="med"/>
          </a:ln>
        </p:spPr>
      </p:sp>
      <p:sp>
        <p:nvSpPr>
          <p:cNvPr id="27675" name="Line 26"/>
          <p:cNvSpPr/>
          <p:nvPr/>
        </p:nvSpPr>
        <p:spPr>
          <a:xfrm flipH="1">
            <a:off x="2971800" y="3886200"/>
            <a:ext cx="3810000" cy="0"/>
          </a:xfrm>
          <a:prstGeom prst="line">
            <a:avLst/>
          </a:prstGeom>
          <a:ln w="25400" cap="flat" cmpd="sng">
            <a:solidFill>
              <a:srgbClr val="000000"/>
            </a:solidFill>
            <a:prstDash val="solid"/>
            <a:headEnd type="none" w="sm" len="sm"/>
            <a:tailEnd type="none" w="sm" len="sm"/>
          </a:ln>
        </p:spPr>
      </p:sp>
      <p:sp>
        <p:nvSpPr>
          <p:cNvPr id="27676" name="Line 27"/>
          <p:cNvSpPr/>
          <p:nvPr/>
        </p:nvSpPr>
        <p:spPr>
          <a:xfrm>
            <a:off x="2971800" y="3886200"/>
            <a:ext cx="0" cy="381000"/>
          </a:xfrm>
          <a:prstGeom prst="line">
            <a:avLst/>
          </a:prstGeom>
          <a:ln w="25400" cap="flat" cmpd="sng">
            <a:solidFill>
              <a:srgbClr val="000000"/>
            </a:solidFill>
            <a:prstDash val="solid"/>
            <a:headEnd type="none" w="sm" len="sm"/>
            <a:tailEnd type="none" w="sm" len="sm"/>
          </a:ln>
        </p:spPr>
      </p:sp>
      <p:sp>
        <p:nvSpPr>
          <p:cNvPr id="27677" name="Rectangle 28"/>
          <p:cNvSpPr/>
          <p:nvPr/>
        </p:nvSpPr>
        <p:spPr>
          <a:xfrm>
            <a:off x="1676400" y="3657600"/>
            <a:ext cx="12192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a:t>
            </a:r>
            <a:endParaRPr lang="en-US" altLang="zh-CN" sz="3200" b="0" dirty="0">
              <a:latin typeface="Book Antiqua" panose="02040602050305030304" pitchFamily="18" charset="0"/>
            </a:endParaRPr>
          </a:p>
        </p:txBody>
      </p:sp>
      <p:sp>
        <p:nvSpPr>
          <p:cNvPr id="27678" name="Rectangle 29"/>
          <p:cNvSpPr>
            <a:spLocks noGrp="1"/>
          </p:cNvSpPr>
          <p:nvPr>
            <p:ph type="title"/>
          </p:nvPr>
        </p:nvSpPr>
        <p:spPr/>
        <p:txBody>
          <a:bodyPr vert="horz" wrap="square" lIns="91440" tIns="45720" rIns="91440" bIns="45720" anchor="ctr" anchorCtr="0"/>
          <a:lstStyle/>
          <a:p>
            <a:pPr eaLnBrk="1" hangingPunct="1"/>
            <a:r>
              <a:rPr lang="zh-CN" altLang="en-US" dirty="0"/>
              <a:t>模</a:t>
            </a:r>
            <a:r>
              <a:rPr lang="en-US" altLang="zh-CN" dirty="0"/>
              <a:t>m</a:t>
            </a:r>
            <a:r>
              <a:rPr lang="zh-CN" altLang="en-US" dirty="0"/>
              <a:t>高位交叉编址（更广义）</a:t>
            </a:r>
            <a:endParaRPr lang="zh-CN" alt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56675" name="Picture 2"/>
          <p:cNvPicPr>
            <a:picLocks noChangeAspect="1"/>
          </p:cNvPicPr>
          <p:nvPr/>
        </p:nvPicPr>
        <p:blipFill>
          <a:blip r:embed="rId1"/>
          <a:stretch>
            <a:fillRect/>
          </a:stretch>
        </p:blipFill>
        <p:spPr>
          <a:xfrm>
            <a:off x="0" y="0"/>
            <a:ext cx="7543800" cy="2578100"/>
          </a:xfrm>
          <a:prstGeom prst="rect">
            <a:avLst/>
          </a:prstGeom>
          <a:noFill/>
          <a:ln w="9525">
            <a:noFill/>
          </a:ln>
        </p:spPr>
      </p:pic>
      <p:pic>
        <p:nvPicPr>
          <p:cNvPr id="156676" name="Picture 3"/>
          <p:cNvPicPr>
            <a:picLocks noChangeAspect="1"/>
          </p:cNvPicPr>
          <p:nvPr/>
        </p:nvPicPr>
        <p:blipFill>
          <a:blip r:embed="rId2"/>
          <a:stretch>
            <a:fillRect/>
          </a:stretch>
        </p:blipFill>
        <p:spPr>
          <a:xfrm>
            <a:off x="1371600" y="2708275"/>
            <a:ext cx="7772400" cy="4149725"/>
          </a:xfrm>
          <a:prstGeom prst="rect">
            <a:avLst/>
          </a:prstGeom>
          <a:noFill/>
          <a:ln w="9525">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页脚占位符 4"/>
          <p:cNvSpPr txBox="1">
            <a:spLocks noGrp="1"/>
          </p:cNvSpPr>
          <p:nvPr>
            <p:ph type="ftr" sz="quarter"/>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57699" name="Rectangle 2"/>
          <p:cNvSpPr>
            <a:spLocks noGrp="1"/>
          </p:cNvSpPr>
          <p:nvPr>
            <p:ph idx="1" hasCustomPrompt="1"/>
          </p:nvPr>
        </p:nvSpPr>
        <p:spPr>
          <a:xfrm>
            <a:off x="228600" y="1066800"/>
            <a:ext cx="8726488" cy="5791200"/>
          </a:xfrm>
          <a:solidFill>
            <a:schemeClr val="bg1">
              <a:alpha val="100000"/>
            </a:schemeClr>
          </a:solidFill>
        </p:spPr>
        <p:txBody>
          <a:bodyPr vert="horz" wrap="square" lIns="91440" tIns="45720" rIns="91440" bIns="45720" anchor="t" anchorCtr="0"/>
          <a:p>
            <a:pPr eaLnBrk="1" hangingPunct="1">
              <a:spcBef>
                <a:spcPct val="0"/>
              </a:spcBef>
            </a:pPr>
            <a:r>
              <a:rPr lang="zh-CN" altLang="en-US" sz="2000" b="0" dirty="0"/>
              <a:t>回想</a:t>
            </a:r>
            <a:r>
              <a:rPr lang="en-US" altLang="zh-CN" sz="2000" b="0" dirty="0"/>
              <a:t>20</a:t>
            </a:r>
            <a:r>
              <a:rPr lang="zh-CN" altLang="en-US" sz="2000" b="0" dirty="0"/>
              <a:t>世纪</a:t>
            </a:r>
            <a:r>
              <a:rPr lang="en-US" altLang="zh-CN" sz="2000" b="0" dirty="0"/>
              <a:t>80</a:t>
            </a:r>
            <a:r>
              <a:rPr lang="zh-CN" altLang="en-US" sz="2000" b="0" dirty="0"/>
              <a:t>年代</a:t>
            </a:r>
            <a:r>
              <a:rPr lang="en-US" altLang="zh-CN" sz="2000" b="0" dirty="0"/>
              <a:t>IBM</a:t>
            </a:r>
            <a:r>
              <a:rPr lang="zh-CN" altLang="en-US" sz="2000" b="0" dirty="0"/>
              <a:t>试图为</a:t>
            </a:r>
            <a:r>
              <a:rPr lang="en-US" altLang="zh-CN" sz="2000" b="0" dirty="0"/>
              <a:t>ISA</a:t>
            </a:r>
            <a:r>
              <a:rPr lang="zh-CN" altLang="en-US" sz="2000" b="0" dirty="0"/>
              <a:t>总线引入微通道</a:t>
            </a:r>
            <a:r>
              <a:rPr lang="en-US" altLang="zh-CN" sz="2000" b="0" dirty="0"/>
              <a:t>(MCA)</a:t>
            </a:r>
            <a:r>
              <a:rPr lang="zh-CN" altLang="en-US" sz="2000" b="0" dirty="0"/>
              <a:t>以及</a:t>
            </a:r>
            <a:r>
              <a:rPr lang="en-US" altLang="zh-CN" sz="2000" b="0" dirty="0"/>
              <a:t>90</a:t>
            </a:r>
            <a:r>
              <a:rPr lang="zh-CN" altLang="en-US" sz="2000" b="0" dirty="0"/>
              <a:t>年代</a:t>
            </a:r>
            <a:r>
              <a:rPr lang="en-US" altLang="zh-CN" sz="2000" b="0" dirty="0"/>
              <a:t>VL-Bus</a:t>
            </a:r>
            <a:r>
              <a:rPr lang="zh-CN" altLang="en-US" sz="2000" b="0" dirty="0"/>
              <a:t>与</a:t>
            </a:r>
            <a:r>
              <a:rPr lang="en-US" altLang="zh-CN" sz="2000" b="0" dirty="0"/>
              <a:t>PCI</a:t>
            </a:r>
            <a:r>
              <a:rPr lang="zh-CN" altLang="en-US" sz="2000" b="0" dirty="0"/>
              <a:t>之间的争斗，现在，新一轮的总线战争又要爆发了。 </a:t>
            </a:r>
            <a:endParaRPr lang="zh-CN" altLang="en-US" sz="2000" b="0" dirty="0"/>
          </a:p>
          <a:p>
            <a:pPr>
              <a:spcBef>
                <a:spcPct val="0"/>
              </a:spcBef>
            </a:pPr>
            <a:r>
              <a:rPr lang="zh-CN" altLang="en-US" sz="2000" b="0" dirty="0"/>
              <a:t>三个总线阵营： </a:t>
            </a:r>
            <a:endParaRPr lang="zh-CN" altLang="en-US" sz="2000" b="0" dirty="0"/>
          </a:p>
          <a:p>
            <a:pPr lvl="1">
              <a:spcBef>
                <a:spcPct val="0"/>
              </a:spcBef>
            </a:pPr>
            <a:r>
              <a:rPr lang="en-US" altLang="zh-CN" sz="1800" b="1" dirty="0">
                <a:solidFill>
                  <a:srgbClr val="000000"/>
                </a:solidFill>
                <a:latin typeface="楷体_GB2312" pitchFamily="49" charset="-122"/>
                <a:ea typeface="楷体_GB2312" pitchFamily="49" charset="-122"/>
              </a:rPr>
              <a:t>PCI Express</a:t>
            </a:r>
            <a:r>
              <a:rPr lang="zh-CN" altLang="en-US" sz="1800" b="1" dirty="0">
                <a:solidFill>
                  <a:srgbClr val="000000"/>
                </a:solidFill>
                <a:latin typeface="楷体_GB2312" pitchFamily="49" charset="-122"/>
                <a:ea typeface="楷体_GB2312" pitchFamily="49" charset="-122"/>
              </a:rPr>
              <a:t>：</a:t>
            </a:r>
            <a:r>
              <a:rPr lang="zh-CN" altLang="en-US" sz="1800" b="1" dirty="0">
                <a:latin typeface="楷体_GB2312" pitchFamily="49" charset="-122"/>
                <a:ea typeface="楷体_GB2312" pitchFamily="49" charset="-122"/>
              </a:rPr>
              <a:t>拥有</a:t>
            </a:r>
            <a:r>
              <a:rPr lang="en-US" altLang="zh-CN" sz="1800" b="1" dirty="0">
                <a:latin typeface="楷体_GB2312" pitchFamily="49" charset="-122"/>
                <a:ea typeface="楷体_GB2312" pitchFamily="49" charset="-122"/>
              </a:rPr>
              <a:t>900</a:t>
            </a:r>
            <a:r>
              <a:rPr lang="zh-CN" altLang="en-US" sz="1800" b="1" dirty="0">
                <a:latin typeface="楷体_GB2312" pitchFamily="49" charset="-122"/>
                <a:ea typeface="楷体_GB2312" pitchFamily="49" charset="-122"/>
              </a:rPr>
              <a:t>多个企业成员的</a:t>
            </a:r>
            <a:r>
              <a:rPr lang="en-US" altLang="zh-CN" sz="1800" b="1" dirty="0">
                <a:latin typeface="楷体_GB2312" pitchFamily="49" charset="-122"/>
                <a:ea typeface="楷体_GB2312" pitchFamily="49" charset="-122"/>
              </a:rPr>
              <a:t>PCI-SIG</a:t>
            </a:r>
            <a:r>
              <a:rPr lang="zh-CN" altLang="en-US" sz="1800" b="1" dirty="0">
                <a:latin typeface="楷体_GB2312" pitchFamily="49" charset="-122"/>
                <a:ea typeface="楷体_GB2312" pitchFamily="49" charset="-122"/>
              </a:rPr>
              <a:t>已经接受</a:t>
            </a:r>
            <a:r>
              <a:rPr lang="en-US" altLang="zh-CN" sz="1800" b="1" dirty="0">
                <a:latin typeface="楷体_GB2312" pitchFamily="49" charset="-122"/>
                <a:ea typeface="楷体_GB2312" pitchFamily="49" charset="-122"/>
              </a:rPr>
              <a:t>Intel</a:t>
            </a:r>
            <a:r>
              <a:rPr lang="zh-CN" altLang="en-US" sz="1800" b="1" dirty="0">
                <a:latin typeface="楷体_GB2312" pitchFamily="49" charset="-122"/>
                <a:ea typeface="楷体_GB2312" pitchFamily="49" charset="-122"/>
              </a:rPr>
              <a:t>提出的</a:t>
            </a:r>
            <a:r>
              <a:rPr lang="en-US" altLang="zh-CN" sz="1800" b="1" dirty="0">
                <a:latin typeface="楷体_GB2312" pitchFamily="49" charset="-122"/>
                <a:ea typeface="楷体_GB2312" pitchFamily="49" charset="-122"/>
              </a:rPr>
              <a:t>3GIO</a:t>
            </a:r>
            <a:r>
              <a:rPr lang="zh-CN" altLang="en-US" sz="1800" b="1" dirty="0">
                <a:latin typeface="楷体_GB2312" pitchFamily="49" charset="-122"/>
                <a:ea typeface="楷体_GB2312" pitchFamily="49" charset="-122"/>
              </a:rPr>
              <a:t>，将其作为下一代</a:t>
            </a:r>
            <a:r>
              <a:rPr lang="en-US" altLang="zh-CN" sz="1800" b="1" dirty="0">
                <a:latin typeface="楷体_GB2312" pitchFamily="49" charset="-122"/>
                <a:ea typeface="楷体_GB2312" pitchFamily="49" charset="-122"/>
              </a:rPr>
              <a:t>I/O</a:t>
            </a:r>
            <a:r>
              <a:rPr lang="zh-CN" altLang="en-US" sz="1800" b="1" dirty="0">
                <a:latin typeface="楷体_GB2312" pitchFamily="49" charset="-122"/>
                <a:ea typeface="楷体_GB2312" pitchFamily="49" charset="-122"/>
              </a:rPr>
              <a:t>标准，并于</a:t>
            </a:r>
            <a:r>
              <a:rPr lang="en-US" altLang="zh-CN" sz="1800" b="1" dirty="0">
                <a:latin typeface="楷体_GB2312" pitchFamily="49" charset="-122"/>
                <a:ea typeface="楷体_GB2312" pitchFamily="49" charset="-122"/>
              </a:rPr>
              <a:t>2002</a:t>
            </a:r>
            <a:r>
              <a:rPr lang="zh-CN" altLang="en-US" sz="1800" b="1" dirty="0">
                <a:latin typeface="楷体_GB2312" pitchFamily="49" charset="-122"/>
                <a:ea typeface="楷体_GB2312" pitchFamily="49" charset="-122"/>
              </a:rPr>
              <a:t>年</a:t>
            </a:r>
            <a:r>
              <a:rPr lang="en-US" altLang="zh-CN" sz="1800" b="1" dirty="0">
                <a:latin typeface="楷体_GB2312" pitchFamily="49" charset="-122"/>
                <a:ea typeface="楷体_GB2312" pitchFamily="49" charset="-122"/>
              </a:rPr>
              <a:t>4</a:t>
            </a:r>
            <a:r>
              <a:rPr lang="zh-CN" altLang="en-US" sz="1800" b="1" dirty="0">
                <a:latin typeface="楷体_GB2312" pitchFamily="49" charset="-122"/>
                <a:ea typeface="楷体_GB2312" pitchFamily="49" charset="-122"/>
              </a:rPr>
              <a:t>月更名为</a:t>
            </a:r>
            <a:r>
              <a:rPr lang="en-US" altLang="zh-CN" sz="1800" b="1" dirty="0">
                <a:latin typeface="楷体_GB2312" pitchFamily="49" charset="-122"/>
                <a:ea typeface="楷体_GB2312" pitchFamily="49" charset="-122"/>
              </a:rPr>
              <a:t>PCI Express </a:t>
            </a:r>
            <a:endParaRPr lang="en-US" altLang="zh-CN" sz="1800" b="1" dirty="0">
              <a:latin typeface="楷体_GB2312" pitchFamily="49" charset="-122"/>
              <a:ea typeface="楷体_GB2312" pitchFamily="49" charset="-122"/>
            </a:endParaRPr>
          </a:p>
          <a:p>
            <a:pPr lvl="1">
              <a:spcBef>
                <a:spcPct val="0"/>
              </a:spcBef>
            </a:pPr>
            <a:r>
              <a:rPr lang="en-US" altLang="zh-CN" sz="1800" b="1" dirty="0">
                <a:solidFill>
                  <a:srgbClr val="000000"/>
                </a:solidFill>
                <a:latin typeface="楷体_GB2312" pitchFamily="49" charset="-122"/>
                <a:ea typeface="楷体_GB2312" pitchFamily="49" charset="-122"/>
              </a:rPr>
              <a:t>Infiniband </a:t>
            </a:r>
            <a:r>
              <a:rPr lang="zh-CN" altLang="en-US" sz="1800" b="1" dirty="0">
                <a:solidFill>
                  <a:srgbClr val="000000"/>
                </a:solidFill>
                <a:latin typeface="楷体_GB2312" pitchFamily="49" charset="-122"/>
                <a:ea typeface="楷体_GB2312" pitchFamily="49" charset="-122"/>
              </a:rPr>
              <a:t>：</a:t>
            </a:r>
            <a:r>
              <a:rPr lang="en-US" altLang="zh-CN" sz="1800" b="1" dirty="0">
                <a:latin typeface="楷体_GB2312" pitchFamily="49" charset="-122"/>
                <a:ea typeface="楷体_GB2312" pitchFamily="49" charset="-122"/>
              </a:rPr>
              <a:t>Dell</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HP</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IBM</a:t>
            </a:r>
            <a:r>
              <a:rPr lang="zh-CN" altLang="en-US" sz="1800" b="1" dirty="0">
                <a:latin typeface="楷体_GB2312" pitchFamily="49" charset="-122"/>
                <a:ea typeface="楷体_GB2312" pitchFamily="49" charset="-122"/>
              </a:rPr>
              <a:t>、</a:t>
            </a:r>
            <a:r>
              <a:rPr lang="en-US" altLang="zh-CN" sz="1800" b="1" dirty="0">
                <a:solidFill>
                  <a:schemeClr val="folHlink"/>
                </a:solidFill>
                <a:latin typeface="楷体_GB2312" pitchFamily="49" charset="-122"/>
                <a:ea typeface="楷体_GB2312" pitchFamily="49" charset="-122"/>
              </a:rPr>
              <a:t>Intel</a:t>
            </a:r>
            <a:r>
              <a:rPr lang="zh-CN" altLang="en-US" sz="1800" b="1" dirty="0">
                <a:solidFill>
                  <a:schemeClr val="folHlink"/>
                </a:solidFill>
                <a:latin typeface="楷体_GB2312" pitchFamily="49" charset="-122"/>
                <a:ea typeface="楷体_GB2312" pitchFamily="49" charset="-122"/>
              </a:rPr>
              <a:t>、</a:t>
            </a:r>
            <a:r>
              <a:rPr lang="en-US" altLang="zh-CN" sz="1800" b="1" dirty="0">
                <a:latin typeface="楷体_GB2312" pitchFamily="49" charset="-122"/>
                <a:ea typeface="楷体_GB2312" pitchFamily="49" charset="-122"/>
              </a:rPr>
              <a:t>Microsoft</a:t>
            </a:r>
            <a:r>
              <a:rPr lang="zh-CN" altLang="en-US" sz="1800" b="1" dirty="0">
                <a:latin typeface="楷体_GB2312" pitchFamily="49" charset="-122"/>
                <a:ea typeface="楷体_GB2312" pitchFamily="49" charset="-122"/>
              </a:rPr>
              <a:t>和</a:t>
            </a:r>
            <a:r>
              <a:rPr lang="en-US" altLang="zh-CN" sz="1800" b="1" dirty="0">
                <a:latin typeface="楷体_GB2312" pitchFamily="49" charset="-122"/>
                <a:ea typeface="楷体_GB2312" pitchFamily="49" charset="-122"/>
              </a:rPr>
              <a:t>Sun</a:t>
            </a:r>
            <a:r>
              <a:rPr lang="zh-CN" altLang="en-US" sz="1800" b="1" dirty="0">
                <a:latin typeface="楷体_GB2312" pitchFamily="49" charset="-122"/>
                <a:ea typeface="楷体_GB2312" pitchFamily="49" charset="-122"/>
              </a:rPr>
              <a:t>创立了</a:t>
            </a:r>
            <a:r>
              <a:rPr lang="en-US" altLang="zh-CN" sz="1800" b="1" dirty="0">
                <a:latin typeface="楷体_GB2312" pitchFamily="49" charset="-122"/>
                <a:ea typeface="楷体_GB2312" pitchFamily="49" charset="-122"/>
              </a:rPr>
              <a:t>InfiniBand Trade Association</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IBTA</a:t>
            </a:r>
            <a:r>
              <a:rPr lang="zh-CN" altLang="en-US" sz="1800" b="1" dirty="0">
                <a:latin typeface="楷体_GB2312" pitchFamily="49" charset="-122"/>
                <a:ea typeface="楷体_GB2312" pitchFamily="49" charset="-122"/>
              </a:rPr>
              <a:t>），拥有</a:t>
            </a:r>
            <a:r>
              <a:rPr lang="en-US" altLang="zh-CN" sz="1800" b="1" dirty="0">
                <a:latin typeface="楷体_GB2312" pitchFamily="49" charset="-122"/>
                <a:ea typeface="楷体_GB2312" pitchFamily="49" charset="-122"/>
              </a:rPr>
              <a:t>180</a:t>
            </a:r>
            <a:r>
              <a:rPr lang="zh-CN" altLang="en-US" sz="1800" b="1" dirty="0">
                <a:latin typeface="楷体_GB2312" pitchFamily="49" charset="-122"/>
                <a:ea typeface="楷体_GB2312" pitchFamily="49" charset="-122"/>
              </a:rPr>
              <a:t>多个成员，旨在让</a:t>
            </a:r>
            <a:r>
              <a:rPr lang="en-US" altLang="zh-CN" sz="1800" b="1" dirty="0">
                <a:latin typeface="楷体_GB2312" pitchFamily="49" charset="-122"/>
                <a:ea typeface="楷体_GB2312" pitchFamily="49" charset="-122"/>
              </a:rPr>
              <a:t>Infiniband</a:t>
            </a:r>
            <a:r>
              <a:rPr lang="zh-CN" altLang="en-US" sz="1800" b="1" dirty="0">
                <a:latin typeface="楷体_GB2312" pitchFamily="49" charset="-122"/>
                <a:ea typeface="楷体_GB2312" pitchFamily="49" charset="-122"/>
              </a:rPr>
              <a:t>成为下一代</a:t>
            </a:r>
            <a:r>
              <a:rPr lang="en-US" altLang="zh-CN" sz="1800" b="1" dirty="0">
                <a:latin typeface="楷体_GB2312" pitchFamily="49" charset="-122"/>
                <a:ea typeface="楷体_GB2312" pitchFamily="49" charset="-122"/>
              </a:rPr>
              <a:t>I/O</a:t>
            </a:r>
            <a:r>
              <a:rPr lang="zh-CN" altLang="en-US" sz="1800" b="1" dirty="0">
                <a:latin typeface="楷体_GB2312" pitchFamily="49" charset="-122"/>
                <a:ea typeface="楷体_GB2312" pitchFamily="49" charset="-122"/>
              </a:rPr>
              <a:t>标准 </a:t>
            </a:r>
            <a:endParaRPr lang="zh-CN" altLang="en-US" sz="1800" b="1" dirty="0">
              <a:latin typeface="楷体_GB2312" pitchFamily="49" charset="-122"/>
              <a:ea typeface="楷体_GB2312" pitchFamily="49" charset="-122"/>
            </a:endParaRPr>
          </a:p>
          <a:p>
            <a:pPr lvl="1">
              <a:spcBef>
                <a:spcPct val="0"/>
              </a:spcBef>
            </a:pPr>
            <a:r>
              <a:rPr lang="en-US" altLang="zh-CN" sz="1800" b="1" dirty="0">
                <a:solidFill>
                  <a:srgbClr val="000000"/>
                </a:solidFill>
                <a:latin typeface="楷体_GB2312" pitchFamily="49" charset="-122"/>
                <a:ea typeface="楷体_GB2312" pitchFamily="49" charset="-122"/>
              </a:rPr>
              <a:t>HyperTransport </a:t>
            </a:r>
            <a:r>
              <a:rPr lang="zh-CN" altLang="en-US" sz="1800" b="1" dirty="0">
                <a:solidFill>
                  <a:srgbClr val="000000"/>
                </a:solidFill>
                <a:latin typeface="楷体_GB2312" pitchFamily="49" charset="-122"/>
                <a:ea typeface="楷体_GB2312" pitchFamily="49" charset="-122"/>
              </a:rPr>
              <a:t>：</a:t>
            </a:r>
            <a:r>
              <a:rPr lang="en-US" altLang="zh-CN" sz="1800" b="1" dirty="0">
                <a:latin typeface="楷体_GB2312" pitchFamily="49" charset="-122"/>
                <a:ea typeface="楷体_GB2312" pitchFamily="49" charset="-122"/>
              </a:rPr>
              <a:t>AMD</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Apple</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Broadcom</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Cisco</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NVIDIA</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PMC-Sierra</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SGI</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SiPackets</a:t>
            </a:r>
            <a:r>
              <a:rPr lang="zh-CN" altLang="en-US" sz="1800" b="1" dirty="0">
                <a:latin typeface="楷体_GB2312" pitchFamily="49" charset="-122"/>
                <a:ea typeface="楷体_GB2312" pitchFamily="49" charset="-122"/>
              </a:rPr>
              <a:t>、</a:t>
            </a:r>
            <a:r>
              <a:rPr lang="en-US" altLang="zh-CN" sz="1800" b="1" dirty="0">
                <a:latin typeface="楷体_GB2312" pitchFamily="49" charset="-122"/>
                <a:ea typeface="楷体_GB2312" pitchFamily="49" charset="-122"/>
              </a:rPr>
              <a:t>Sun</a:t>
            </a:r>
            <a:r>
              <a:rPr lang="zh-CN" altLang="en-US" sz="1800" b="1" dirty="0">
                <a:latin typeface="楷体_GB2312" pitchFamily="49" charset="-122"/>
                <a:ea typeface="楷体_GB2312" pitchFamily="49" charset="-122"/>
              </a:rPr>
              <a:t>和</a:t>
            </a:r>
            <a:r>
              <a:rPr lang="en-US" altLang="zh-CN" sz="1800" b="1" dirty="0">
                <a:latin typeface="楷体_GB2312" pitchFamily="49" charset="-122"/>
                <a:ea typeface="楷体_GB2312" pitchFamily="49" charset="-122"/>
              </a:rPr>
              <a:t>Transmeta</a:t>
            </a:r>
            <a:r>
              <a:rPr lang="zh-CN" altLang="en-US" sz="1800" b="1" dirty="0">
                <a:latin typeface="楷体_GB2312" pitchFamily="49" charset="-122"/>
                <a:ea typeface="楷体_GB2312" pitchFamily="49" charset="-122"/>
              </a:rPr>
              <a:t>等公司担任执行委员会的</a:t>
            </a:r>
            <a:r>
              <a:rPr lang="en-US" altLang="zh-CN" sz="1800" b="1" dirty="0">
                <a:latin typeface="楷体_GB2312" pitchFamily="49" charset="-122"/>
                <a:ea typeface="楷体_GB2312" pitchFamily="49" charset="-122"/>
              </a:rPr>
              <a:t>HyperTransport </a:t>
            </a:r>
            <a:r>
              <a:rPr lang="zh-CN" altLang="en-US" sz="1800" b="1" dirty="0">
                <a:latin typeface="楷体_GB2312" pitchFamily="49" charset="-122"/>
                <a:ea typeface="楷体_GB2312" pitchFamily="49" charset="-122"/>
              </a:rPr>
              <a:t>技术联盟，拥有</a:t>
            </a:r>
            <a:r>
              <a:rPr lang="en-US" altLang="zh-CN" sz="1800" b="1" dirty="0">
                <a:latin typeface="楷体_GB2312" pitchFamily="49" charset="-122"/>
                <a:ea typeface="楷体_GB2312" pitchFamily="49" charset="-122"/>
              </a:rPr>
              <a:t>50</a:t>
            </a:r>
            <a:r>
              <a:rPr lang="zh-CN" altLang="en-US" sz="1800" b="1" dirty="0">
                <a:latin typeface="楷体_GB2312" pitchFamily="49" charset="-122"/>
                <a:ea typeface="楷体_GB2312" pitchFamily="49" charset="-122"/>
              </a:rPr>
              <a:t>多个成员，要把</a:t>
            </a:r>
            <a:r>
              <a:rPr lang="en-US" altLang="zh-CN" sz="1800" b="1" dirty="0">
                <a:latin typeface="楷体_GB2312" pitchFamily="49" charset="-122"/>
                <a:ea typeface="楷体_GB2312" pitchFamily="49" charset="-122"/>
              </a:rPr>
              <a:t>HyperTransport</a:t>
            </a:r>
            <a:r>
              <a:rPr lang="zh-CN" altLang="en-US" sz="1800" b="1" dirty="0">
                <a:latin typeface="楷体_GB2312" pitchFamily="49" charset="-122"/>
                <a:ea typeface="楷体_GB2312" pitchFamily="49" charset="-122"/>
              </a:rPr>
              <a:t>作为未来计算与通信设备的宽带通信</a:t>
            </a:r>
            <a:r>
              <a:rPr lang="en-US" altLang="zh-CN" sz="1800" b="1" dirty="0">
                <a:latin typeface="楷体_GB2312" pitchFamily="49" charset="-122"/>
                <a:ea typeface="楷体_GB2312" pitchFamily="49" charset="-122"/>
              </a:rPr>
              <a:t>I/O</a:t>
            </a:r>
            <a:r>
              <a:rPr lang="zh-CN" altLang="en-US" sz="1800" b="1" dirty="0">
                <a:latin typeface="楷体_GB2312" pitchFamily="49" charset="-122"/>
                <a:ea typeface="楷体_GB2312" pitchFamily="49" charset="-122"/>
              </a:rPr>
              <a:t>平台。</a:t>
            </a:r>
            <a:endParaRPr lang="zh-CN" altLang="en-US" sz="1800" b="1" dirty="0">
              <a:latin typeface="楷体_GB2312" pitchFamily="49" charset="-122"/>
              <a:ea typeface="楷体_GB2312" pitchFamily="49" charset="-122"/>
            </a:endParaRPr>
          </a:p>
          <a:p>
            <a:pPr>
              <a:spcBef>
                <a:spcPct val="0"/>
              </a:spcBef>
            </a:pPr>
            <a:r>
              <a:rPr lang="zh-CN" altLang="en-US" sz="2000" b="0" dirty="0"/>
              <a:t>上述三个总线阵营，他们采用的技术原理都是相似的，其中有两个要点：</a:t>
            </a:r>
            <a:r>
              <a:rPr lang="zh-CN" altLang="en-US" sz="2000" b="0" dirty="0">
                <a:solidFill>
                  <a:srgbClr val="FF5050"/>
                </a:solidFill>
              </a:rPr>
              <a:t>串行、交换</a:t>
            </a:r>
            <a:r>
              <a:rPr lang="zh-CN" altLang="en-US" sz="2000" b="0" dirty="0"/>
              <a:t>。也代表未来</a:t>
            </a:r>
            <a:r>
              <a:rPr lang="en-US" altLang="zh-CN" sz="2000" b="0" dirty="0"/>
              <a:t>IO</a:t>
            </a:r>
            <a:r>
              <a:rPr lang="zh-CN" altLang="en-US" sz="2000" b="0" dirty="0"/>
              <a:t>总线技术的发展趋势</a:t>
            </a:r>
            <a:endParaRPr lang="zh-CN" altLang="en-US" sz="2000" b="0" dirty="0"/>
          </a:p>
        </p:txBody>
      </p:sp>
      <p:sp>
        <p:nvSpPr>
          <p:cNvPr id="675843" name="Rectangle 3"/>
          <p:cNvSpPr>
            <a:spLocks noChangeArrowheads="1"/>
          </p:cNvSpPr>
          <p:nvPr/>
        </p:nvSpPr>
        <p:spPr bwMode="auto">
          <a:xfrm>
            <a:off x="900113" y="115888"/>
            <a:ext cx="7793038"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000" b="1"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未来几年的总线标准</a:t>
            </a:r>
            <a:endParaRPr kumimoji="1" lang="zh-CN" altLang="en-US" sz="4000" b="1"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Rectangle 2"/>
          <p:cNvSpPr/>
          <p:nvPr/>
        </p:nvSpPr>
        <p:spPr>
          <a:xfrm>
            <a:off x="228600" y="1905000"/>
            <a:ext cx="8229600" cy="45720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125000"/>
              </a:lnSpc>
              <a:spcBef>
                <a:spcPct val="0"/>
              </a:spcBef>
              <a:buClr>
                <a:schemeClr val="tx2"/>
              </a:buClr>
              <a:buFont typeface="Wingdings" panose="05000000000000000000" pitchFamily="2" charset="2"/>
              <a:buChar char="§"/>
            </a:pPr>
            <a:r>
              <a:rPr lang="zh-CN" altLang="en-US" sz="2400" b="0" dirty="0"/>
              <a:t>新的技术和设备层出不穷，特别是游戏和多媒体应用越来越广泛，</a:t>
            </a:r>
            <a:r>
              <a:rPr lang="en-US" altLang="zh-CN" sz="2400" b="0" dirty="0"/>
              <a:t>PCI </a:t>
            </a:r>
            <a:r>
              <a:rPr lang="zh-CN" altLang="en-US" sz="2400" b="0" dirty="0"/>
              <a:t>的工作频率和带宽都已经无法满足需求。</a:t>
            </a:r>
            <a:endParaRPr lang="zh-CN" altLang="en-US" sz="2400" b="0" dirty="0"/>
          </a:p>
          <a:p>
            <a:pPr marL="342900" lvl="0" indent="-342900" eaLnBrk="1" hangingPunct="1">
              <a:lnSpc>
                <a:spcPct val="125000"/>
              </a:lnSpc>
              <a:spcBef>
                <a:spcPct val="0"/>
              </a:spcBef>
              <a:buClr>
                <a:schemeClr val="folHlink"/>
              </a:buClr>
              <a:buFont typeface="Wingdings" panose="05000000000000000000" pitchFamily="2" charset="2"/>
              <a:buChar char="§"/>
            </a:pPr>
            <a:r>
              <a:rPr lang="zh-CN" altLang="en-US" sz="2400" b="0" dirty="0"/>
              <a:t>在经历了长达</a:t>
            </a:r>
            <a:r>
              <a:rPr lang="en-US" altLang="zh-CN" sz="2400" b="0" dirty="0"/>
              <a:t>10</a:t>
            </a:r>
            <a:r>
              <a:rPr lang="zh-CN" altLang="en-US" sz="2400" b="0" dirty="0"/>
              <a:t>年的修修补补，</a:t>
            </a:r>
            <a:r>
              <a:rPr lang="en-US" altLang="zh-CN" sz="2400" b="0" dirty="0"/>
              <a:t>PCI </a:t>
            </a:r>
            <a:r>
              <a:rPr lang="zh-CN" altLang="en-US" sz="2400" b="0" dirty="0"/>
              <a:t>总线已经无法满足电脑性能提升的要求，必须由带宽更大、适应性更广、发展潜力更深的新一带总线取而代之，这就是</a:t>
            </a:r>
            <a:r>
              <a:rPr lang="en-US" altLang="zh-CN" sz="2400" b="0" dirty="0"/>
              <a:t>PCI Express </a:t>
            </a:r>
            <a:r>
              <a:rPr lang="zh-CN" altLang="en-US" sz="2400" b="0" dirty="0"/>
              <a:t>总线。</a:t>
            </a:r>
            <a:endParaRPr lang="zh-CN" altLang="en-US" sz="2400" b="0" dirty="0"/>
          </a:p>
          <a:p>
            <a:pPr marL="342900" lvl="0" indent="-342900" eaLnBrk="1" hangingPunct="1">
              <a:lnSpc>
                <a:spcPct val="125000"/>
              </a:lnSpc>
              <a:spcBef>
                <a:spcPct val="0"/>
              </a:spcBef>
              <a:buClr>
                <a:schemeClr val="folHlink"/>
              </a:buClr>
              <a:buFont typeface="Wingdings" panose="05000000000000000000" pitchFamily="2" charset="2"/>
              <a:buChar char="§"/>
            </a:pPr>
            <a:r>
              <a:rPr lang="zh-CN" altLang="en-US" sz="2400" b="0" dirty="0"/>
              <a:t>由于是第三代输入</a:t>
            </a:r>
            <a:r>
              <a:rPr lang="en-US" altLang="zh-CN" sz="2400" b="0" dirty="0"/>
              <a:t>/</a:t>
            </a:r>
            <a:r>
              <a:rPr lang="zh-CN" altLang="en-US" sz="2400" b="0" dirty="0"/>
              <a:t>输出总线，所以简称</a:t>
            </a:r>
            <a:r>
              <a:rPr lang="en-US" altLang="zh-CN" sz="2400" b="0" dirty="0"/>
              <a:t>3GIO</a:t>
            </a:r>
            <a:r>
              <a:rPr lang="zh-CN" altLang="en-US" sz="2400" b="0" dirty="0"/>
              <a:t>（</a:t>
            </a:r>
            <a:r>
              <a:rPr lang="en-US" altLang="zh-CN" sz="2400" b="0" dirty="0"/>
              <a:t>Third-Generation Input/Output</a:t>
            </a:r>
            <a:r>
              <a:rPr lang="zh-CN" altLang="en-US" sz="2400" b="0" dirty="0"/>
              <a:t>），另外它的开发代号是</a:t>
            </a:r>
            <a:r>
              <a:rPr lang="en-US" altLang="zh-CN" sz="2400" b="0" dirty="0"/>
              <a:t>Arapahoe </a:t>
            </a:r>
            <a:r>
              <a:rPr lang="zh-CN" altLang="en-US" sz="2400" b="0" dirty="0"/>
              <a:t>，所以又称为</a:t>
            </a:r>
            <a:r>
              <a:rPr lang="en-US" altLang="zh-CN" sz="2400" b="0" dirty="0"/>
              <a:t>Arapahoe </a:t>
            </a:r>
            <a:r>
              <a:rPr lang="zh-CN" altLang="en-US" sz="2400" b="0" dirty="0"/>
              <a:t>总线。</a:t>
            </a:r>
            <a:endParaRPr lang="zh-CN" altLang="en-US" sz="2400" b="0" dirty="0"/>
          </a:p>
        </p:txBody>
      </p:sp>
      <p:sp>
        <p:nvSpPr>
          <p:cNvPr id="676867" name="Rectangle 3"/>
          <p:cNvSpPr>
            <a:spLocks noChangeArrowheads="1"/>
          </p:cNvSpPr>
          <p:nvPr/>
        </p:nvSpPr>
        <p:spPr bwMode="auto">
          <a:xfrm>
            <a:off x="149225" y="914400"/>
            <a:ext cx="7793038"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3200" b="1" i="0" u="none" strike="noStrike" kern="1200" cap="none" spc="0" normalizeH="0" baseline="0" noProof="0" smtClean="0">
                <a:ln>
                  <a:noFill/>
                </a:ln>
                <a:solidFill>
                  <a:srgbClr val="000000"/>
                </a:solidFill>
                <a:effectLst/>
                <a:uLnTx/>
                <a:uFillTx/>
                <a:latin typeface="楷体_GB2312" pitchFamily="49" charset="-122"/>
                <a:ea typeface="楷体_GB2312" pitchFamily="49" charset="-122"/>
                <a:cs typeface="+mn-cs"/>
              </a:rPr>
              <a:t>1</a:t>
            </a:r>
            <a:r>
              <a:rPr kumimoji="1" lang="zh-CN" altLang="en-US" sz="3200" b="1" i="0" u="none" strike="noStrike" kern="1200" cap="none" spc="0" normalizeH="0" baseline="0" noProof="0" smtClean="0">
                <a:ln>
                  <a:noFill/>
                </a:ln>
                <a:solidFill>
                  <a:srgbClr val="000000"/>
                </a:solidFill>
                <a:effectLst/>
                <a:uLnTx/>
                <a:uFillTx/>
                <a:latin typeface="楷体_GB2312" pitchFamily="49" charset="-122"/>
                <a:ea typeface="楷体_GB2312" pitchFamily="49" charset="-122"/>
                <a:cs typeface="+mn-cs"/>
              </a:rPr>
              <a:t>．</a:t>
            </a:r>
            <a:r>
              <a:rPr kumimoji="1" lang="en-US" altLang="zh-CN" sz="3200" b="1" i="0" u="none" strike="noStrike" kern="1200" cap="none" spc="0" normalizeH="0" baseline="0" noProof="0" smtClean="0">
                <a:ln>
                  <a:noFill/>
                </a:ln>
                <a:solidFill>
                  <a:srgbClr val="000000"/>
                </a:solidFill>
                <a:effectLst/>
                <a:uLnTx/>
                <a:uFillTx/>
                <a:latin typeface="楷体_GB2312" pitchFamily="49" charset="-122"/>
                <a:ea typeface="楷体_GB2312" pitchFamily="49" charset="-122"/>
                <a:cs typeface="+mn-cs"/>
              </a:rPr>
              <a:t>PCI Express</a:t>
            </a:r>
            <a:endParaRPr kumimoji="1" lang="en-US" altLang="zh-CN" sz="4000" b="1"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楷体_GB2312" pitchFamily="49" charset="-122"/>
              <a:ea typeface="楷体_GB2312" pitchFamily="49" charset="-122"/>
              <a:cs typeface="+mn-c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59747" name="Picture 2"/>
          <p:cNvPicPr>
            <a:picLocks noChangeAspect="1"/>
          </p:cNvPicPr>
          <p:nvPr/>
        </p:nvPicPr>
        <p:blipFill>
          <a:blip r:embed="rId1"/>
          <a:stretch>
            <a:fillRect/>
          </a:stretch>
        </p:blipFill>
        <p:spPr>
          <a:xfrm>
            <a:off x="1600200" y="1852613"/>
            <a:ext cx="6629400" cy="4929187"/>
          </a:xfrm>
          <a:prstGeom prst="rect">
            <a:avLst/>
          </a:prstGeom>
          <a:noFill/>
          <a:ln w="9525">
            <a:noFill/>
          </a:ln>
        </p:spPr>
      </p:pic>
      <p:sp>
        <p:nvSpPr>
          <p:cNvPr id="159748" name="Text Box 3"/>
          <p:cNvSpPr txBox="1"/>
          <p:nvPr/>
        </p:nvSpPr>
        <p:spPr>
          <a:xfrm>
            <a:off x="228600" y="228600"/>
            <a:ext cx="8610600" cy="2100263"/>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81000" lvl="0" indent="-381000" eaLnBrk="1" hangingPunct="1">
              <a:lnSpc>
                <a:spcPct val="110000"/>
              </a:lnSpc>
              <a:spcBef>
                <a:spcPct val="0"/>
              </a:spcBef>
              <a:buClr>
                <a:schemeClr val="folHlink"/>
              </a:buClr>
              <a:buFont typeface="Wingdings" panose="05000000000000000000" pitchFamily="2" charset="2"/>
              <a:buChar char="§"/>
            </a:pPr>
            <a:r>
              <a:rPr lang="zh-CN" altLang="en-US" sz="2400" b="0" dirty="0"/>
              <a:t>点对点连接</a:t>
            </a:r>
            <a:endParaRPr lang="zh-CN" altLang="en-US" sz="2400" b="0" dirty="0"/>
          </a:p>
          <a:p>
            <a:pPr marL="952500" lvl="1" indent="-381000" eaLnBrk="1" hangingPunct="1">
              <a:lnSpc>
                <a:spcPct val="110000"/>
              </a:lnSpc>
              <a:spcBef>
                <a:spcPct val="0"/>
              </a:spcBef>
              <a:buClr>
                <a:schemeClr val="folHlink"/>
              </a:buClr>
              <a:buSzTx/>
              <a:buFont typeface="Wingdings" panose="05000000000000000000" pitchFamily="2" charset="2"/>
              <a:buChar char="§"/>
            </a:pPr>
            <a:r>
              <a:rPr lang="zh-CN" altLang="en-US" dirty="0">
                <a:solidFill>
                  <a:srgbClr val="000000"/>
                </a:solidFill>
                <a:latin typeface="楷体_GB2312" pitchFamily="49" charset="-122"/>
                <a:ea typeface="楷体_GB2312" pitchFamily="49" charset="-122"/>
              </a:rPr>
              <a:t>与</a:t>
            </a:r>
            <a:r>
              <a:rPr lang="en-US" altLang="zh-CN" dirty="0">
                <a:solidFill>
                  <a:srgbClr val="000000"/>
                </a:solidFill>
                <a:latin typeface="楷体_GB2312" pitchFamily="49" charset="-122"/>
                <a:ea typeface="楷体_GB2312" pitchFamily="49" charset="-122"/>
              </a:rPr>
              <a:t>PCI</a:t>
            </a:r>
            <a:r>
              <a:rPr lang="zh-CN" altLang="en-US" dirty="0">
                <a:solidFill>
                  <a:srgbClr val="000000"/>
                </a:solidFill>
                <a:latin typeface="楷体_GB2312" pitchFamily="49" charset="-122"/>
                <a:ea typeface="楷体_GB2312" pitchFamily="49" charset="-122"/>
              </a:rPr>
              <a:t>相比，</a:t>
            </a:r>
            <a:r>
              <a:rPr lang="en-US" altLang="zh-CN" dirty="0">
                <a:solidFill>
                  <a:srgbClr val="000000"/>
                </a:solidFill>
                <a:latin typeface="楷体_GB2312" pitchFamily="49" charset="-122"/>
                <a:ea typeface="楷体_GB2312" pitchFamily="49" charset="-122"/>
              </a:rPr>
              <a:t>PCI Express</a:t>
            </a:r>
            <a:r>
              <a:rPr lang="zh-CN" altLang="en-US" dirty="0">
                <a:solidFill>
                  <a:srgbClr val="000000"/>
                </a:solidFill>
                <a:latin typeface="楷体_GB2312" pitchFamily="49" charset="-122"/>
                <a:ea typeface="楷体_GB2312" pitchFamily="49" charset="-122"/>
              </a:rPr>
              <a:t>采用点对点技术，能够为每一设备分配独享通道，不需要在设备之间共享资源，这样充分保障了各设备的宽带资源，提高数据传输速率。而</a:t>
            </a:r>
            <a:r>
              <a:rPr lang="en-US" altLang="zh-CN" dirty="0">
                <a:solidFill>
                  <a:srgbClr val="000000"/>
                </a:solidFill>
                <a:latin typeface="楷体_GB2312" pitchFamily="49" charset="-122"/>
                <a:ea typeface="楷体_GB2312" pitchFamily="49" charset="-122"/>
              </a:rPr>
              <a:t>PCI</a:t>
            </a:r>
            <a:r>
              <a:rPr lang="zh-CN" altLang="en-US" dirty="0">
                <a:solidFill>
                  <a:srgbClr val="000000"/>
                </a:solidFill>
                <a:latin typeface="楷体_GB2312" pitchFamily="49" charset="-122"/>
                <a:ea typeface="楷体_GB2312" pitchFamily="49" charset="-122"/>
              </a:rPr>
              <a:t>是所有设备共享同一条总线资源。</a:t>
            </a:r>
            <a:endParaRPr lang="zh-CN" altLang="en-US" dirty="0">
              <a:solidFill>
                <a:srgbClr val="000000"/>
              </a:solidFill>
              <a:latin typeface="楷体_GB2312" pitchFamily="49" charset="-122"/>
              <a:ea typeface="楷体_GB2312" pitchFamily="49" charset="-122"/>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0770" name="Picture 2"/>
          <p:cNvPicPr>
            <a:picLocks noChangeAspect="1"/>
          </p:cNvPicPr>
          <p:nvPr/>
        </p:nvPicPr>
        <p:blipFill>
          <a:blip r:embed="rId1"/>
          <a:stretch>
            <a:fillRect/>
          </a:stretch>
        </p:blipFill>
        <p:spPr>
          <a:xfrm>
            <a:off x="533400" y="3235325"/>
            <a:ext cx="4495800" cy="3394075"/>
          </a:xfrm>
          <a:prstGeom prst="rect">
            <a:avLst/>
          </a:prstGeom>
          <a:noFill/>
          <a:ln w="9525">
            <a:noFill/>
          </a:ln>
        </p:spPr>
      </p:pic>
      <p:sp>
        <p:nvSpPr>
          <p:cNvPr id="160771" name="Text Box 3"/>
          <p:cNvSpPr txBox="1"/>
          <p:nvPr/>
        </p:nvSpPr>
        <p:spPr>
          <a:xfrm>
            <a:off x="228600" y="228600"/>
            <a:ext cx="8610600" cy="2903538"/>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294005" lvl="0" indent="-294005" eaLnBrk="1" hangingPunct="1">
              <a:lnSpc>
                <a:spcPct val="110000"/>
              </a:lnSpc>
              <a:spcBef>
                <a:spcPct val="0"/>
              </a:spcBef>
              <a:buClr>
                <a:schemeClr val="folHlink"/>
              </a:buClr>
              <a:buFont typeface="Wingdings" panose="05000000000000000000" pitchFamily="2" charset="2"/>
              <a:buChar char="§"/>
            </a:pPr>
            <a:r>
              <a:rPr lang="zh-CN" altLang="en-US" sz="2400" b="0" dirty="0"/>
              <a:t>易于布线、减少串扰，多方式连接</a:t>
            </a:r>
            <a:endParaRPr lang="zh-CN" altLang="en-US" sz="2400" b="0" dirty="0"/>
          </a:p>
          <a:p>
            <a:pPr marL="865505" lvl="1" indent="-381000" eaLnBrk="1" hangingPunct="1">
              <a:lnSpc>
                <a:spcPct val="110000"/>
              </a:lnSpc>
              <a:spcBef>
                <a:spcPct val="0"/>
              </a:spcBef>
              <a:buClr>
                <a:schemeClr val="folHlink"/>
              </a:buClr>
              <a:buSzTx/>
              <a:buFont typeface="Wingdings" panose="05000000000000000000" pitchFamily="2" charset="2"/>
              <a:buChar char="§"/>
            </a:pPr>
            <a:r>
              <a:rPr lang="zh-CN" altLang="en-US" dirty="0">
                <a:solidFill>
                  <a:srgbClr val="000000"/>
                </a:solidFill>
                <a:latin typeface="楷体_GB2312" pitchFamily="49" charset="-122"/>
                <a:ea typeface="楷体_GB2312" pitchFamily="49" charset="-122"/>
              </a:rPr>
              <a:t>与</a:t>
            </a:r>
            <a:r>
              <a:rPr lang="en-US" altLang="zh-CN" dirty="0">
                <a:solidFill>
                  <a:srgbClr val="000000"/>
                </a:solidFill>
                <a:latin typeface="楷体_GB2312" pitchFamily="49" charset="-122"/>
                <a:ea typeface="楷体_GB2312" pitchFamily="49" charset="-122"/>
              </a:rPr>
              <a:t>PCI</a:t>
            </a:r>
            <a:r>
              <a:rPr lang="zh-CN" altLang="en-US" dirty="0">
                <a:solidFill>
                  <a:srgbClr val="000000"/>
                </a:solidFill>
                <a:latin typeface="楷体_GB2312" pitchFamily="49" charset="-122"/>
                <a:ea typeface="楷体_GB2312" pitchFamily="49" charset="-122"/>
              </a:rPr>
              <a:t>相比，</a:t>
            </a:r>
            <a:r>
              <a:rPr lang="en-US" altLang="zh-CN" dirty="0">
                <a:solidFill>
                  <a:srgbClr val="000000"/>
                </a:solidFill>
                <a:latin typeface="楷体_GB2312" pitchFamily="49" charset="-122"/>
                <a:ea typeface="楷体_GB2312" pitchFamily="49" charset="-122"/>
              </a:rPr>
              <a:t>PCI Express</a:t>
            </a:r>
            <a:r>
              <a:rPr lang="zh-CN" altLang="en-US" dirty="0">
                <a:solidFill>
                  <a:srgbClr val="000000"/>
                </a:solidFill>
                <a:latin typeface="楷体_GB2312" pitchFamily="49" charset="-122"/>
                <a:ea typeface="楷体_GB2312" pitchFamily="49" charset="-122"/>
              </a:rPr>
              <a:t>导线数量比</a:t>
            </a:r>
            <a:r>
              <a:rPr lang="en-US" altLang="zh-CN" dirty="0">
                <a:solidFill>
                  <a:srgbClr val="000000"/>
                </a:solidFill>
                <a:latin typeface="楷体_GB2312" pitchFamily="49" charset="-122"/>
                <a:ea typeface="楷体_GB2312" pitchFamily="49" charset="-122"/>
              </a:rPr>
              <a:t>PCI</a:t>
            </a:r>
            <a:r>
              <a:rPr lang="zh-CN" altLang="en-US" dirty="0">
                <a:solidFill>
                  <a:srgbClr val="000000"/>
                </a:solidFill>
                <a:latin typeface="楷体_GB2312" pitchFamily="49" charset="-122"/>
                <a:ea typeface="楷体_GB2312" pitchFamily="49" charset="-122"/>
              </a:rPr>
              <a:t>减少了将近</a:t>
            </a:r>
            <a:r>
              <a:rPr lang="en-US" altLang="zh-CN" dirty="0">
                <a:solidFill>
                  <a:srgbClr val="000000"/>
                </a:solidFill>
                <a:latin typeface="楷体_GB2312" pitchFamily="49" charset="-122"/>
                <a:ea typeface="楷体_GB2312" pitchFamily="49" charset="-122"/>
              </a:rPr>
              <a:t>75%</a:t>
            </a:r>
            <a:r>
              <a:rPr lang="zh-CN" altLang="en-US" dirty="0">
                <a:solidFill>
                  <a:srgbClr val="000000"/>
                </a:solidFill>
                <a:latin typeface="楷体_GB2312" pitchFamily="49" charset="-122"/>
                <a:ea typeface="楷体_GB2312" pitchFamily="49" charset="-122"/>
              </a:rPr>
              <a:t>，速度会加快</a:t>
            </a:r>
            <a:endParaRPr lang="zh-CN" altLang="en-US" dirty="0">
              <a:solidFill>
                <a:srgbClr val="000000"/>
              </a:solidFill>
              <a:latin typeface="楷体_GB2312" pitchFamily="49" charset="-122"/>
              <a:ea typeface="楷体_GB2312" pitchFamily="49" charset="-122"/>
            </a:endParaRPr>
          </a:p>
          <a:p>
            <a:pPr marL="865505" lvl="1" indent="-381000" eaLnBrk="1" hangingPunct="1">
              <a:lnSpc>
                <a:spcPct val="110000"/>
              </a:lnSpc>
              <a:spcBef>
                <a:spcPct val="0"/>
              </a:spcBef>
              <a:buClr>
                <a:schemeClr val="folHlink"/>
              </a:buClr>
              <a:buSzTx/>
              <a:buFont typeface="Wingdings" panose="05000000000000000000" pitchFamily="2" charset="2"/>
              <a:buChar char="§"/>
            </a:pPr>
            <a:r>
              <a:rPr lang="zh-CN" altLang="en-US" dirty="0">
                <a:solidFill>
                  <a:srgbClr val="000000"/>
                </a:solidFill>
                <a:latin typeface="楷体_GB2312" pitchFamily="49" charset="-122"/>
                <a:ea typeface="楷体_GB2312" pitchFamily="49" charset="-122"/>
              </a:rPr>
              <a:t>数据不需要同步，在同一系统内能够以不同频率运行</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而且能够延伸到系统之外，采用专用线缆可将各种外设直接与系统内的</a:t>
            </a:r>
            <a:r>
              <a:rPr lang="en-US" altLang="zh-CN" dirty="0">
                <a:solidFill>
                  <a:srgbClr val="000000"/>
                </a:solidFill>
                <a:latin typeface="楷体_GB2312" pitchFamily="49" charset="-122"/>
                <a:ea typeface="楷体_GB2312" pitchFamily="49" charset="-122"/>
              </a:rPr>
              <a:t>PCI Express</a:t>
            </a:r>
            <a:r>
              <a:rPr lang="zh-CN" altLang="en-US" dirty="0">
                <a:solidFill>
                  <a:srgbClr val="000000"/>
                </a:solidFill>
                <a:latin typeface="楷体_GB2312" pitchFamily="49" charset="-122"/>
                <a:ea typeface="楷体_GB2312" pitchFamily="49" charset="-122"/>
              </a:rPr>
              <a:t>总线连接在一起。这是</a:t>
            </a:r>
            <a:r>
              <a:rPr lang="en-US" altLang="zh-CN" dirty="0">
                <a:solidFill>
                  <a:srgbClr val="000000"/>
                </a:solidFill>
                <a:latin typeface="楷体_GB2312" pitchFamily="49" charset="-122"/>
                <a:ea typeface="楷体_GB2312" pitchFamily="49" charset="-122"/>
              </a:rPr>
              <a:t>PCI</a:t>
            </a:r>
            <a:r>
              <a:rPr lang="zh-CN" altLang="en-US" dirty="0">
                <a:solidFill>
                  <a:srgbClr val="000000"/>
                </a:solidFill>
                <a:latin typeface="楷体_GB2312" pitchFamily="49" charset="-122"/>
                <a:ea typeface="楷体_GB2312" pitchFamily="49" charset="-122"/>
              </a:rPr>
              <a:t>无法做到的。</a:t>
            </a:r>
            <a:endParaRPr lang="zh-CN" altLang="en-US" sz="1600" dirty="0">
              <a:solidFill>
                <a:srgbClr val="000000"/>
              </a:solidFill>
              <a:latin typeface="宋体" panose="02010600030101010101" pitchFamily="2" charset="-122"/>
              <a:ea typeface="宋体" panose="02010600030101010101" pitchFamily="2" charset="-122"/>
            </a:endParaRPr>
          </a:p>
        </p:txBody>
      </p:sp>
      <p:pic>
        <p:nvPicPr>
          <p:cNvPr id="160772" name="Picture 4"/>
          <p:cNvPicPr>
            <a:picLocks noChangeAspect="1"/>
          </p:cNvPicPr>
          <p:nvPr/>
        </p:nvPicPr>
        <p:blipFill>
          <a:blip r:embed="rId2"/>
          <a:stretch>
            <a:fillRect/>
          </a:stretch>
        </p:blipFill>
        <p:spPr>
          <a:xfrm>
            <a:off x="5265738" y="2895600"/>
            <a:ext cx="3878262" cy="3962400"/>
          </a:xfrm>
          <a:prstGeom prst="rect">
            <a:avLst/>
          </a:prstGeom>
          <a:noFill/>
          <a:ln w="9525">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61795" name="Picture 2"/>
          <p:cNvPicPr>
            <a:picLocks noChangeAspect="1"/>
          </p:cNvPicPr>
          <p:nvPr/>
        </p:nvPicPr>
        <p:blipFill>
          <a:blip r:embed="rId1"/>
          <a:stretch>
            <a:fillRect/>
          </a:stretch>
        </p:blipFill>
        <p:spPr>
          <a:xfrm>
            <a:off x="76200" y="15875"/>
            <a:ext cx="5257800" cy="4632325"/>
          </a:xfrm>
          <a:prstGeom prst="rect">
            <a:avLst/>
          </a:prstGeom>
          <a:noFill/>
          <a:ln w="9525">
            <a:noFill/>
          </a:ln>
        </p:spPr>
      </p:pic>
      <p:pic>
        <p:nvPicPr>
          <p:cNvPr id="161796" name="Picture 3"/>
          <p:cNvPicPr>
            <a:picLocks noChangeAspect="1"/>
          </p:cNvPicPr>
          <p:nvPr/>
        </p:nvPicPr>
        <p:blipFill>
          <a:blip r:embed="rId2"/>
          <a:stretch>
            <a:fillRect/>
          </a:stretch>
        </p:blipFill>
        <p:spPr>
          <a:xfrm>
            <a:off x="4343400" y="3273425"/>
            <a:ext cx="4800600" cy="3584575"/>
          </a:xfrm>
          <a:prstGeom prst="rect">
            <a:avLst/>
          </a:prstGeom>
          <a:noFill/>
          <a:ln w="9525">
            <a:noFill/>
          </a:ln>
        </p:spPr>
      </p:pic>
      <p:sp>
        <p:nvSpPr>
          <p:cNvPr id="161797" name="Text Box 4"/>
          <p:cNvSpPr txBox="1"/>
          <p:nvPr/>
        </p:nvSpPr>
        <p:spPr>
          <a:xfrm>
            <a:off x="517525" y="5202238"/>
            <a:ext cx="344487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dirty="0">
                <a:latin typeface="Tahoma" panose="020B0604030504040204" pitchFamily="34" charset="0"/>
              </a:rPr>
              <a:t>支持不同工作速度设备之间的通信</a:t>
            </a:r>
            <a:endParaRPr lang="zh-CN" altLang="en-US" dirty="0">
              <a:latin typeface="Tahoma" panose="020B0604030504040204" pitchFamily="34" charset="0"/>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62819" name="Rectangle 2"/>
          <p:cNvSpPr/>
          <p:nvPr/>
        </p:nvSpPr>
        <p:spPr>
          <a:xfrm>
            <a:off x="457200" y="228600"/>
            <a:ext cx="8610600" cy="16764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95000"/>
              </a:lnSpc>
              <a:spcBef>
                <a:spcPct val="0"/>
              </a:spcBef>
              <a:buClr>
                <a:schemeClr val="tx2"/>
              </a:buClr>
              <a:buFont typeface="Wingdings" panose="05000000000000000000" pitchFamily="2" charset="2"/>
              <a:buChar char="§"/>
            </a:pPr>
            <a:r>
              <a:rPr lang="en-US" altLang="zh-CN" sz="2400" dirty="0"/>
              <a:t>PCI Express</a:t>
            </a:r>
            <a:r>
              <a:rPr lang="zh-CN" altLang="en-US" sz="2400" dirty="0"/>
              <a:t>数据传输速率快</a:t>
            </a:r>
            <a:endParaRPr lang="zh-CN" altLang="en-US" sz="2400" dirty="0"/>
          </a:p>
          <a:p>
            <a:pPr marL="742950" lvl="1" indent="-285750" eaLnBrk="1" hangingPunct="1">
              <a:lnSpc>
                <a:spcPct val="95000"/>
              </a:lnSpc>
              <a:spcBef>
                <a:spcPct val="0"/>
              </a:spcBef>
              <a:buSzTx/>
              <a:buFont typeface="Wingdings" panose="05000000000000000000" pitchFamily="2" charset="2"/>
              <a:buChar char="§"/>
            </a:pPr>
            <a:r>
              <a:rPr lang="zh-CN" altLang="en-US" b="1" dirty="0">
                <a:solidFill>
                  <a:srgbClr val="000000"/>
                </a:solidFill>
                <a:latin typeface="楷体_GB2312" pitchFamily="49" charset="-122"/>
                <a:ea typeface="楷体_GB2312" pitchFamily="49" charset="-122"/>
              </a:rPr>
              <a:t>连接可以由</a:t>
            </a:r>
            <a:r>
              <a:rPr lang="en-US" altLang="zh-CN" b="1" dirty="0">
                <a:solidFill>
                  <a:srgbClr val="000000"/>
                </a:solidFill>
                <a:latin typeface="楷体_GB2312" pitchFamily="49" charset="-122"/>
                <a:ea typeface="楷体_GB2312" pitchFamily="49" charset="-122"/>
              </a:rPr>
              <a:t>x1</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x2</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x4</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x8</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x12</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x16</a:t>
            </a:r>
            <a:r>
              <a:rPr lang="zh-CN" altLang="en-US" b="1" dirty="0">
                <a:solidFill>
                  <a:srgbClr val="000000"/>
                </a:solidFill>
                <a:latin typeface="楷体_GB2312" pitchFamily="49" charset="-122"/>
                <a:ea typeface="楷体_GB2312" pitchFamily="49" charset="-122"/>
              </a:rPr>
              <a:t>、</a:t>
            </a:r>
            <a:r>
              <a:rPr lang="en-US" altLang="zh-CN" b="1" dirty="0">
                <a:solidFill>
                  <a:srgbClr val="000000"/>
                </a:solidFill>
                <a:latin typeface="楷体_GB2312" pitchFamily="49" charset="-122"/>
                <a:ea typeface="楷体_GB2312" pitchFamily="49" charset="-122"/>
              </a:rPr>
              <a:t>x32</a:t>
            </a:r>
            <a:r>
              <a:rPr lang="zh-CN" altLang="en-US" b="1" dirty="0">
                <a:solidFill>
                  <a:srgbClr val="000000"/>
                </a:solidFill>
                <a:latin typeface="楷体_GB2312" pitchFamily="49" charset="-122"/>
                <a:ea typeface="楷体_GB2312" pitchFamily="49" charset="-122"/>
              </a:rPr>
              <a:t>组成</a:t>
            </a:r>
            <a:endParaRPr lang="zh-CN" altLang="en-US" b="1" dirty="0">
              <a:solidFill>
                <a:srgbClr val="000000"/>
              </a:solidFill>
              <a:latin typeface="楷体_GB2312" pitchFamily="49" charset="-122"/>
              <a:ea typeface="楷体_GB2312" pitchFamily="49" charset="-122"/>
            </a:endParaRPr>
          </a:p>
          <a:p>
            <a:pPr marL="742950" lvl="1" indent="-285750" eaLnBrk="1" hangingPunct="1">
              <a:spcBef>
                <a:spcPct val="0"/>
              </a:spcBef>
              <a:buClr>
                <a:schemeClr val="folHlink"/>
              </a:buClr>
              <a:buSzTx/>
              <a:buFont typeface="Wingdings" panose="05000000000000000000" pitchFamily="2" charset="2"/>
              <a:buChar char="§"/>
            </a:pPr>
            <a:r>
              <a:rPr lang="zh-CN" altLang="en-US" b="1" dirty="0">
                <a:solidFill>
                  <a:srgbClr val="000000"/>
                </a:solidFill>
                <a:latin typeface="楷体_GB2312" pitchFamily="49" charset="-122"/>
                <a:ea typeface="楷体_GB2312" pitchFamily="49" charset="-122"/>
              </a:rPr>
              <a:t>每个通道带宽为</a:t>
            </a:r>
            <a:r>
              <a:rPr lang="en-US" altLang="zh-CN" b="1" dirty="0">
                <a:solidFill>
                  <a:srgbClr val="000000"/>
                </a:solidFill>
                <a:latin typeface="楷体_GB2312" pitchFamily="49" charset="-122"/>
                <a:ea typeface="楷体_GB2312" pitchFamily="49" charset="-122"/>
              </a:rPr>
              <a:t>2.5Gb/s</a:t>
            </a:r>
            <a:r>
              <a:rPr lang="zh-CN" altLang="en-US" b="1" dirty="0">
                <a:solidFill>
                  <a:srgbClr val="000000"/>
                </a:solidFill>
                <a:latin typeface="楷体_GB2312" pitchFamily="49" charset="-122"/>
                <a:ea typeface="楷体_GB2312" pitchFamily="49" charset="-122"/>
              </a:rPr>
              <a:t>（今年会提升到</a:t>
            </a:r>
            <a:r>
              <a:rPr lang="en-US" altLang="zh-CN" b="1" dirty="0">
                <a:solidFill>
                  <a:srgbClr val="000000"/>
                </a:solidFill>
                <a:latin typeface="楷体_GB2312" pitchFamily="49" charset="-122"/>
                <a:ea typeface="楷体_GB2312" pitchFamily="49" charset="-122"/>
              </a:rPr>
              <a:t>5Gb/s</a:t>
            </a:r>
            <a:r>
              <a:rPr lang="zh-CN" altLang="en-US" b="1" dirty="0">
                <a:solidFill>
                  <a:srgbClr val="000000"/>
                </a:solidFill>
                <a:latin typeface="楷体_GB2312" pitchFamily="49" charset="-122"/>
                <a:ea typeface="楷体_GB2312" pitchFamily="49" charset="-122"/>
              </a:rPr>
              <a:t>）</a:t>
            </a:r>
            <a:endParaRPr lang="zh-CN" altLang="en-US" b="1" dirty="0">
              <a:solidFill>
                <a:srgbClr val="000000"/>
              </a:solidFill>
              <a:latin typeface="楷体_GB2312" pitchFamily="49" charset="-122"/>
              <a:ea typeface="楷体_GB2312" pitchFamily="49" charset="-122"/>
            </a:endParaRPr>
          </a:p>
          <a:p>
            <a:pPr marL="742950" lvl="1" indent="-285750" eaLnBrk="1" hangingPunct="1">
              <a:spcBef>
                <a:spcPct val="0"/>
              </a:spcBef>
              <a:buClr>
                <a:schemeClr val="folHlink"/>
              </a:buClr>
              <a:buSzTx/>
              <a:buFont typeface="Wingdings" panose="05000000000000000000" pitchFamily="2" charset="2"/>
              <a:buChar char="§"/>
            </a:pPr>
            <a:r>
              <a:rPr lang="zh-CN" altLang="en-US" b="1" dirty="0">
                <a:solidFill>
                  <a:srgbClr val="000000"/>
                </a:solidFill>
                <a:latin typeface="楷体_GB2312" pitchFamily="49" charset="-122"/>
                <a:ea typeface="楷体_GB2312" pitchFamily="49" charset="-122"/>
              </a:rPr>
              <a:t>理论上最高连接带宽可以达到</a:t>
            </a:r>
            <a:r>
              <a:rPr lang="en-US" altLang="zh-CN" b="1" dirty="0">
                <a:solidFill>
                  <a:srgbClr val="000000"/>
                </a:solidFill>
                <a:latin typeface="楷体_GB2312" pitchFamily="49" charset="-122"/>
                <a:ea typeface="楷体_GB2312" pitchFamily="49" charset="-122"/>
              </a:rPr>
              <a:t>8-10GB/s</a:t>
            </a:r>
            <a:r>
              <a:rPr lang="zh-CN" altLang="en-US" b="1" dirty="0">
                <a:solidFill>
                  <a:srgbClr val="000000"/>
                </a:solidFill>
                <a:latin typeface="楷体_GB2312" pitchFamily="49" charset="-122"/>
                <a:ea typeface="楷体_GB2312" pitchFamily="49" charset="-122"/>
              </a:rPr>
              <a:t>。 </a:t>
            </a:r>
            <a:endParaRPr lang="zh-CN" altLang="en-US" b="1" dirty="0">
              <a:solidFill>
                <a:srgbClr val="000000"/>
              </a:solidFill>
              <a:latin typeface="楷体_GB2312" pitchFamily="49" charset="-122"/>
              <a:ea typeface="楷体_GB2312" pitchFamily="49" charset="-122"/>
            </a:endParaRPr>
          </a:p>
          <a:p>
            <a:pPr marL="342900" lvl="0" indent="-342900" eaLnBrk="1" hangingPunct="1">
              <a:lnSpc>
                <a:spcPct val="95000"/>
              </a:lnSpc>
              <a:spcBef>
                <a:spcPct val="0"/>
              </a:spcBef>
              <a:buClr>
                <a:schemeClr val="tx2"/>
              </a:buClr>
              <a:buFontTx/>
              <a:buNone/>
            </a:pPr>
            <a:endParaRPr lang="zh-CN" altLang="en-US" sz="2400" dirty="0">
              <a:solidFill>
                <a:schemeClr val="tx1"/>
              </a:solidFill>
            </a:endParaRPr>
          </a:p>
        </p:txBody>
      </p:sp>
      <p:pic>
        <p:nvPicPr>
          <p:cNvPr id="162820" name="Picture 3"/>
          <p:cNvPicPr>
            <a:picLocks noChangeAspect="1"/>
          </p:cNvPicPr>
          <p:nvPr/>
        </p:nvPicPr>
        <p:blipFill>
          <a:blip r:embed="rId1"/>
          <a:stretch>
            <a:fillRect/>
          </a:stretch>
        </p:blipFill>
        <p:spPr>
          <a:xfrm>
            <a:off x="0" y="3829050"/>
            <a:ext cx="3962400" cy="3028950"/>
          </a:xfrm>
          <a:prstGeom prst="rect">
            <a:avLst/>
          </a:prstGeom>
          <a:noFill/>
          <a:ln w="9525">
            <a:noFill/>
          </a:ln>
        </p:spPr>
      </p:pic>
      <p:pic>
        <p:nvPicPr>
          <p:cNvPr id="162821" name="Picture 4"/>
          <p:cNvPicPr>
            <a:picLocks noChangeAspect="1"/>
          </p:cNvPicPr>
          <p:nvPr/>
        </p:nvPicPr>
        <p:blipFill>
          <a:blip r:embed="rId2"/>
          <a:stretch>
            <a:fillRect/>
          </a:stretch>
        </p:blipFill>
        <p:spPr>
          <a:xfrm>
            <a:off x="3733800" y="1982788"/>
            <a:ext cx="5410200" cy="4170362"/>
          </a:xfrm>
          <a:prstGeom prst="rect">
            <a:avLst/>
          </a:prstGeom>
          <a:noFill/>
          <a:ln w="9525">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Rectangle 2"/>
          <p:cNvSpPr>
            <a:spLocks noGrp="1"/>
          </p:cNvSpPr>
          <p:nvPr>
            <p:ph idx="1" hasCustomPrompt="1"/>
          </p:nvPr>
        </p:nvSpPr>
        <p:spPr>
          <a:xfrm>
            <a:off x="468313" y="1268413"/>
            <a:ext cx="8345487" cy="4535487"/>
          </a:xfrm>
        </p:spPr>
        <p:txBody>
          <a:bodyPr vert="horz" wrap="square" lIns="91440" tIns="45720" rIns="91440" bIns="45720" anchor="t" anchorCtr="0"/>
          <a:p>
            <a:pPr eaLnBrk="1" hangingPunct="1">
              <a:lnSpc>
                <a:spcPct val="120000"/>
              </a:lnSpc>
            </a:pPr>
            <a:r>
              <a:rPr lang="zh-CN" altLang="en-US" sz="2000" b="0" dirty="0"/>
              <a:t>兼容</a:t>
            </a:r>
            <a:r>
              <a:rPr lang="en-US" altLang="zh-CN" sz="2000" b="0" dirty="0"/>
              <a:t>PCI</a:t>
            </a:r>
            <a:r>
              <a:rPr lang="zh-CN" altLang="en-US" sz="2000" b="0" dirty="0"/>
              <a:t>和</a:t>
            </a:r>
            <a:r>
              <a:rPr lang="en-US" altLang="zh-CN" sz="2000" b="0" dirty="0"/>
              <a:t>PCI-X</a:t>
            </a:r>
            <a:endParaRPr lang="en-US" altLang="zh-CN" sz="2000" b="0" dirty="0"/>
          </a:p>
          <a:p>
            <a:pPr lvl="1" eaLnBrk="1" hangingPunct="1">
              <a:lnSpc>
                <a:spcPct val="120000"/>
              </a:lnSpc>
            </a:pPr>
            <a:r>
              <a:rPr lang="zh-CN" altLang="en-US" sz="2000" b="1" dirty="0">
                <a:latin typeface="楷体_GB2312" pitchFamily="49" charset="-122"/>
                <a:ea typeface="楷体_GB2312" pitchFamily="49" charset="-122"/>
              </a:rPr>
              <a:t>跨平台兼容目前被广泛采用的</a:t>
            </a:r>
            <a:r>
              <a:rPr lang="en-US" altLang="zh-CN" sz="2000" b="1" dirty="0">
                <a:latin typeface="楷体_GB2312" pitchFamily="49" charset="-122"/>
                <a:ea typeface="楷体_GB2312" pitchFamily="49" charset="-122"/>
              </a:rPr>
              <a:t>PCI 2.2</a:t>
            </a:r>
            <a:r>
              <a:rPr lang="zh-CN" altLang="en-US" sz="2000" b="1" dirty="0">
                <a:latin typeface="楷体_GB2312" pitchFamily="49" charset="-122"/>
                <a:ea typeface="楷体_GB2312" pitchFamily="49" charset="-122"/>
              </a:rPr>
              <a:t>，但不兼容目前的</a:t>
            </a:r>
            <a:r>
              <a:rPr lang="en-US" altLang="zh-CN" sz="2000" b="1" dirty="0">
                <a:latin typeface="楷体_GB2312" pitchFamily="49" charset="-122"/>
                <a:ea typeface="楷体_GB2312" pitchFamily="49" charset="-122"/>
              </a:rPr>
              <a:t>AGP</a:t>
            </a:r>
            <a:r>
              <a:rPr lang="zh-CN" altLang="en-US" sz="2000" b="1" dirty="0">
                <a:latin typeface="楷体_GB2312" pitchFamily="49" charset="-122"/>
                <a:ea typeface="楷体_GB2312" pitchFamily="49" charset="-122"/>
              </a:rPr>
              <a:t>接口</a:t>
            </a:r>
            <a:br>
              <a:rPr lang="zh-CN" altLang="en-US" sz="2000" b="1" dirty="0">
                <a:latin typeface="楷体_GB2312" pitchFamily="49" charset="-122"/>
                <a:ea typeface="楷体_GB2312" pitchFamily="49" charset="-122"/>
              </a:rPr>
            </a:br>
            <a:endParaRPr lang="zh-CN" altLang="en-US" sz="2000" b="1" dirty="0">
              <a:latin typeface="楷体_GB2312" pitchFamily="49" charset="-122"/>
              <a:ea typeface="楷体_GB2312" pitchFamily="49" charset="-122"/>
            </a:endParaRPr>
          </a:p>
          <a:p>
            <a:pPr eaLnBrk="1" hangingPunct="1">
              <a:lnSpc>
                <a:spcPct val="120000"/>
              </a:lnSpc>
            </a:pPr>
            <a:r>
              <a:rPr lang="zh-CN" altLang="en-US" sz="2000" b="0" dirty="0"/>
              <a:t>其它功能</a:t>
            </a:r>
            <a:endParaRPr lang="zh-CN" altLang="en-US" sz="2000" b="0" dirty="0"/>
          </a:p>
          <a:p>
            <a:pPr lvl="1" eaLnBrk="1" hangingPunct="1">
              <a:lnSpc>
                <a:spcPct val="120000"/>
              </a:lnSpc>
            </a:pPr>
            <a:r>
              <a:rPr lang="en-US" altLang="zh-CN" sz="2000" b="1" dirty="0">
                <a:latin typeface="楷体_GB2312" pitchFamily="49" charset="-122"/>
                <a:ea typeface="楷体_GB2312" pitchFamily="49" charset="-122"/>
              </a:rPr>
              <a:t>PCI Express</a:t>
            </a:r>
            <a:r>
              <a:rPr lang="zh-CN" altLang="en-US" sz="2000" b="1" dirty="0">
                <a:latin typeface="楷体_GB2312" pitchFamily="49" charset="-122"/>
                <a:ea typeface="楷体_GB2312" pitchFamily="49" charset="-122"/>
              </a:rPr>
              <a:t>接口标准可以支持不同的信令协议</a:t>
            </a:r>
            <a:endParaRPr lang="zh-CN" altLang="en-US" sz="2000" b="1" dirty="0">
              <a:latin typeface="楷体_GB2312" pitchFamily="49" charset="-122"/>
              <a:ea typeface="楷体_GB2312" pitchFamily="49" charset="-122"/>
            </a:endParaRPr>
          </a:p>
          <a:p>
            <a:pPr lvl="1" eaLnBrk="1" hangingPunct="1">
              <a:lnSpc>
                <a:spcPct val="120000"/>
              </a:lnSpc>
            </a:pPr>
            <a:r>
              <a:rPr lang="zh-CN" altLang="en-US" sz="2000" b="1" dirty="0">
                <a:latin typeface="楷体_GB2312" pitchFamily="49" charset="-122"/>
                <a:ea typeface="楷体_GB2312" pitchFamily="49" charset="-122"/>
              </a:rPr>
              <a:t>采用先进的电源管理技术，支持热插拔功能</a:t>
            </a:r>
            <a:endParaRPr lang="zh-CN" altLang="en-US" sz="2000" b="1" dirty="0">
              <a:latin typeface="楷体_GB2312" pitchFamily="49" charset="-122"/>
              <a:ea typeface="楷体_GB2312" pitchFamily="49" charset="-122"/>
            </a:endParaRPr>
          </a:p>
          <a:p>
            <a:pPr lvl="1" eaLnBrk="1" hangingPunct="1">
              <a:lnSpc>
                <a:spcPct val="120000"/>
              </a:lnSpc>
            </a:pPr>
            <a:r>
              <a:rPr lang="zh-CN" altLang="en-US" sz="2000" b="1" dirty="0">
                <a:latin typeface="楷体_GB2312" pitchFamily="49" charset="-122"/>
                <a:ea typeface="楷体_GB2312" pitchFamily="49" charset="-122"/>
              </a:rPr>
              <a:t>可以对所有的接入设备进行实时监控</a:t>
            </a:r>
            <a:endParaRPr lang="zh-CN" altLang="en-US" sz="2000" b="1" dirty="0">
              <a:latin typeface="楷体_GB2312" pitchFamily="49" charset="-122"/>
              <a:ea typeface="楷体_GB2312" pitchFamily="49" charset="-122"/>
            </a:endParaRPr>
          </a:p>
          <a:p>
            <a:pPr lvl="1" eaLnBrk="1" hangingPunct="1">
              <a:lnSpc>
                <a:spcPct val="120000"/>
              </a:lnSpc>
            </a:pPr>
            <a:r>
              <a:rPr lang="zh-CN" altLang="en-US" sz="2000" b="1" dirty="0">
                <a:latin typeface="楷体_GB2312" pitchFamily="49" charset="-122"/>
                <a:ea typeface="楷体_GB2312" pitchFamily="49" charset="-122"/>
              </a:rPr>
              <a:t>同时采用独特的纠错机制保证整个系统的稳定运行</a:t>
            </a:r>
            <a:endParaRPr lang="zh-CN" altLang="en-US" sz="2000" b="1" dirty="0">
              <a:latin typeface="楷体_GB2312" pitchFamily="49" charset="-122"/>
              <a:ea typeface="楷体_GB2312" pitchFamily="49"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4866" name="Picture 2"/>
          <p:cNvPicPr>
            <a:picLocks noChangeAspect="1"/>
          </p:cNvPicPr>
          <p:nvPr/>
        </p:nvPicPr>
        <p:blipFill>
          <a:blip r:embed="rId1"/>
          <a:stretch>
            <a:fillRect/>
          </a:stretch>
        </p:blipFill>
        <p:spPr>
          <a:xfrm>
            <a:off x="4343400" y="0"/>
            <a:ext cx="4800600" cy="3624263"/>
          </a:xfrm>
          <a:prstGeom prst="rect">
            <a:avLst/>
          </a:prstGeom>
          <a:noFill/>
          <a:ln w="9525">
            <a:noFill/>
          </a:ln>
        </p:spPr>
      </p:pic>
      <p:sp>
        <p:nvSpPr>
          <p:cNvPr id="164867" name="Rectangle 3"/>
          <p:cNvSpPr/>
          <p:nvPr/>
        </p:nvSpPr>
        <p:spPr>
          <a:xfrm>
            <a:off x="304800" y="4191000"/>
            <a:ext cx="8839200" cy="24653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130000"/>
              </a:lnSpc>
              <a:spcBef>
                <a:spcPct val="0"/>
              </a:spcBef>
              <a:buClrTx/>
              <a:buFontTx/>
              <a:buNone/>
            </a:pPr>
            <a:r>
              <a:rPr lang="zh-CN" altLang="en-US" sz="2400" dirty="0">
                <a:solidFill>
                  <a:srgbClr val="333333"/>
                </a:solidFill>
              </a:rPr>
              <a:t>包括处理层、数据连接层和物理层这三个协议层</a:t>
            </a:r>
            <a:endParaRPr lang="zh-CN" altLang="en-US" sz="2400" dirty="0">
              <a:solidFill>
                <a:srgbClr val="333333"/>
              </a:solidFill>
            </a:endParaRPr>
          </a:p>
          <a:p>
            <a:pPr marL="762000" lvl="1" indent="-304800" eaLnBrk="1" hangingPunct="1">
              <a:lnSpc>
                <a:spcPct val="130000"/>
              </a:lnSpc>
              <a:spcBef>
                <a:spcPct val="0"/>
              </a:spcBef>
              <a:buClrTx/>
              <a:buSzTx/>
              <a:buFontTx/>
              <a:buChar char="•"/>
            </a:pPr>
            <a:r>
              <a:rPr lang="zh-CN" altLang="en-US" b="1" dirty="0">
                <a:solidFill>
                  <a:srgbClr val="333333"/>
                </a:solidFill>
                <a:latin typeface="楷体_GB2312" pitchFamily="49" charset="-122"/>
                <a:ea typeface="楷体_GB2312" pitchFamily="49" charset="-122"/>
              </a:rPr>
              <a:t>处理层负责拆分和组装数据包、发送读写请求和处理连接设置和控制信号，使数据顺利的实现端到端的通信。</a:t>
            </a:r>
            <a:endParaRPr lang="zh-CN" altLang="en-US" b="1" dirty="0">
              <a:solidFill>
                <a:srgbClr val="333333"/>
              </a:solidFill>
              <a:latin typeface="楷体_GB2312" pitchFamily="49" charset="-122"/>
              <a:ea typeface="楷体_GB2312" pitchFamily="49" charset="-122"/>
            </a:endParaRPr>
          </a:p>
          <a:p>
            <a:pPr marL="762000" lvl="1" indent="-304800" eaLnBrk="1" hangingPunct="1">
              <a:lnSpc>
                <a:spcPct val="130000"/>
              </a:lnSpc>
              <a:spcBef>
                <a:spcPct val="0"/>
              </a:spcBef>
              <a:buClrTx/>
              <a:buSzTx/>
              <a:buFontTx/>
              <a:buChar char="•"/>
            </a:pPr>
            <a:r>
              <a:rPr lang="zh-CN" altLang="en-US" b="1" dirty="0">
                <a:solidFill>
                  <a:srgbClr val="333333"/>
                </a:solidFill>
                <a:latin typeface="楷体_GB2312" pitchFamily="49" charset="-122"/>
                <a:ea typeface="楷体_GB2312" pitchFamily="49" charset="-122"/>
              </a:rPr>
              <a:t>数据连接层则用于保证数据完整的从一端传输到另外一端，通过命令应答校验协议技术检验错误并且进行修正。</a:t>
            </a:r>
            <a:r>
              <a:rPr lang="zh-CN" altLang="en-US" b="1" dirty="0">
                <a:solidFill>
                  <a:schemeClr val="tx1"/>
                </a:solidFill>
                <a:latin typeface="楷体_GB2312" pitchFamily="49" charset="-122"/>
                <a:ea typeface="楷体_GB2312" pitchFamily="49" charset="-122"/>
              </a:rPr>
              <a:t> </a:t>
            </a:r>
            <a:endParaRPr lang="zh-CN" altLang="en-US" b="1" dirty="0">
              <a:solidFill>
                <a:schemeClr val="tx1"/>
              </a:solidFill>
              <a:latin typeface="楷体_GB2312" pitchFamily="49" charset="-122"/>
              <a:ea typeface="楷体_GB2312" pitchFamily="49" charset="-122"/>
            </a:endParaRPr>
          </a:p>
        </p:txBody>
      </p:sp>
      <p:sp>
        <p:nvSpPr>
          <p:cNvPr id="164868" name="Text Box 4"/>
          <p:cNvSpPr txBox="1"/>
          <p:nvPr/>
        </p:nvSpPr>
        <p:spPr>
          <a:xfrm>
            <a:off x="365125" y="3525838"/>
            <a:ext cx="31035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dirty="0">
                <a:solidFill>
                  <a:srgbClr val="333333"/>
                </a:solidFill>
              </a:rPr>
              <a:t>PCI Express</a:t>
            </a:r>
            <a:r>
              <a:rPr lang="zh-CN" altLang="en-US" sz="2400" dirty="0">
                <a:solidFill>
                  <a:srgbClr val="333333"/>
                </a:solidFill>
              </a:rPr>
              <a:t>通信协议</a:t>
            </a:r>
            <a:endParaRPr lang="zh-CN" altLang="en-US" sz="2400" dirty="0">
              <a:solidFill>
                <a:srgbClr val="333333"/>
              </a:solidFill>
            </a:endParaRPr>
          </a:p>
        </p:txBody>
      </p:sp>
      <p:pic>
        <p:nvPicPr>
          <p:cNvPr id="164869" name="Picture 5"/>
          <p:cNvPicPr>
            <a:picLocks noChangeAspect="1"/>
          </p:cNvPicPr>
          <p:nvPr/>
        </p:nvPicPr>
        <p:blipFill>
          <a:blip r:embed="rId2"/>
          <a:stretch>
            <a:fillRect/>
          </a:stretch>
        </p:blipFill>
        <p:spPr>
          <a:xfrm>
            <a:off x="0" y="0"/>
            <a:ext cx="4343400" cy="2809875"/>
          </a:xfrm>
          <a:prstGeom prst="rect">
            <a:avLst/>
          </a:prstGeom>
          <a:noFill/>
          <a:ln w="9525">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5890" name="Picture 2"/>
          <p:cNvPicPr>
            <a:picLocks noChangeAspect="1"/>
          </p:cNvPicPr>
          <p:nvPr/>
        </p:nvPicPr>
        <p:blipFill>
          <a:blip r:embed="rId1"/>
          <a:stretch>
            <a:fillRect/>
          </a:stretch>
        </p:blipFill>
        <p:spPr>
          <a:xfrm>
            <a:off x="4238625" y="0"/>
            <a:ext cx="4905375" cy="5343525"/>
          </a:xfrm>
          <a:prstGeom prst="rect">
            <a:avLst/>
          </a:prstGeom>
          <a:noFill/>
          <a:ln w="9525">
            <a:noFill/>
          </a:ln>
        </p:spPr>
      </p:pic>
      <p:pic>
        <p:nvPicPr>
          <p:cNvPr id="165891" name="Picture 3"/>
          <p:cNvPicPr>
            <a:picLocks noChangeAspect="1"/>
          </p:cNvPicPr>
          <p:nvPr/>
        </p:nvPicPr>
        <p:blipFill>
          <a:blip r:embed="rId2"/>
          <a:stretch>
            <a:fillRect/>
          </a:stretch>
        </p:blipFill>
        <p:spPr>
          <a:xfrm>
            <a:off x="0" y="4097338"/>
            <a:ext cx="5410200" cy="2760662"/>
          </a:xfrm>
          <a:prstGeom prst="rect">
            <a:avLst/>
          </a:prstGeom>
          <a:noFill/>
          <a:ln w="9525">
            <a:noFill/>
          </a:ln>
        </p:spPr>
      </p:pic>
      <p:sp>
        <p:nvSpPr>
          <p:cNvPr id="165892" name="Text Box 4"/>
          <p:cNvSpPr txBox="1"/>
          <p:nvPr/>
        </p:nvSpPr>
        <p:spPr>
          <a:xfrm>
            <a:off x="228600" y="2349500"/>
            <a:ext cx="38623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400" dirty="0"/>
              <a:t>能很好支持</a:t>
            </a:r>
            <a:r>
              <a:rPr lang="en-US" altLang="zh-CN" sz="2400" dirty="0"/>
              <a:t>3D</a:t>
            </a:r>
            <a:r>
              <a:rPr lang="zh-CN" altLang="en-US" sz="2400" dirty="0"/>
              <a:t>和视频等应用</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29699" name="Rectangle 2"/>
          <p:cNvSpPr/>
          <p:nvPr/>
        </p:nvSpPr>
        <p:spPr>
          <a:xfrm>
            <a:off x="1117600" y="15113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9700" name="Line 3"/>
          <p:cNvSpPr/>
          <p:nvPr/>
        </p:nvSpPr>
        <p:spPr>
          <a:xfrm>
            <a:off x="1117600" y="1816100"/>
            <a:ext cx="1219200" cy="0"/>
          </a:xfrm>
          <a:prstGeom prst="line">
            <a:avLst/>
          </a:prstGeom>
          <a:ln w="9525" cap="flat" cmpd="sng">
            <a:solidFill>
              <a:schemeClr val="tx1"/>
            </a:solidFill>
            <a:prstDash val="solid"/>
            <a:miter/>
            <a:headEnd type="none" w="med" len="med"/>
            <a:tailEnd type="none" w="med" len="med"/>
          </a:ln>
        </p:spPr>
      </p:sp>
      <p:sp>
        <p:nvSpPr>
          <p:cNvPr id="29701" name="Line 4"/>
          <p:cNvSpPr/>
          <p:nvPr/>
        </p:nvSpPr>
        <p:spPr>
          <a:xfrm>
            <a:off x="1117600" y="2120900"/>
            <a:ext cx="1219200" cy="0"/>
          </a:xfrm>
          <a:prstGeom prst="line">
            <a:avLst/>
          </a:prstGeom>
          <a:ln w="9525" cap="flat" cmpd="sng">
            <a:solidFill>
              <a:schemeClr val="tx1"/>
            </a:solidFill>
            <a:prstDash val="solid"/>
            <a:miter/>
            <a:headEnd type="none" w="med" len="med"/>
            <a:tailEnd type="none" w="med" len="med"/>
          </a:ln>
        </p:spPr>
      </p:sp>
      <p:sp>
        <p:nvSpPr>
          <p:cNvPr id="29702" name="Line 5"/>
          <p:cNvSpPr/>
          <p:nvPr/>
        </p:nvSpPr>
        <p:spPr>
          <a:xfrm>
            <a:off x="1117600" y="2425700"/>
            <a:ext cx="1219200" cy="0"/>
          </a:xfrm>
          <a:prstGeom prst="line">
            <a:avLst/>
          </a:prstGeom>
          <a:ln w="9525" cap="flat" cmpd="sng">
            <a:solidFill>
              <a:schemeClr val="tx1"/>
            </a:solidFill>
            <a:prstDash val="solid"/>
            <a:miter/>
            <a:headEnd type="none" w="med" len="med"/>
            <a:tailEnd type="none" w="med" len="med"/>
          </a:ln>
        </p:spPr>
      </p:sp>
      <p:sp>
        <p:nvSpPr>
          <p:cNvPr id="29703" name="Line 6"/>
          <p:cNvSpPr/>
          <p:nvPr/>
        </p:nvSpPr>
        <p:spPr>
          <a:xfrm>
            <a:off x="1117600" y="2730500"/>
            <a:ext cx="1219200" cy="0"/>
          </a:xfrm>
          <a:prstGeom prst="line">
            <a:avLst/>
          </a:prstGeom>
          <a:ln w="9525" cap="flat" cmpd="sng">
            <a:solidFill>
              <a:schemeClr val="tx1"/>
            </a:solidFill>
            <a:prstDash val="solid"/>
            <a:miter/>
            <a:headEnd type="none" w="med" len="med"/>
            <a:tailEnd type="none" w="med" len="med"/>
          </a:ln>
        </p:spPr>
      </p:sp>
      <p:sp>
        <p:nvSpPr>
          <p:cNvPr id="29704" name="Line 7"/>
          <p:cNvSpPr/>
          <p:nvPr/>
        </p:nvSpPr>
        <p:spPr>
          <a:xfrm>
            <a:off x="1117600" y="3035300"/>
            <a:ext cx="1219200" cy="0"/>
          </a:xfrm>
          <a:prstGeom prst="line">
            <a:avLst/>
          </a:prstGeom>
          <a:ln w="9525" cap="flat" cmpd="sng">
            <a:solidFill>
              <a:schemeClr val="tx1"/>
            </a:solidFill>
            <a:prstDash val="solid"/>
            <a:miter/>
            <a:headEnd type="none" w="med" len="med"/>
            <a:tailEnd type="none" w="med" len="med"/>
          </a:ln>
        </p:spPr>
      </p:sp>
      <p:sp>
        <p:nvSpPr>
          <p:cNvPr id="29705" name="Line 8"/>
          <p:cNvSpPr/>
          <p:nvPr/>
        </p:nvSpPr>
        <p:spPr>
          <a:xfrm>
            <a:off x="1117600" y="3340100"/>
            <a:ext cx="1219200" cy="0"/>
          </a:xfrm>
          <a:prstGeom prst="line">
            <a:avLst/>
          </a:prstGeom>
          <a:ln w="9525" cap="flat" cmpd="sng">
            <a:solidFill>
              <a:schemeClr val="tx1"/>
            </a:solidFill>
            <a:prstDash val="solid"/>
            <a:miter/>
            <a:headEnd type="none" w="med" len="med"/>
            <a:tailEnd type="none" w="med" len="med"/>
          </a:ln>
        </p:spPr>
      </p:sp>
      <p:sp>
        <p:nvSpPr>
          <p:cNvPr id="29706" name="Line 9"/>
          <p:cNvSpPr/>
          <p:nvPr/>
        </p:nvSpPr>
        <p:spPr>
          <a:xfrm>
            <a:off x="1117600" y="3644900"/>
            <a:ext cx="1219200" cy="0"/>
          </a:xfrm>
          <a:prstGeom prst="line">
            <a:avLst/>
          </a:prstGeom>
          <a:ln w="9525" cap="flat" cmpd="sng">
            <a:solidFill>
              <a:schemeClr val="tx1"/>
            </a:solidFill>
            <a:prstDash val="solid"/>
            <a:miter/>
            <a:headEnd type="none" w="med" len="med"/>
            <a:tailEnd type="none" w="med" len="med"/>
          </a:ln>
        </p:spPr>
      </p:sp>
      <p:sp>
        <p:nvSpPr>
          <p:cNvPr id="29707" name="Line 10"/>
          <p:cNvSpPr/>
          <p:nvPr/>
        </p:nvSpPr>
        <p:spPr>
          <a:xfrm>
            <a:off x="1117600" y="3949700"/>
            <a:ext cx="1219200" cy="0"/>
          </a:xfrm>
          <a:prstGeom prst="line">
            <a:avLst/>
          </a:prstGeom>
          <a:ln w="9525" cap="flat" cmpd="sng">
            <a:solidFill>
              <a:schemeClr val="tx1"/>
            </a:solidFill>
            <a:prstDash val="solid"/>
            <a:miter/>
            <a:headEnd type="none" w="med" len="med"/>
            <a:tailEnd type="none" w="med" len="med"/>
          </a:ln>
        </p:spPr>
      </p:sp>
      <p:sp>
        <p:nvSpPr>
          <p:cNvPr id="29708" name="Line 11"/>
          <p:cNvSpPr/>
          <p:nvPr/>
        </p:nvSpPr>
        <p:spPr>
          <a:xfrm>
            <a:off x="1117600" y="4254500"/>
            <a:ext cx="1219200" cy="0"/>
          </a:xfrm>
          <a:prstGeom prst="line">
            <a:avLst/>
          </a:prstGeom>
          <a:ln w="9525" cap="flat" cmpd="sng">
            <a:solidFill>
              <a:schemeClr val="tx1"/>
            </a:solidFill>
            <a:prstDash val="solid"/>
            <a:miter/>
            <a:headEnd type="none" w="med" len="med"/>
            <a:tailEnd type="none" w="med" len="med"/>
          </a:ln>
        </p:spPr>
      </p:sp>
      <p:sp>
        <p:nvSpPr>
          <p:cNvPr id="29709" name="Line 12"/>
          <p:cNvSpPr/>
          <p:nvPr/>
        </p:nvSpPr>
        <p:spPr>
          <a:xfrm>
            <a:off x="1117600" y="4559300"/>
            <a:ext cx="1219200" cy="0"/>
          </a:xfrm>
          <a:prstGeom prst="line">
            <a:avLst/>
          </a:prstGeom>
          <a:ln w="9525" cap="flat" cmpd="sng">
            <a:solidFill>
              <a:schemeClr val="tx1"/>
            </a:solidFill>
            <a:prstDash val="solid"/>
            <a:miter/>
            <a:headEnd type="none" w="med" len="med"/>
            <a:tailEnd type="none" w="med" len="med"/>
          </a:ln>
        </p:spPr>
      </p:sp>
      <p:sp>
        <p:nvSpPr>
          <p:cNvPr id="29710" name="Line 13"/>
          <p:cNvSpPr/>
          <p:nvPr/>
        </p:nvSpPr>
        <p:spPr>
          <a:xfrm>
            <a:off x="1117600" y="4864100"/>
            <a:ext cx="1219200" cy="0"/>
          </a:xfrm>
          <a:prstGeom prst="line">
            <a:avLst/>
          </a:prstGeom>
          <a:ln w="9525" cap="flat" cmpd="sng">
            <a:solidFill>
              <a:schemeClr val="tx1"/>
            </a:solidFill>
            <a:prstDash val="solid"/>
            <a:miter/>
            <a:headEnd type="none" w="med" len="med"/>
            <a:tailEnd type="none" w="med" len="med"/>
          </a:ln>
        </p:spPr>
      </p:sp>
      <p:sp>
        <p:nvSpPr>
          <p:cNvPr id="29711" name="Line 14"/>
          <p:cNvSpPr/>
          <p:nvPr/>
        </p:nvSpPr>
        <p:spPr>
          <a:xfrm>
            <a:off x="1117600" y="5168900"/>
            <a:ext cx="1219200" cy="0"/>
          </a:xfrm>
          <a:prstGeom prst="line">
            <a:avLst/>
          </a:prstGeom>
          <a:ln w="9525" cap="flat" cmpd="sng">
            <a:solidFill>
              <a:schemeClr val="tx1"/>
            </a:solidFill>
            <a:prstDash val="solid"/>
            <a:miter/>
            <a:headEnd type="none" w="med" len="med"/>
            <a:tailEnd type="none" w="med" len="med"/>
          </a:ln>
        </p:spPr>
      </p:sp>
      <p:sp>
        <p:nvSpPr>
          <p:cNvPr id="29712" name="Line 15"/>
          <p:cNvSpPr/>
          <p:nvPr/>
        </p:nvSpPr>
        <p:spPr>
          <a:xfrm>
            <a:off x="1117600" y="5473700"/>
            <a:ext cx="1219200" cy="0"/>
          </a:xfrm>
          <a:prstGeom prst="line">
            <a:avLst/>
          </a:prstGeom>
          <a:ln w="9525" cap="flat" cmpd="sng">
            <a:solidFill>
              <a:schemeClr val="tx1"/>
            </a:solidFill>
            <a:prstDash val="solid"/>
            <a:miter/>
            <a:headEnd type="none" w="med" len="med"/>
            <a:tailEnd type="none" w="med" len="med"/>
          </a:ln>
        </p:spPr>
      </p:sp>
      <p:sp>
        <p:nvSpPr>
          <p:cNvPr id="29713" name="Line 16"/>
          <p:cNvSpPr/>
          <p:nvPr/>
        </p:nvSpPr>
        <p:spPr>
          <a:xfrm>
            <a:off x="1117600" y="5778500"/>
            <a:ext cx="1219200" cy="0"/>
          </a:xfrm>
          <a:prstGeom prst="line">
            <a:avLst/>
          </a:prstGeom>
          <a:ln w="9525" cap="flat" cmpd="sng">
            <a:solidFill>
              <a:schemeClr val="tx1"/>
            </a:solidFill>
            <a:prstDash val="solid"/>
            <a:miter/>
            <a:headEnd type="none" w="med" len="med"/>
            <a:tailEnd type="none" w="med" len="med"/>
          </a:ln>
        </p:spPr>
      </p:sp>
      <p:sp>
        <p:nvSpPr>
          <p:cNvPr id="29714" name="Line 17"/>
          <p:cNvSpPr/>
          <p:nvPr/>
        </p:nvSpPr>
        <p:spPr>
          <a:xfrm>
            <a:off x="1117600" y="6083300"/>
            <a:ext cx="1219200" cy="0"/>
          </a:xfrm>
          <a:prstGeom prst="line">
            <a:avLst/>
          </a:prstGeom>
          <a:ln w="9525" cap="flat" cmpd="sng">
            <a:solidFill>
              <a:schemeClr val="tx1"/>
            </a:solidFill>
            <a:prstDash val="solid"/>
            <a:miter/>
            <a:headEnd type="none" w="med" len="med"/>
            <a:tailEnd type="none" w="med" len="med"/>
          </a:ln>
        </p:spPr>
      </p:sp>
      <p:sp>
        <p:nvSpPr>
          <p:cNvPr id="29715" name="Rectangle 18"/>
          <p:cNvSpPr/>
          <p:nvPr/>
        </p:nvSpPr>
        <p:spPr>
          <a:xfrm>
            <a:off x="3403600" y="15113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9716" name="Line 19"/>
          <p:cNvSpPr/>
          <p:nvPr/>
        </p:nvSpPr>
        <p:spPr>
          <a:xfrm>
            <a:off x="3403600" y="1816100"/>
            <a:ext cx="1219200" cy="0"/>
          </a:xfrm>
          <a:prstGeom prst="line">
            <a:avLst/>
          </a:prstGeom>
          <a:ln w="9525" cap="flat" cmpd="sng">
            <a:solidFill>
              <a:schemeClr val="tx1"/>
            </a:solidFill>
            <a:prstDash val="solid"/>
            <a:miter/>
            <a:headEnd type="none" w="med" len="med"/>
            <a:tailEnd type="none" w="med" len="med"/>
          </a:ln>
        </p:spPr>
      </p:sp>
      <p:sp>
        <p:nvSpPr>
          <p:cNvPr id="29717" name="Line 20"/>
          <p:cNvSpPr/>
          <p:nvPr/>
        </p:nvSpPr>
        <p:spPr>
          <a:xfrm>
            <a:off x="3403600" y="2120900"/>
            <a:ext cx="1219200" cy="0"/>
          </a:xfrm>
          <a:prstGeom prst="line">
            <a:avLst/>
          </a:prstGeom>
          <a:ln w="9525" cap="flat" cmpd="sng">
            <a:solidFill>
              <a:schemeClr val="tx1"/>
            </a:solidFill>
            <a:prstDash val="solid"/>
            <a:miter/>
            <a:headEnd type="none" w="med" len="med"/>
            <a:tailEnd type="none" w="med" len="med"/>
          </a:ln>
        </p:spPr>
      </p:sp>
      <p:sp>
        <p:nvSpPr>
          <p:cNvPr id="29718" name="Line 21"/>
          <p:cNvSpPr/>
          <p:nvPr/>
        </p:nvSpPr>
        <p:spPr>
          <a:xfrm>
            <a:off x="3403600" y="2425700"/>
            <a:ext cx="1219200" cy="0"/>
          </a:xfrm>
          <a:prstGeom prst="line">
            <a:avLst/>
          </a:prstGeom>
          <a:ln w="9525" cap="flat" cmpd="sng">
            <a:solidFill>
              <a:schemeClr val="tx1"/>
            </a:solidFill>
            <a:prstDash val="solid"/>
            <a:miter/>
            <a:headEnd type="none" w="med" len="med"/>
            <a:tailEnd type="none" w="med" len="med"/>
          </a:ln>
        </p:spPr>
      </p:sp>
      <p:sp>
        <p:nvSpPr>
          <p:cNvPr id="29719" name="Line 22"/>
          <p:cNvSpPr/>
          <p:nvPr/>
        </p:nvSpPr>
        <p:spPr>
          <a:xfrm>
            <a:off x="3403600" y="2730500"/>
            <a:ext cx="1219200" cy="0"/>
          </a:xfrm>
          <a:prstGeom prst="line">
            <a:avLst/>
          </a:prstGeom>
          <a:ln w="9525" cap="flat" cmpd="sng">
            <a:solidFill>
              <a:schemeClr val="tx1"/>
            </a:solidFill>
            <a:prstDash val="solid"/>
            <a:miter/>
            <a:headEnd type="none" w="med" len="med"/>
            <a:tailEnd type="none" w="med" len="med"/>
          </a:ln>
        </p:spPr>
      </p:sp>
      <p:sp>
        <p:nvSpPr>
          <p:cNvPr id="29720" name="Line 23"/>
          <p:cNvSpPr/>
          <p:nvPr/>
        </p:nvSpPr>
        <p:spPr>
          <a:xfrm>
            <a:off x="3403600" y="3035300"/>
            <a:ext cx="1219200" cy="0"/>
          </a:xfrm>
          <a:prstGeom prst="line">
            <a:avLst/>
          </a:prstGeom>
          <a:ln w="9525" cap="flat" cmpd="sng">
            <a:solidFill>
              <a:schemeClr val="tx1"/>
            </a:solidFill>
            <a:prstDash val="solid"/>
            <a:miter/>
            <a:headEnd type="none" w="med" len="med"/>
            <a:tailEnd type="none" w="med" len="med"/>
          </a:ln>
        </p:spPr>
      </p:sp>
      <p:sp>
        <p:nvSpPr>
          <p:cNvPr id="29721" name="Line 24"/>
          <p:cNvSpPr/>
          <p:nvPr/>
        </p:nvSpPr>
        <p:spPr>
          <a:xfrm>
            <a:off x="3403600" y="3340100"/>
            <a:ext cx="1219200" cy="0"/>
          </a:xfrm>
          <a:prstGeom prst="line">
            <a:avLst/>
          </a:prstGeom>
          <a:ln w="9525" cap="flat" cmpd="sng">
            <a:solidFill>
              <a:schemeClr val="tx1"/>
            </a:solidFill>
            <a:prstDash val="solid"/>
            <a:miter/>
            <a:headEnd type="none" w="med" len="med"/>
            <a:tailEnd type="none" w="med" len="med"/>
          </a:ln>
        </p:spPr>
      </p:sp>
      <p:sp>
        <p:nvSpPr>
          <p:cNvPr id="29722" name="Line 25"/>
          <p:cNvSpPr/>
          <p:nvPr/>
        </p:nvSpPr>
        <p:spPr>
          <a:xfrm>
            <a:off x="3403600" y="3644900"/>
            <a:ext cx="1219200" cy="0"/>
          </a:xfrm>
          <a:prstGeom prst="line">
            <a:avLst/>
          </a:prstGeom>
          <a:ln w="9525" cap="flat" cmpd="sng">
            <a:solidFill>
              <a:schemeClr val="tx1"/>
            </a:solidFill>
            <a:prstDash val="solid"/>
            <a:miter/>
            <a:headEnd type="none" w="med" len="med"/>
            <a:tailEnd type="none" w="med" len="med"/>
          </a:ln>
        </p:spPr>
      </p:sp>
      <p:sp>
        <p:nvSpPr>
          <p:cNvPr id="29723" name="Line 26"/>
          <p:cNvSpPr/>
          <p:nvPr/>
        </p:nvSpPr>
        <p:spPr>
          <a:xfrm>
            <a:off x="3403600" y="3949700"/>
            <a:ext cx="1219200" cy="0"/>
          </a:xfrm>
          <a:prstGeom prst="line">
            <a:avLst/>
          </a:prstGeom>
          <a:ln w="9525" cap="flat" cmpd="sng">
            <a:solidFill>
              <a:schemeClr val="tx1"/>
            </a:solidFill>
            <a:prstDash val="solid"/>
            <a:miter/>
            <a:headEnd type="none" w="med" len="med"/>
            <a:tailEnd type="none" w="med" len="med"/>
          </a:ln>
        </p:spPr>
      </p:sp>
      <p:sp>
        <p:nvSpPr>
          <p:cNvPr id="29724" name="Line 27"/>
          <p:cNvSpPr/>
          <p:nvPr/>
        </p:nvSpPr>
        <p:spPr>
          <a:xfrm>
            <a:off x="3403600" y="4254500"/>
            <a:ext cx="1219200" cy="0"/>
          </a:xfrm>
          <a:prstGeom prst="line">
            <a:avLst/>
          </a:prstGeom>
          <a:ln w="9525" cap="flat" cmpd="sng">
            <a:solidFill>
              <a:schemeClr val="tx1"/>
            </a:solidFill>
            <a:prstDash val="solid"/>
            <a:miter/>
            <a:headEnd type="none" w="med" len="med"/>
            <a:tailEnd type="none" w="med" len="med"/>
          </a:ln>
        </p:spPr>
      </p:sp>
      <p:sp>
        <p:nvSpPr>
          <p:cNvPr id="29725" name="Line 28"/>
          <p:cNvSpPr/>
          <p:nvPr/>
        </p:nvSpPr>
        <p:spPr>
          <a:xfrm>
            <a:off x="3403600" y="4559300"/>
            <a:ext cx="1219200" cy="0"/>
          </a:xfrm>
          <a:prstGeom prst="line">
            <a:avLst/>
          </a:prstGeom>
          <a:ln w="9525" cap="flat" cmpd="sng">
            <a:solidFill>
              <a:schemeClr val="tx1"/>
            </a:solidFill>
            <a:prstDash val="solid"/>
            <a:miter/>
            <a:headEnd type="none" w="med" len="med"/>
            <a:tailEnd type="none" w="med" len="med"/>
          </a:ln>
        </p:spPr>
      </p:sp>
      <p:sp>
        <p:nvSpPr>
          <p:cNvPr id="29726" name="Line 29"/>
          <p:cNvSpPr/>
          <p:nvPr/>
        </p:nvSpPr>
        <p:spPr>
          <a:xfrm>
            <a:off x="3403600" y="4864100"/>
            <a:ext cx="1219200" cy="0"/>
          </a:xfrm>
          <a:prstGeom prst="line">
            <a:avLst/>
          </a:prstGeom>
          <a:ln w="9525" cap="flat" cmpd="sng">
            <a:solidFill>
              <a:schemeClr val="tx1"/>
            </a:solidFill>
            <a:prstDash val="solid"/>
            <a:miter/>
            <a:headEnd type="none" w="med" len="med"/>
            <a:tailEnd type="none" w="med" len="med"/>
          </a:ln>
        </p:spPr>
      </p:sp>
      <p:sp>
        <p:nvSpPr>
          <p:cNvPr id="29727" name="Line 30"/>
          <p:cNvSpPr/>
          <p:nvPr/>
        </p:nvSpPr>
        <p:spPr>
          <a:xfrm>
            <a:off x="3403600" y="5168900"/>
            <a:ext cx="1219200" cy="0"/>
          </a:xfrm>
          <a:prstGeom prst="line">
            <a:avLst/>
          </a:prstGeom>
          <a:ln w="9525" cap="flat" cmpd="sng">
            <a:solidFill>
              <a:schemeClr val="tx1"/>
            </a:solidFill>
            <a:prstDash val="solid"/>
            <a:miter/>
            <a:headEnd type="none" w="med" len="med"/>
            <a:tailEnd type="none" w="med" len="med"/>
          </a:ln>
        </p:spPr>
      </p:sp>
      <p:sp>
        <p:nvSpPr>
          <p:cNvPr id="29728" name="Line 31"/>
          <p:cNvSpPr/>
          <p:nvPr/>
        </p:nvSpPr>
        <p:spPr>
          <a:xfrm>
            <a:off x="3403600" y="5473700"/>
            <a:ext cx="1219200" cy="0"/>
          </a:xfrm>
          <a:prstGeom prst="line">
            <a:avLst/>
          </a:prstGeom>
          <a:ln w="9525" cap="flat" cmpd="sng">
            <a:solidFill>
              <a:schemeClr val="tx1"/>
            </a:solidFill>
            <a:prstDash val="solid"/>
            <a:miter/>
            <a:headEnd type="none" w="med" len="med"/>
            <a:tailEnd type="none" w="med" len="med"/>
          </a:ln>
        </p:spPr>
      </p:sp>
      <p:sp>
        <p:nvSpPr>
          <p:cNvPr id="29729" name="Line 32"/>
          <p:cNvSpPr/>
          <p:nvPr/>
        </p:nvSpPr>
        <p:spPr>
          <a:xfrm>
            <a:off x="3403600" y="5778500"/>
            <a:ext cx="1219200" cy="0"/>
          </a:xfrm>
          <a:prstGeom prst="line">
            <a:avLst/>
          </a:prstGeom>
          <a:ln w="9525" cap="flat" cmpd="sng">
            <a:solidFill>
              <a:schemeClr val="tx1"/>
            </a:solidFill>
            <a:prstDash val="solid"/>
            <a:miter/>
            <a:headEnd type="none" w="med" len="med"/>
            <a:tailEnd type="none" w="med" len="med"/>
          </a:ln>
        </p:spPr>
      </p:sp>
      <p:sp>
        <p:nvSpPr>
          <p:cNvPr id="29730" name="Line 33"/>
          <p:cNvSpPr/>
          <p:nvPr/>
        </p:nvSpPr>
        <p:spPr>
          <a:xfrm>
            <a:off x="3403600" y="6083300"/>
            <a:ext cx="1219200" cy="0"/>
          </a:xfrm>
          <a:prstGeom prst="line">
            <a:avLst/>
          </a:prstGeom>
          <a:ln w="9525" cap="flat" cmpd="sng">
            <a:solidFill>
              <a:schemeClr val="tx1"/>
            </a:solidFill>
            <a:prstDash val="solid"/>
            <a:miter/>
            <a:headEnd type="none" w="med" len="med"/>
            <a:tailEnd type="none" w="med" len="med"/>
          </a:ln>
        </p:spPr>
      </p:sp>
      <p:sp>
        <p:nvSpPr>
          <p:cNvPr id="29731" name="Rectangle 34"/>
          <p:cNvSpPr/>
          <p:nvPr/>
        </p:nvSpPr>
        <p:spPr>
          <a:xfrm>
            <a:off x="5613400" y="15113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9732" name="Line 35"/>
          <p:cNvSpPr/>
          <p:nvPr/>
        </p:nvSpPr>
        <p:spPr>
          <a:xfrm>
            <a:off x="5613400" y="1816100"/>
            <a:ext cx="1219200" cy="0"/>
          </a:xfrm>
          <a:prstGeom prst="line">
            <a:avLst/>
          </a:prstGeom>
          <a:ln w="9525" cap="flat" cmpd="sng">
            <a:solidFill>
              <a:schemeClr val="tx1"/>
            </a:solidFill>
            <a:prstDash val="solid"/>
            <a:miter/>
            <a:headEnd type="none" w="med" len="med"/>
            <a:tailEnd type="none" w="med" len="med"/>
          </a:ln>
        </p:spPr>
      </p:sp>
      <p:sp>
        <p:nvSpPr>
          <p:cNvPr id="29733" name="Line 36"/>
          <p:cNvSpPr/>
          <p:nvPr/>
        </p:nvSpPr>
        <p:spPr>
          <a:xfrm>
            <a:off x="5613400" y="2120900"/>
            <a:ext cx="1219200" cy="0"/>
          </a:xfrm>
          <a:prstGeom prst="line">
            <a:avLst/>
          </a:prstGeom>
          <a:ln w="9525" cap="flat" cmpd="sng">
            <a:solidFill>
              <a:schemeClr val="tx1"/>
            </a:solidFill>
            <a:prstDash val="solid"/>
            <a:miter/>
            <a:headEnd type="none" w="med" len="med"/>
            <a:tailEnd type="none" w="med" len="med"/>
          </a:ln>
        </p:spPr>
      </p:sp>
      <p:sp>
        <p:nvSpPr>
          <p:cNvPr id="29734" name="Line 37"/>
          <p:cNvSpPr/>
          <p:nvPr/>
        </p:nvSpPr>
        <p:spPr>
          <a:xfrm>
            <a:off x="5613400" y="2425700"/>
            <a:ext cx="1219200" cy="0"/>
          </a:xfrm>
          <a:prstGeom prst="line">
            <a:avLst/>
          </a:prstGeom>
          <a:ln w="9525" cap="flat" cmpd="sng">
            <a:solidFill>
              <a:schemeClr val="tx1"/>
            </a:solidFill>
            <a:prstDash val="solid"/>
            <a:miter/>
            <a:headEnd type="none" w="med" len="med"/>
            <a:tailEnd type="none" w="med" len="med"/>
          </a:ln>
        </p:spPr>
      </p:sp>
      <p:sp>
        <p:nvSpPr>
          <p:cNvPr id="29735" name="Line 38"/>
          <p:cNvSpPr/>
          <p:nvPr/>
        </p:nvSpPr>
        <p:spPr>
          <a:xfrm>
            <a:off x="5613400" y="2730500"/>
            <a:ext cx="1219200" cy="0"/>
          </a:xfrm>
          <a:prstGeom prst="line">
            <a:avLst/>
          </a:prstGeom>
          <a:ln w="9525" cap="flat" cmpd="sng">
            <a:solidFill>
              <a:schemeClr val="tx1"/>
            </a:solidFill>
            <a:prstDash val="solid"/>
            <a:miter/>
            <a:headEnd type="none" w="med" len="med"/>
            <a:tailEnd type="none" w="med" len="med"/>
          </a:ln>
        </p:spPr>
      </p:sp>
      <p:sp>
        <p:nvSpPr>
          <p:cNvPr id="29736" name="Line 39"/>
          <p:cNvSpPr/>
          <p:nvPr/>
        </p:nvSpPr>
        <p:spPr>
          <a:xfrm>
            <a:off x="5613400" y="3035300"/>
            <a:ext cx="1219200" cy="0"/>
          </a:xfrm>
          <a:prstGeom prst="line">
            <a:avLst/>
          </a:prstGeom>
          <a:ln w="9525" cap="flat" cmpd="sng">
            <a:solidFill>
              <a:schemeClr val="tx1"/>
            </a:solidFill>
            <a:prstDash val="solid"/>
            <a:miter/>
            <a:headEnd type="none" w="med" len="med"/>
            <a:tailEnd type="none" w="med" len="med"/>
          </a:ln>
        </p:spPr>
      </p:sp>
      <p:sp>
        <p:nvSpPr>
          <p:cNvPr id="29737" name="Line 40"/>
          <p:cNvSpPr/>
          <p:nvPr/>
        </p:nvSpPr>
        <p:spPr>
          <a:xfrm>
            <a:off x="5613400" y="3340100"/>
            <a:ext cx="1219200" cy="0"/>
          </a:xfrm>
          <a:prstGeom prst="line">
            <a:avLst/>
          </a:prstGeom>
          <a:ln w="9525" cap="flat" cmpd="sng">
            <a:solidFill>
              <a:schemeClr val="tx1"/>
            </a:solidFill>
            <a:prstDash val="solid"/>
            <a:miter/>
            <a:headEnd type="none" w="med" len="med"/>
            <a:tailEnd type="none" w="med" len="med"/>
          </a:ln>
        </p:spPr>
      </p:sp>
      <p:sp>
        <p:nvSpPr>
          <p:cNvPr id="29738" name="Line 41"/>
          <p:cNvSpPr/>
          <p:nvPr/>
        </p:nvSpPr>
        <p:spPr>
          <a:xfrm>
            <a:off x="5613400" y="3644900"/>
            <a:ext cx="1219200" cy="0"/>
          </a:xfrm>
          <a:prstGeom prst="line">
            <a:avLst/>
          </a:prstGeom>
          <a:ln w="9525" cap="flat" cmpd="sng">
            <a:solidFill>
              <a:schemeClr val="tx1"/>
            </a:solidFill>
            <a:prstDash val="solid"/>
            <a:miter/>
            <a:headEnd type="none" w="med" len="med"/>
            <a:tailEnd type="none" w="med" len="med"/>
          </a:ln>
        </p:spPr>
      </p:sp>
      <p:sp>
        <p:nvSpPr>
          <p:cNvPr id="29739" name="Line 42"/>
          <p:cNvSpPr/>
          <p:nvPr/>
        </p:nvSpPr>
        <p:spPr>
          <a:xfrm>
            <a:off x="5613400" y="3949700"/>
            <a:ext cx="1219200" cy="0"/>
          </a:xfrm>
          <a:prstGeom prst="line">
            <a:avLst/>
          </a:prstGeom>
          <a:ln w="9525" cap="flat" cmpd="sng">
            <a:solidFill>
              <a:schemeClr val="tx1"/>
            </a:solidFill>
            <a:prstDash val="solid"/>
            <a:miter/>
            <a:headEnd type="none" w="med" len="med"/>
            <a:tailEnd type="none" w="med" len="med"/>
          </a:ln>
        </p:spPr>
      </p:sp>
      <p:sp>
        <p:nvSpPr>
          <p:cNvPr id="29740" name="Line 43"/>
          <p:cNvSpPr/>
          <p:nvPr/>
        </p:nvSpPr>
        <p:spPr>
          <a:xfrm>
            <a:off x="5613400" y="4254500"/>
            <a:ext cx="1219200" cy="0"/>
          </a:xfrm>
          <a:prstGeom prst="line">
            <a:avLst/>
          </a:prstGeom>
          <a:ln w="9525" cap="flat" cmpd="sng">
            <a:solidFill>
              <a:schemeClr val="tx1"/>
            </a:solidFill>
            <a:prstDash val="solid"/>
            <a:miter/>
            <a:headEnd type="none" w="med" len="med"/>
            <a:tailEnd type="none" w="med" len="med"/>
          </a:ln>
        </p:spPr>
      </p:sp>
      <p:sp>
        <p:nvSpPr>
          <p:cNvPr id="29741" name="Line 44"/>
          <p:cNvSpPr/>
          <p:nvPr/>
        </p:nvSpPr>
        <p:spPr>
          <a:xfrm>
            <a:off x="5613400" y="4559300"/>
            <a:ext cx="1219200" cy="0"/>
          </a:xfrm>
          <a:prstGeom prst="line">
            <a:avLst/>
          </a:prstGeom>
          <a:ln w="9525" cap="flat" cmpd="sng">
            <a:solidFill>
              <a:schemeClr val="tx1"/>
            </a:solidFill>
            <a:prstDash val="solid"/>
            <a:miter/>
            <a:headEnd type="none" w="med" len="med"/>
            <a:tailEnd type="none" w="med" len="med"/>
          </a:ln>
        </p:spPr>
      </p:sp>
      <p:sp>
        <p:nvSpPr>
          <p:cNvPr id="29742" name="Line 45"/>
          <p:cNvSpPr/>
          <p:nvPr/>
        </p:nvSpPr>
        <p:spPr>
          <a:xfrm>
            <a:off x="5613400" y="4864100"/>
            <a:ext cx="1219200" cy="0"/>
          </a:xfrm>
          <a:prstGeom prst="line">
            <a:avLst/>
          </a:prstGeom>
          <a:ln w="9525" cap="flat" cmpd="sng">
            <a:solidFill>
              <a:schemeClr val="tx1"/>
            </a:solidFill>
            <a:prstDash val="solid"/>
            <a:miter/>
            <a:headEnd type="none" w="med" len="med"/>
            <a:tailEnd type="none" w="med" len="med"/>
          </a:ln>
        </p:spPr>
      </p:sp>
      <p:sp>
        <p:nvSpPr>
          <p:cNvPr id="29743" name="Line 46"/>
          <p:cNvSpPr/>
          <p:nvPr/>
        </p:nvSpPr>
        <p:spPr>
          <a:xfrm>
            <a:off x="5613400" y="5168900"/>
            <a:ext cx="1219200" cy="0"/>
          </a:xfrm>
          <a:prstGeom prst="line">
            <a:avLst/>
          </a:prstGeom>
          <a:ln w="9525" cap="flat" cmpd="sng">
            <a:solidFill>
              <a:schemeClr val="tx1"/>
            </a:solidFill>
            <a:prstDash val="solid"/>
            <a:miter/>
            <a:headEnd type="none" w="med" len="med"/>
            <a:tailEnd type="none" w="med" len="med"/>
          </a:ln>
        </p:spPr>
      </p:sp>
      <p:sp>
        <p:nvSpPr>
          <p:cNvPr id="29744" name="Line 47"/>
          <p:cNvSpPr/>
          <p:nvPr/>
        </p:nvSpPr>
        <p:spPr>
          <a:xfrm>
            <a:off x="5613400" y="5473700"/>
            <a:ext cx="1219200" cy="0"/>
          </a:xfrm>
          <a:prstGeom prst="line">
            <a:avLst/>
          </a:prstGeom>
          <a:ln w="9525" cap="flat" cmpd="sng">
            <a:solidFill>
              <a:schemeClr val="tx1"/>
            </a:solidFill>
            <a:prstDash val="solid"/>
            <a:miter/>
            <a:headEnd type="none" w="med" len="med"/>
            <a:tailEnd type="none" w="med" len="med"/>
          </a:ln>
        </p:spPr>
      </p:sp>
      <p:sp>
        <p:nvSpPr>
          <p:cNvPr id="29745" name="Line 48"/>
          <p:cNvSpPr/>
          <p:nvPr/>
        </p:nvSpPr>
        <p:spPr>
          <a:xfrm>
            <a:off x="5613400" y="5778500"/>
            <a:ext cx="1219200" cy="0"/>
          </a:xfrm>
          <a:prstGeom prst="line">
            <a:avLst/>
          </a:prstGeom>
          <a:ln w="9525" cap="flat" cmpd="sng">
            <a:solidFill>
              <a:schemeClr val="tx1"/>
            </a:solidFill>
            <a:prstDash val="solid"/>
            <a:miter/>
            <a:headEnd type="none" w="med" len="med"/>
            <a:tailEnd type="none" w="med" len="med"/>
          </a:ln>
        </p:spPr>
      </p:sp>
      <p:sp>
        <p:nvSpPr>
          <p:cNvPr id="29746" name="Line 49"/>
          <p:cNvSpPr/>
          <p:nvPr/>
        </p:nvSpPr>
        <p:spPr>
          <a:xfrm>
            <a:off x="5613400" y="6083300"/>
            <a:ext cx="1219200" cy="0"/>
          </a:xfrm>
          <a:prstGeom prst="line">
            <a:avLst/>
          </a:prstGeom>
          <a:ln w="9525" cap="flat" cmpd="sng">
            <a:solidFill>
              <a:schemeClr val="tx1"/>
            </a:solidFill>
            <a:prstDash val="solid"/>
            <a:miter/>
            <a:headEnd type="none" w="med" len="med"/>
            <a:tailEnd type="none" w="med" len="med"/>
          </a:ln>
        </p:spPr>
      </p:sp>
      <p:sp>
        <p:nvSpPr>
          <p:cNvPr id="29747" name="Rectangle 50"/>
          <p:cNvSpPr/>
          <p:nvPr/>
        </p:nvSpPr>
        <p:spPr>
          <a:xfrm>
            <a:off x="7823200" y="1511300"/>
            <a:ext cx="1219200" cy="4876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9748" name="Line 51"/>
          <p:cNvSpPr/>
          <p:nvPr/>
        </p:nvSpPr>
        <p:spPr>
          <a:xfrm>
            <a:off x="7823200" y="1816100"/>
            <a:ext cx="1219200" cy="0"/>
          </a:xfrm>
          <a:prstGeom prst="line">
            <a:avLst/>
          </a:prstGeom>
          <a:ln w="9525" cap="flat" cmpd="sng">
            <a:solidFill>
              <a:schemeClr val="tx1"/>
            </a:solidFill>
            <a:prstDash val="solid"/>
            <a:miter/>
            <a:headEnd type="none" w="med" len="med"/>
            <a:tailEnd type="none" w="med" len="med"/>
          </a:ln>
        </p:spPr>
      </p:sp>
      <p:sp>
        <p:nvSpPr>
          <p:cNvPr id="29749" name="Line 52"/>
          <p:cNvSpPr/>
          <p:nvPr/>
        </p:nvSpPr>
        <p:spPr>
          <a:xfrm>
            <a:off x="7823200" y="2120900"/>
            <a:ext cx="1219200" cy="0"/>
          </a:xfrm>
          <a:prstGeom prst="line">
            <a:avLst/>
          </a:prstGeom>
          <a:ln w="9525" cap="flat" cmpd="sng">
            <a:solidFill>
              <a:schemeClr val="tx1"/>
            </a:solidFill>
            <a:prstDash val="solid"/>
            <a:miter/>
            <a:headEnd type="none" w="med" len="med"/>
            <a:tailEnd type="none" w="med" len="med"/>
          </a:ln>
        </p:spPr>
      </p:sp>
      <p:sp>
        <p:nvSpPr>
          <p:cNvPr id="29750" name="Line 53"/>
          <p:cNvSpPr/>
          <p:nvPr/>
        </p:nvSpPr>
        <p:spPr>
          <a:xfrm>
            <a:off x="7823200" y="2425700"/>
            <a:ext cx="1219200" cy="0"/>
          </a:xfrm>
          <a:prstGeom prst="line">
            <a:avLst/>
          </a:prstGeom>
          <a:ln w="9525" cap="flat" cmpd="sng">
            <a:solidFill>
              <a:schemeClr val="tx1"/>
            </a:solidFill>
            <a:prstDash val="solid"/>
            <a:miter/>
            <a:headEnd type="none" w="med" len="med"/>
            <a:tailEnd type="none" w="med" len="med"/>
          </a:ln>
        </p:spPr>
      </p:sp>
      <p:sp>
        <p:nvSpPr>
          <p:cNvPr id="29751" name="Line 54"/>
          <p:cNvSpPr/>
          <p:nvPr/>
        </p:nvSpPr>
        <p:spPr>
          <a:xfrm>
            <a:off x="7823200" y="2730500"/>
            <a:ext cx="1219200" cy="0"/>
          </a:xfrm>
          <a:prstGeom prst="line">
            <a:avLst/>
          </a:prstGeom>
          <a:ln w="9525" cap="flat" cmpd="sng">
            <a:solidFill>
              <a:schemeClr val="tx1"/>
            </a:solidFill>
            <a:prstDash val="solid"/>
            <a:miter/>
            <a:headEnd type="none" w="med" len="med"/>
            <a:tailEnd type="none" w="med" len="med"/>
          </a:ln>
        </p:spPr>
      </p:sp>
      <p:sp>
        <p:nvSpPr>
          <p:cNvPr id="29752" name="Line 55"/>
          <p:cNvSpPr/>
          <p:nvPr/>
        </p:nvSpPr>
        <p:spPr>
          <a:xfrm>
            <a:off x="7823200" y="3035300"/>
            <a:ext cx="1219200" cy="0"/>
          </a:xfrm>
          <a:prstGeom prst="line">
            <a:avLst/>
          </a:prstGeom>
          <a:ln w="9525" cap="flat" cmpd="sng">
            <a:solidFill>
              <a:schemeClr val="tx1"/>
            </a:solidFill>
            <a:prstDash val="solid"/>
            <a:miter/>
            <a:headEnd type="none" w="med" len="med"/>
            <a:tailEnd type="none" w="med" len="med"/>
          </a:ln>
        </p:spPr>
      </p:sp>
      <p:sp>
        <p:nvSpPr>
          <p:cNvPr id="29753" name="Line 56"/>
          <p:cNvSpPr/>
          <p:nvPr/>
        </p:nvSpPr>
        <p:spPr>
          <a:xfrm>
            <a:off x="7823200" y="3340100"/>
            <a:ext cx="1219200" cy="0"/>
          </a:xfrm>
          <a:prstGeom prst="line">
            <a:avLst/>
          </a:prstGeom>
          <a:ln w="9525" cap="flat" cmpd="sng">
            <a:solidFill>
              <a:schemeClr val="tx1"/>
            </a:solidFill>
            <a:prstDash val="solid"/>
            <a:miter/>
            <a:headEnd type="none" w="med" len="med"/>
            <a:tailEnd type="none" w="med" len="med"/>
          </a:ln>
        </p:spPr>
      </p:sp>
      <p:sp>
        <p:nvSpPr>
          <p:cNvPr id="29754" name="Line 57"/>
          <p:cNvSpPr/>
          <p:nvPr/>
        </p:nvSpPr>
        <p:spPr>
          <a:xfrm>
            <a:off x="7823200" y="3644900"/>
            <a:ext cx="1219200" cy="0"/>
          </a:xfrm>
          <a:prstGeom prst="line">
            <a:avLst/>
          </a:prstGeom>
          <a:ln w="9525" cap="flat" cmpd="sng">
            <a:solidFill>
              <a:schemeClr val="tx1"/>
            </a:solidFill>
            <a:prstDash val="solid"/>
            <a:miter/>
            <a:headEnd type="none" w="med" len="med"/>
            <a:tailEnd type="none" w="med" len="med"/>
          </a:ln>
        </p:spPr>
      </p:sp>
      <p:sp>
        <p:nvSpPr>
          <p:cNvPr id="29755" name="Line 58"/>
          <p:cNvSpPr/>
          <p:nvPr/>
        </p:nvSpPr>
        <p:spPr>
          <a:xfrm>
            <a:off x="7823200" y="3949700"/>
            <a:ext cx="1219200" cy="0"/>
          </a:xfrm>
          <a:prstGeom prst="line">
            <a:avLst/>
          </a:prstGeom>
          <a:ln w="9525" cap="flat" cmpd="sng">
            <a:solidFill>
              <a:schemeClr val="tx1"/>
            </a:solidFill>
            <a:prstDash val="solid"/>
            <a:miter/>
            <a:headEnd type="none" w="med" len="med"/>
            <a:tailEnd type="none" w="med" len="med"/>
          </a:ln>
        </p:spPr>
      </p:sp>
      <p:sp>
        <p:nvSpPr>
          <p:cNvPr id="29756" name="Line 59"/>
          <p:cNvSpPr/>
          <p:nvPr/>
        </p:nvSpPr>
        <p:spPr>
          <a:xfrm>
            <a:off x="7823200" y="4254500"/>
            <a:ext cx="1219200" cy="0"/>
          </a:xfrm>
          <a:prstGeom prst="line">
            <a:avLst/>
          </a:prstGeom>
          <a:ln w="9525" cap="flat" cmpd="sng">
            <a:solidFill>
              <a:schemeClr val="tx1"/>
            </a:solidFill>
            <a:prstDash val="solid"/>
            <a:miter/>
            <a:headEnd type="none" w="med" len="med"/>
            <a:tailEnd type="none" w="med" len="med"/>
          </a:ln>
        </p:spPr>
      </p:sp>
      <p:sp>
        <p:nvSpPr>
          <p:cNvPr id="29757" name="Line 60"/>
          <p:cNvSpPr/>
          <p:nvPr/>
        </p:nvSpPr>
        <p:spPr>
          <a:xfrm>
            <a:off x="7823200" y="4559300"/>
            <a:ext cx="1219200" cy="0"/>
          </a:xfrm>
          <a:prstGeom prst="line">
            <a:avLst/>
          </a:prstGeom>
          <a:ln w="9525" cap="flat" cmpd="sng">
            <a:solidFill>
              <a:schemeClr val="tx1"/>
            </a:solidFill>
            <a:prstDash val="solid"/>
            <a:miter/>
            <a:headEnd type="none" w="med" len="med"/>
            <a:tailEnd type="none" w="med" len="med"/>
          </a:ln>
        </p:spPr>
      </p:sp>
      <p:sp>
        <p:nvSpPr>
          <p:cNvPr id="29758" name="Line 61"/>
          <p:cNvSpPr/>
          <p:nvPr/>
        </p:nvSpPr>
        <p:spPr>
          <a:xfrm>
            <a:off x="7823200" y="4864100"/>
            <a:ext cx="1219200" cy="0"/>
          </a:xfrm>
          <a:prstGeom prst="line">
            <a:avLst/>
          </a:prstGeom>
          <a:ln w="9525" cap="flat" cmpd="sng">
            <a:solidFill>
              <a:schemeClr val="tx1"/>
            </a:solidFill>
            <a:prstDash val="solid"/>
            <a:miter/>
            <a:headEnd type="none" w="med" len="med"/>
            <a:tailEnd type="none" w="med" len="med"/>
          </a:ln>
        </p:spPr>
      </p:sp>
      <p:sp>
        <p:nvSpPr>
          <p:cNvPr id="29759" name="Line 62"/>
          <p:cNvSpPr/>
          <p:nvPr/>
        </p:nvSpPr>
        <p:spPr>
          <a:xfrm>
            <a:off x="7823200" y="5168900"/>
            <a:ext cx="1219200" cy="0"/>
          </a:xfrm>
          <a:prstGeom prst="line">
            <a:avLst/>
          </a:prstGeom>
          <a:ln w="9525" cap="flat" cmpd="sng">
            <a:solidFill>
              <a:schemeClr val="tx1"/>
            </a:solidFill>
            <a:prstDash val="solid"/>
            <a:miter/>
            <a:headEnd type="none" w="med" len="med"/>
            <a:tailEnd type="none" w="med" len="med"/>
          </a:ln>
        </p:spPr>
      </p:sp>
      <p:sp>
        <p:nvSpPr>
          <p:cNvPr id="29760" name="Line 63"/>
          <p:cNvSpPr/>
          <p:nvPr/>
        </p:nvSpPr>
        <p:spPr>
          <a:xfrm>
            <a:off x="7823200" y="5473700"/>
            <a:ext cx="1219200" cy="0"/>
          </a:xfrm>
          <a:prstGeom prst="line">
            <a:avLst/>
          </a:prstGeom>
          <a:ln w="9525" cap="flat" cmpd="sng">
            <a:solidFill>
              <a:schemeClr val="tx1"/>
            </a:solidFill>
            <a:prstDash val="solid"/>
            <a:miter/>
            <a:headEnd type="none" w="med" len="med"/>
            <a:tailEnd type="none" w="med" len="med"/>
          </a:ln>
        </p:spPr>
      </p:sp>
      <p:sp>
        <p:nvSpPr>
          <p:cNvPr id="29761" name="Line 64"/>
          <p:cNvSpPr/>
          <p:nvPr/>
        </p:nvSpPr>
        <p:spPr>
          <a:xfrm>
            <a:off x="7823200" y="5778500"/>
            <a:ext cx="1219200" cy="0"/>
          </a:xfrm>
          <a:prstGeom prst="line">
            <a:avLst/>
          </a:prstGeom>
          <a:ln w="9525" cap="flat" cmpd="sng">
            <a:solidFill>
              <a:schemeClr val="tx1"/>
            </a:solidFill>
            <a:prstDash val="solid"/>
            <a:miter/>
            <a:headEnd type="none" w="med" len="med"/>
            <a:tailEnd type="none" w="med" len="med"/>
          </a:ln>
        </p:spPr>
      </p:sp>
      <p:sp>
        <p:nvSpPr>
          <p:cNvPr id="29762" name="Line 65"/>
          <p:cNvSpPr/>
          <p:nvPr/>
        </p:nvSpPr>
        <p:spPr>
          <a:xfrm>
            <a:off x="7823200" y="6083300"/>
            <a:ext cx="1219200" cy="0"/>
          </a:xfrm>
          <a:prstGeom prst="line">
            <a:avLst/>
          </a:prstGeom>
          <a:ln w="9525" cap="flat" cmpd="sng">
            <a:solidFill>
              <a:schemeClr val="tx1"/>
            </a:solidFill>
            <a:prstDash val="solid"/>
            <a:miter/>
            <a:headEnd type="none" w="med" len="med"/>
            <a:tailEnd type="none" w="med" len="med"/>
          </a:ln>
        </p:spPr>
      </p:sp>
      <p:sp>
        <p:nvSpPr>
          <p:cNvPr id="397378" name="Text Box 66"/>
          <p:cNvSpPr txBox="1"/>
          <p:nvPr/>
        </p:nvSpPr>
        <p:spPr>
          <a:xfrm>
            <a:off x="50800" y="15875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0111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00</a:t>
            </a:r>
            <a:r>
              <a:rPr lang="en-US" altLang="zh-CN" sz="2000" b="0" dirty="0">
                <a:solidFill>
                  <a:schemeClr val="tx1"/>
                </a:solidFill>
                <a:latin typeface="Tahoma" panose="020B0604030504040204" pitchFamily="34" charset="0"/>
                <a:ea typeface="宋体" panose="02010600030101010101" pitchFamily="2" charset="-122"/>
              </a:rPr>
              <a:t>1111</a:t>
            </a:r>
            <a:endParaRPr lang="en-US" altLang="zh-CN" sz="2000" b="0" dirty="0">
              <a:solidFill>
                <a:schemeClr val="tx1"/>
              </a:solidFill>
              <a:latin typeface="Tahoma" panose="020B0604030504040204" pitchFamily="34" charset="0"/>
              <a:ea typeface="宋体" panose="02010600030101010101" pitchFamily="2" charset="-122"/>
            </a:endParaRPr>
          </a:p>
        </p:txBody>
      </p:sp>
      <p:sp>
        <p:nvSpPr>
          <p:cNvPr id="397379" name="Text Box 67"/>
          <p:cNvSpPr txBox="1"/>
          <p:nvPr/>
        </p:nvSpPr>
        <p:spPr>
          <a:xfrm>
            <a:off x="2413000" y="15875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0111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01</a:t>
            </a:r>
            <a:r>
              <a:rPr lang="en-US" altLang="zh-CN" sz="2000" b="0" dirty="0">
                <a:solidFill>
                  <a:schemeClr val="tx1"/>
                </a:solidFill>
                <a:latin typeface="Tahoma" panose="020B0604030504040204" pitchFamily="34" charset="0"/>
                <a:ea typeface="宋体" panose="02010600030101010101" pitchFamily="2" charset="-122"/>
              </a:rPr>
              <a:t>1111</a:t>
            </a:r>
            <a:endParaRPr lang="en-US" altLang="zh-CN" sz="2000" b="0" dirty="0">
              <a:solidFill>
                <a:schemeClr val="tx1"/>
              </a:solidFill>
              <a:latin typeface="Tahoma" panose="020B0604030504040204" pitchFamily="34" charset="0"/>
              <a:ea typeface="宋体" panose="02010600030101010101" pitchFamily="2" charset="-122"/>
            </a:endParaRPr>
          </a:p>
        </p:txBody>
      </p:sp>
      <p:sp>
        <p:nvSpPr>
          <p:cNvPr id="397380" name="Text Box 68"/>
          <p:cNvSpPr txBox="1"/>
          <p:nvPr/>
        </p:nvSpPr>
        <p:spPr>
          <a:xfrm>
            <a:off x="4622800" y="1571625"/>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0111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10</a:t>
            </a:r>
            <a:r>
              <a:rPr lang="en-US" altLang="zh-CN" sz="2000" b="0" dirty="0">
                <a:solidFill>
                  <a:schemeClr val="tx1"/>
                </a:solidFill>
                <a:latin typeface="Tahoma" panose="020B0604030504040204" pitchFamily="34" charset="0"/>
                <a:ea typeface="宋体" panose="02010600030101010101" pitchFamily="2" charset="-122"/>
              </a:rPr>
              <a:t>1111</a:t>
            </a:r>
            <a:endParaRPr lang="en-US" altLang="zh-CN" sz="2000" b="0" dirty="0">
              <a:solidFill>
                <a:schemeClr val="tx1"/>
              </a:solidFill>
              <a:latin typeface="Tahoma" panose="020B0604030504040204" pitchFamily="34" charset="0"/>
              <a:ea typeface="宋体" panose="02010600030101010101" pitchFamily="2" charset="-122"/>
            </a:endParaRPr>
          </a:p>
        </p:txBody>
      </p:sp>
      <p:sp>
        <p:nvSpPr>
          <p:cNvPr id="397381" name="Text Box 69"/>
          <p:cNvSpPr txBox="1"/>
          <p:nvPr/>
        </p:nvSpPr>
        <p:spPr>
          <a:xfrm>
            <a:off x="6832600" y="1587500"/>
            <a:ext cx="1219200" cy="481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0111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1000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1001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1010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1011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1100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1101</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1110</a:t>
            </a:r>
            <a:endParaRPr lang="en-US" altLang="zh-CN" sz="2000" b="0" dirty="0">
              <a:solidFill>
                <a:schemeClr val="tx1"/>
              </a:solidFill>
              <a:latin typeface="Tahoma" panose="020B0604030504040204" pitchFamily="34" charset="0"/>
              <a:ea typeface="宋体" panose="02010600030101010101" pitchFamily="2" charset="-122"/>
            </a:endParaRPr>
          </a:p>
          <a:p>
            <a:pPr marL="0" lvl="0" indent="0" eaLnBrk="1" hangingPunct="1">
              <a:lnSpc>
                <a:spcPct val="50000"/>
              </a:lnSpc>
              <a:spcBef>
                <a:spcPct val="50000"/>
              </a:spcBef>
              <a:buClrTx/>
              <a:buFontTx/>
              <a:buNone/>
            </a:pPr>
            <a:r>
              <a:rPr lang="en-US" altLang="zh-CN" sz="2000" b="0" dirty="0">
                <a:solidFill>
                  <a:schemeClr val="hlink"/>
                </a:solidFill>
                <a:latin typeface="Tahoma" panose="020B0604030504040204" pitchFamily="34" charset="0"/>
                <a:ea typeface="宋体" panose="02010600030101010101" pitchFamily="2" charset="-122"/>
              </a:rPr>
              <a:t>11</a:t>
            </a:r>
            <a:r>
              <a:rPr lang="en-US" altLang="zh-CN" sz="2000" b="0" dirty="0">
                <a:solidFill>
                  <a:schemeClr val="tx1"/>
                </a:solidFill>
                <a:latin typeface="Tahoma" panose="020B0604030504040204" pitchFamily="34" charset="0"/>
                <a:ea typeface="宋体" panose="02010600030101010101" pitchFamily="2" charset="-122"/>
              </a:rPr>
              <a:t>1111</a:t>
            </a:r>
            <a:endParaRPr lang="en-US" altLang="zh-CN" sz="2000" b="0" dirty="0">
              <a:solidFill>
                <a:schemeClr val="tx1"/>
              </a:solidFill>
              <a:latin typeface="Tahoma" panose="020B0604030504040204" pitchFamily="34" charset="0"/>
              <a:ea typeface="宋体" panose="02010600030101010101" pitchFamily="2" charset="-122"/>
            </a:endParaRPr>
          </a:p>
        </p:txBody>
      </p:sp>
      <p:sp>
        <p:nvSpPr>
          <p:cNvPr id="29767" name="Text Box 70"/>
          <p:cNvSpPr txBox="1"/>
          <p:nvPr/>
        </p:nvSpPr>
        <p:spPr>
          <a:xfrm>
            <a:off x="1308100" y="8890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0</a:t>
            </a:r>
            <a:endParaRPr lang="en-US" altLang="zh-CN" sz="2400" b="0" dirty="0">
              <a:latin typeface="Tahoma" panose="020B0604030504040204" pitchFamily="34" charset="0"/>
              <a:ea typeface="宋体" panose="02010600030101010101" pitchFamily="2" charset="-122"/>
            </a:endParaRPr>
          </a:p>
        </p:txBody>
      </p:sp>
      <p:sp>
        <p:nvSpPr>
          <p:cNvPr id="29768" name="Text Box 71"/>
          <p:cNvSpPr txBox="1"/>
          <p:nvPr/>
        </p:nvSpPr>
        <p:spPr>
          <a:xfrm>
            <a:off x="3594100" y="8890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1</a:t>
            </a:r>
            <a:endParaRPr lang="en-US" altLang="zh-CN" sz="2400" b="0" dirty="0">
              <a:latin typeface="Tahoma" panose="020B0604030504040204" pitchFamily="34" charset="0"/>
              <a:ea typeface="宋体" panose="02010600030101010101" pitchFamily="2" charset="-122"/>
            </a:endParaRPr>
          </a:p>
        </p:txBody>
      </p:sp>
      <p:sp>
        <p:nvSpPr>
          <p:cNvPr id="29769" name="Text Box 72"/>
          <p:cNvSpPr txBox="1"/>
          <p:nvPr/>
        </p:nvSpPr>
        <p:spPr>
          <a:xfrm>
            <a:off x="5880100" y="8890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2</a:t>
            </a:r>
            <a:endParaRPr lang="en-US" altLang="zh-CN" sz="2400" b="0" dirty="0">
              <a:latin typeface="Tahoma" panose="020B0604030504040204" pitchFamily="34" charset="0"/>
              <a:ea typeface="宋体" panose="02010600030101010101" pitchFamily="2" charset="-122"/>
            </a:endParaRPr>
          </a:p>
        </p:txBody>
      </p:sp>
      <p:sp>
        <p:nvSpPr>
          <p:cNvPr id="29770" name="Text Box 73"/>
          <p:cNvSpPr txBox="1"/>
          <p:nvPr/>
        </p:nvSpPr>
        <p:spPr>
          <a:xfrm>
            <a:off x="8089900" y="889000"/>
            <a:ext cx="685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en-US" altLang="zh-CN" sz="2400" b="0" dirty="0">
                <a:latin typeface="Tahoma" panose="020B0604030504040204" pitchFamily="34" charset="0"/>
                <a:ea typeface="宋体" panose="02010600030101010101" pitchFamily="2" charset="-122"/>
              </a:rPr>
              <a:t>M</a:t>
            </a:r>
            <a:r>
              <a:rPr lang="en-US" altLang="zh-CN" sz="2400" b="0" baseline="-25000" dirty="0">
                <a:latin typeface="Tahoma" panose="020B0604030504040204" pitchFamily="34" charset="0"/>
                <a:ea typeface="宋体" panose="02010600030101010101" pitchFamily="2" charset="-122"/>
              </a:rPr>
              <a:t>3</a:t>
            </a:r>
            <a:endParaRPr lang="en-US" altLang="zh-CN" sz="2400" b="0" dirty="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7378"/>
                                        </p:tgtEl>
                                        <p:attrNameLst>
                                          <p:attrName>style.visibility</p:attrName>
                                        </p:attrNameLst>
                                      </p:cBhvr>
                                      <p:to>
                                        <p:strVal val="visible"/>
                                      </p:to>
                                    </p:set>
                                    <p:anim calcmode="lin" valueType="num">
                                      <p:cBhvr additive="base">
                                        <p:cTn id="7" dur="500" fill="hold"/>
                                        <p:tgtEl>
                                          <p:spTgt spid="397378"/>
                                        </p:tgtEl>
                                        <p:attrNameLst>
                                          <p:attrName>ppt_x</p:attrName>
                                        </p:attrNameLst>
                                      </p:cBhvr>
                                      <p:tavLst>
                                        <p:tav tm="0">
                                          <p:val>
                                            <p:strVal val="0-#ppt_w/2"/>
                                          </p:val>
                                        </p:tav>
                                        <p:tav tm="100000">
                                          <p:val>
                                            <p:strVal val="#ppt_x"/>
                                          </p:val>
                                        </p:tav>
                                      </p:tavLst>
                                    </p:anim>
                                    <p:anim calcmode="lin" valueType="num">
                                      <p:cBhvr additive="base">
                                        <p:cTn id="8" dur="500" fill="hold"/>
                                        <p:tgtEl>
                                          <p:spTgt spid="3973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7379"/>
                                        </p:tgtEl>
                                        <p:attrNameLst>
                                          <p:attrName>style.visibility</p:attrName>
                                        </p:attrNameLst>
                                      </p:cBhvr>
                                      <p:to>
                                        <p:strVal val="visible"/>
                                      </p:to>
                                    </p:set>
                                    <p:anim calcmode="lin" valueType="num">
                                      <p:cBhvr additive="base">
                                        <p:cTn id="13" dur="500" fill="hold"/>
                                        <p:tgtEl>
                                          <p:spTgt spid="397379"/>
                                        </p:tgtEl>
                                        <p:attrNameLst>
                                          <p:attrName>ppt_x</p:attrName>
                                        </p:attrNameLst>
                                      </p:cBhvr>
                                      <p:tavLst>
                                        <p:tav tm="0">
                                          <p:val>
                                            <p:strVal val="0-#ppt_w/2"/>
                                          </p:val>
                                        </p:tav>
                                        <p:tav tm="100000">
                                          <p:val>
                                            <p:strVal val="#ppt_x"/>
                                          </p:val>
                                        </p:tav>
                                      </p:tavLst>
                                    </p:anim>
                                    <p:anim calcmode="lin" valueType="num">
                                      <p:cBhvr additive="base">
                                        <p:cTn id="14" dur="500" fill="hold"/>
                                        <p:tgtEl>
                                          <p:spTgt spid="3973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7380"/>
                                        </p:tgtEl>
                                        <p:attrNameLst>
                                          <p:attrName>style.visibility</p:attrName>
                                        </p:attrNameLst>
                                      </p:cBhvr>
                                      <p:to>
                                        <p:strVal val="visible"/>
                                      </p:to>
                                    </p:set>
                                    <p:anim calcmode="lin" valueType="num">
                                      <p:cBhvr additive="base">
                                        <p:cTn id="19" dur="500" fill="hold"/>
                                        <p:tgtEl>
                                          <p:spTgt spid="397380"/>
                                        </p:tgtEl>
                                        <p:attrNameLst>
                                          <p:attrName>ppt_x</p:attrName>
                                        </p:attrNameLst>
                                      </p:cBhvr>
                                      <p:tavLst>
                                        <p:tav tm="0">
                                          <p:val>
                                            <p:strVal val="0-#ppt_w/2"/>
                                          </p:val>
                                        </p:tav>
                                        <p:tav tm="100000">
                                          <p:val>
                                            <p:strVal val="#ppt_x"/>
                                          </p:val>
                                        </p:tav>
                                      </p:tavLst>
                                    </p:anim>
                                    <p:anim calcmode="lin" valueType="num">
                                      <p:cBhvr additive="base">
                                        <p:cTn id="20" dur="500" fill="hold"/>
                                        <p:tgtEl>
                                          <p:spTgt spid="39738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7381"/>
                                        </p:tgtEl>
                                        <p:attrNameLst>
                                          <p:attrName>style.visibility</p:attrName>
                                        </p:attrNameLst>
                                      </p:cBhvr>
                                      <p:to>
                                        <p:strVal val="visible"/>
                                      </p:to>
                                    </p:set>
                                    <p:anim calcmode="lin" valueType="num">
                                      <p:cBhvr additive="base">
                                        <p:cTn id="25" dur="500" fill="hold"/>
                                        <p:tgtEl>
                                          <p:spTgt spid="397381"/>
                                        </p:tgtEl>
                                        <p:attrNameLst>
                                          <p:attrName>ppt_x</p:attrName>
                                        </p:attrNameLst>
                                      </p:cBhvr>
                                      <p:tavLst>
                                        <p:tav tm="0">
                                          <p:val>
                                            <p:strVal val="0-#ppt_w/2"/>
                                          </p:val>
                                        </p:tav>
                                        <p:tav tm="100000">
                                          <p:val>
                                            <p:strVal val="#ppt_x"/>
                                          </p:val>
                                        </p:tav>
                                      </p:tavLst>
                                    </p:anim>
                                    <p:anim calcmode="lin" valueType="num">
                                      <p:cBhvr additive="base">
                                        <p:cTn id="26" dur="500" fill="hold"/>
                                        <p:tgtEl>
                                          <p:spTgt spid="397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78" grpId="0"/>
      <p:bldP spid="397379" grpId="0"/>
      <p:bldP spid="397380" grpId="0"/>
      <p:bldP spid="397381"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Rectangle 2"/>
          <p:cNvSpPr/>
          <p:nvPr/>
        </p:nvSpPr>
        <p:spPr>
          <a:xfrm>
            <a:off x="539750" y="1412875"/>
            <a:ext cx="7848600" cy="4791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81000" lvl="0" indent="-381000" eaLnBrk="1" hangingPunct="1">
              <a:spcBef>
                <a:spcPct val="50000"/>
              </a:spcBef>
              <a:buClr>
                <a:schemeClr val="folHlink"/>
              </a:buClr>
              <a:buFont typeface="Wingdings" panose="05000000000000000000" pitchFamily="2" charset="2"/>
              <a:buChar char="§"/>
            </a:pPr>
            <a:r>
              <a:rPr lang="en-US" altLang="zh-CN" dirty="0">
                <a:solidFill>
                  <a:srgbClr val="333333"/>
                </a:solidFill>
              </a:rPr>
              <a:t>PCI Express</a:t>
            </a:r>
            <a:r>
              <a:rPr lang="zh-CN" altLang="en-US" dirty="0">
                <a:solidFill>
                  <a:srgbClr val="333333"/>
                </a:solidFill>
              </a:rPr>
              <a:t>有可能成为未来</a:t>
            </a:r>
            <a:r>
              <a:rPr lang="en-US" altLang="zh-CN" dirty="0">
                <a:solidFill>
                  <a:srgbClr val="333333"/>
                </a:solidFill>
              </a:rPr>
              <a:t>10</a:t>
            </a:r>
            <a:r>
              <a:rPr lang="zh-CN" altLang="en-US" dirty="0">
                <a:solidFill>
                  <a:srgbClr val="333333"/>
                </a:solidFill>
              </a:rPr>
              <a:t>年</a:t>
            </a:r>
            <a:r>
              <a:rPr lang="en-US" altLang="zh-CN" dirty="0">
                <a:solidFill>
                  <a:srgbClr val="333333"/>
                </a:solidFill>
              </a:rPr>
              <a:t>PC</a:t>
            </a:r>
            <a:r>
              <a:rPr lang="zh-CN" altLang="en-US" dirty="0">
                <a:solidFill>
                  <a:srgbClr val="333333"/>
                </a:solidFill>
              </a:rPr>
              <a:t>系统中的标准化</a:t>
            </a:r>
            <a:r>
              <a:rPr lang="en-US" altLang="zh-CN" dirty="0">
                <a:solidFill>
                  <a:srgbClr val="333333"/>
                </a:solidFill>
              </a:rPr>
              <a:t>I/O</a:t>
            </a:r>
            <a:r>
              <a:rPr lang="zh-CN" altLang="en-US" dirty="0">
                <a:solidFill>
                  <a:srgbClr val="333333"/>
                </a:solidFill>
              </a:rPr>
              <a:t>连接，</a:t>
            </a:r>
            <a:r>
              <a:rPr lang="en-US" altLang="zh-CN" dirty="0">
                <a:solidFill>
                  <a:srgbClr val="333333"/>
                </a:solidFill>
              </a:rPr>
              <a:t>PCI Express</a:t>
            </a:r>
            <a:r>
              <a:rPr lang="zh-CN" altLang="en-US" dirty="0">
                <a:solidFill>
                  <a:srgbClr val="333333"/>
                </a:solidFill>
              </a:rPr>
              <a:t>将会如同</a:t>
            </a:r>
            <a:r>
              <a:rPr lang="en-US" altLang="zh-CN" dirty="0">
                <a:solidFill>
                  <a:srgbClr val="333333"/>
                </a:solidFill>
              </a:rPr>
              <a:t>PCI</a:t>
            </a:r>
            <a:r>
              <a:rPr lang="zh-CN" altLang="en-US" dirty="0">
                <a:solidFill>
                  <a:srgbClr val="333333"/>
                </a:solidFill>
              </a:rPr>
              <a:t>取代</a:t>
            </a:r>
            <a:r>
              <a:rPr lang="en-US" altLang="zh-CN" dirty="0">
                <a:solidFill>
                  <a:srgbClr val="333333"/>
                </a:solidFill>
              </a:rPr>
              <a:t>ISA</a:t>
            </a:r>
            <a:r>
              <a:rPr lang="zh-CN" altLang="en-US" dirty="0">
                <a:solidFill>
                  <a:srgbClr val="333333"/>
                </a:solidFill>
              </a:rPr>
              <a:t>一样的取代</a:t>
            </a:r>
            <a:r>
              <a:rPr lang="en-US" altLang="zh-CN" dirty="0">
                <a:solidFill>
                  <a:srgbClr val="333333"/>
                </a:solidFill>
              </a:rPr>
              <a:t>PCI</a:t>
            </a:r>
            <a:r>
              <a:rPr lang="zh-CN" altLang="en-US" dirty="0">
                <a:solidFill>
                  <a:srgbClr val="333333"/>
                </a:solidFill>
              </a:rPr>
              <a:t>以及其它的一些连接方式。</a:t>
            </a:r>
            <a:endParaRPr lang="zh-CN" altLang="en-US" dirty="0"/>
          </a:p>
          <a:p>
            <a:pPr marL="381000" lvl="0" indent="-381000">
              <a:spcBef>
                <a:spcPct val="50000"/>
              </a:spcBef>
              <a:buClr>
                <a:schemeClr val="folHlink"/>
              </a:buClr>
              <a:buFont typeface="Wingdings" panose="05000000000000000000" pitchFamily="2" charset="2"/>
              <a:buChar char="§"/>
            </a:pPr>
            <a:r>
              <a:rPr lang="en-US" altLang="zh-CN" dirty="0">
                <a:solidFill>
                  <a:srgbClr val="333333"/>
                </a:solidFill>
              </a:rPr>
              <a:t>PCI Express</a:t>
            </a:r>
            <a:r>
              <a:rPr lang="zh-CN" altLang="en-US" dirty="0">
                <a:solidFill>
                  <a:srgbClr val="333333"/>
                </a:solidFill>
              </a:rPr>
              <a:t>最先取代的很可能是</a:t>
            </a:r>
            <a:r>
              <a:rPr lang="en-US" altLang="zh-CN" dirty="0">
                <a:solidFill>
                  <a:srgbClr val="333333"/>
                </a:solidFill>
              </a:rPr>
              <a:t>AGP</a:t>
            </a:r>
            <a:r>
              <a:rPr lang="zh-CN" altLang="en-US" dirty="0">
                <a:solidFill>
                  <a:srgbClr val="333333"/>
                </a:solidFill>
              </a:rPr>
              <a:t>总线，</a:t>
            </a:r>
            <a:r>
              <a:rPr lang="en-US" altLang="zh-CN" dirty="0">
                <a:solidFill>
                  <a:srgbClr val="333333"/>
                </a:solidFill>
              </a:rPr>
              <a:t>x16</a:t>
            </a:r>
            <a:r>
              <a:rPr lang="zh-CN" altLang="en-US" dirty="0">
                <a:solidFill>
                  <a:srgbClr val="333333"/>
                </a:solidFill>
              </a:rPr>
              <a:t>的</a:t>
            </a:r>
            <a:r>
              <a:rPr lang="en-US" altLang="zh-CN" dirty="0">
                <a:solidFill>
                  <a:srgbClr val="333333"/>
                </a:solidFill>
              </a:rPr>
              <a:t>PCI Express</a:t>
            </a:r>
            <a:r>
              <a:rPr lang="zh-CN" altLang="en-US" dirty="0">
                <a:solidFill>
                  <a:srgbClr val="333333"/>
                </a:solidFill>
              </a:rPr>
              <a:t>连接就可以提供单向</a:t>
            </a:r>
            <a:r>
              <a:rPr lang="en-US" altLang="zh-CN" dirty="0">
                <a:solidFill>
                  <a:srgbClr val="333333"/>
                </a:solidFill>
              </a:rPr>
              <a:t>5GB/s</a:t>
            </a:r>
            <a:r>
              <a:rPr lang="zh-CN" altLang="en-US" dirty="0">
                <a:solidFill>
                  <a:srgbClr val="333333"/>
                </a:solidFill>
              </a:rPr>
              <a:t>的带宽，这将会再次解放</a:t>
            </a:r>
            <a:r>
              <a:rPr lang="en-US" altLang="zh-CN" dirty="0">
                <a:solidFill>
                  <a:srgbClr val="333333"/>
                </a:solidFill>
              </a:rPr>
              <a:t>GPU</a:t>
            </a:r>
            <a:r>
              <a:rPr lang="zh-CN" altLang="en-US" dirty="0">
                <a:solidFill>
                  <a:srgbClr val="333333"/>
                </a:solidFill>
              </a:rPr>
              <a:t>处理器的发展。</a:t>
            </a:r>
            <a:endParaRPr lang="zh-CN" altLang="en-US" dirty="0">
              <a:solidFill>
                <a:srgbClr val="333333"/>
              </a:solidFill>
            </a:endParaRPr>
          </a:p>
          <a:p>
            <a:pPr marL="381000" lvl="0" indent="-381000">
              <a:spcBef>
                <a:spcPct val="50000"/>
              </a:spcBef>
              <a:buClr>
                <a:schemeClr val="folHlink"/>
              </a:buClr>
              <a:buFont typeface="Wingdings" panose="05000000000000000000" pitchFamily="2" charset="2"/>
              <a:buChar char="§"/>
            </a:pPr>
            <a:r>
              <a:rPr lang="en-US" altLang="zh-CN" dirty="0">
                <a:solidFill>
                  <a:srgbClr val="333333"/>
                </a:solidFill>
              </a:rPr>
              <a:t>ATI</a:t>
            </a:r>
            <a:r>
              <a:rPr lang="zh-CN" altLang="en-US" dirty="0">
                <a:solidFill>
                  <a:srgbClr val="333333"/>
                </a:solidFill>
              </a:rPr>
              <a:t>等未来的显示芯片将采用原生方式支持</a:t>
            </a:r>
            <a:r>
              <a:rPr lang="en-US" altLang="zh-CN" dirty="0">
                <a:solidFill>
                  <a:srgbClr val="333333"/>
                </a:solidFill>
              </a:rPr>
              <a:t>PCI Exress</a:t>
            </a:r>
            <a:r>
              <a:rPr lang="zh-CN" altLang="en-US" dirty="0">
                <a:solidFill>
                  <a:srgbClr val="333333"/>
                </a:solidFill>
              </a:rPr>
              <a:t>，而</a:t>
            </a:r>
            <a:r>
              <a:rPr lang="en-US" altLang="zh-CN" dirty="0">
                <a:solidFill>
                  <a:srgbClr val="333333"/>
                </a:solidFill>
              </a:rPr>
              <a:t>nVidia</a:t>
            </a:r>
            <a:r>
              <a:rPr lang="zh-CN" altLang="en-US" dirty="0">
                <a:solidFill>
                  <a:srgbClr val="333333"/>
                </a:solidFill>
              </a:rPr>
              <a:t>则采用了桥接技术来实现此功能。</a:t>
            </a:r>
            <a:endParaRPr lang="zh-CN" altLang="en-US" dirty="0">
              <a:solidFill>
                <a:srgbClr val="333333"/>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Rectangle 2"/>
          <p:cNvSpPr>
            <a:spLocks noGrp="1"/>
          </p:cNvSpPr>
          <p:nvPr>
            <p:ph type="title"/>
          </p:nvPr>
        </p:nvSpPr>
        <p:spPr>
          <a:xfrm>
            <a:off x="539750" y="115888"/>
            <a:ext cx="7772400" cy="677862"/>
          </a:xfrm>
        </p:spPr>
        <p:txBody>
          <a:bodyPr vert="horz" wrap="square" lIns="91440" tIns="45720" rIns="91440" bIns="45720" anchor="ctr" anchorCtr="0"/>
          <a:p>
            <a:pPr eaLnBrk="1" hangingPunct="1"/>
            <a:r>
              <a:rPr lang="en-US" altLang="zh-CN" sz="2400" b="0" dirty="0">
                <a:latin typeface="楷体_GB2312" pitchFamily="49" charset="-122"/>
                <a:ea typeface="楷体_GB2312" pitchFamily="49" charset="-122"/>
              </a:rPr>
              <a:t>2</a:t>
            </a:r>
            <a:r>
              <a:rPr lang="zh-CN" altLang="en-US" sz="2400" b="0" dirty="0">
                <a:latin typeface="楷体_GB2312" pitchFamily="49" charset="-122"/>
                <a:ea typeface="楷体_GB2312" pitchFamily="49" charset="-122"/>
              </a:rPr>
              <a:t>． </a:t>
            </a:r>
            <a:r>
              <a:rPr lang="en-US" altLang="zh-CN" sz="2400" b="0" dirty="0">
                <a:latin typeface="楷体_GB2312" pitchFamily="49" charset="-122"/>
                <a:ea typeface="楷体_GB2312" pitchFamily="49" charset="-122"/>
              </a:rPr>
              <a:t>InfiniBand</a:t>
            </a:r>
            <a:endParaRPr lang="en-US" altLang="zh-CN" sz="2400" b="0" dirty="0">
              <a:latin typeface="楷体_GB2312" pitchFamily="49" charset="-122"/>
              <a:ea typeface="楷体_GB2312" pitchFamily="49" charset="-122"/>
            </a:endParaRPr>
          </a:p>
        </p:txBody>
      </p:sp>
      <p:sp>
        <p:nvSpPr>
          <p:cNvPr id="167939" name="Rectangle 3"/>
          <p:cNvSpPr>
            <a:spLocks noGrp="1"/>
          </p:cNvSpPr>
          <p:nvPr>
            <p:ph idx="1" hasCustomPrompt="1"/>
          </p:nvPr>
        </p:nvSpPr>
        <p:spPr>
          <a:xfrm>
            <a:off x="395288" y="1341438"/>
            <a:ext cx="8421687" cy="4572000"/>
          </a:xfrm>
        </p:spPr>
        <p:txBody>
          <a:bodyPr vert="horz" wrap="square" lIns="91440" tIns="45720" rIns="91440" bIns="45720" anchor="t" anchorCtr="0"/>
          <a:p>
            <a:pPr>
              <a:lnSpc>
                <a:spcPct val="140000"/>
              </a:lnSpc>
              <a:spcBef>
                <a:spcPct val="0"/>
              </a:spcBef>
            </a:pPr>
            <a:r>
              <a:rPr lang="zh-CN" altLang="en-US" sz="2000" b="0" dirty="0"/>
              <a:t>是面向下一代服务器的输入输出总线，原本是以</a:t>
            </a:r>
            <a:r>
              <a:rPr lang="en-US" altLang="zh-CN" sz="2000" b="0" dirty="0"/>
              <a:t>Intel</a:t>
            </a:r>
            <a:r>
              <a:rPr lang="zh-CN" altLang="en-US" sz="2000" b="0" dirty="0"/>
              <a:t>的</a:t>
            </a:r>
            <a:r>
              <a:rPr lang="zh-CN" altLang="en-US" sz="2000" b="0" dirty="0">
                <a:latin typeface="宋体" panose="02010600030101010101" pitchFamily="2" charset="-122"/>
              </a:rPr>
              <a:t>“</a:t>
            </a:r>
            <a:r>
              <a:rPr lang="en-US" altLang="zh-CN" sz="2000" b="0" dirty="0"/>
              <a:t>Next Generation I/O</a:t>
            </a:r>
            <a:r>
              <a:rPr lang="zh-CN" altLang="en-US" sz="2000" b="0" dirty="0"/>
              <a:t>（</a:t>
            </a:r>
            <a:r>
              <a:rPr lang="en-US" altLang="zh-CN" sz="2000" b="0" dirty="0"/>
              <a:t>NGIO</a:t>
            </a:r>
            <a:r>
              <a:rPr lang="zh-CN" altLang="en-US" sz="2000" b="0" dirty="0"/>
              <a:t>）</a:t>
            </a:r>
            <a:r>
              <a:rPr lang="zh-CN" altLang="en-US" sz="2000" b="0" dirty="0">
                <a:latin typeface="宋体" panose="02010600030101010101" pitchFamily="2" charset="-122"/>
              </a:rPr>
              <a:t>”</a:t>
            </a:r>
            <a:r>
              <a:rPr lang="zh-CN" altLang="en-US" sz="2000" b="0" dirty="0"/>
              <a:t>和</a:t>
            </a:r>
            <a:r>
              <a:rPr lang="en-US" altLang="zh-CN" sz="2000" b="0" dirty="0"/>
              <a:t>IBM</a:t>
            </a:r>
            <a:r>
              <a:rPr lang="zh-CN" altLang="en-US" sz="2000" b="0" dirty="0"/>
              <a:t>、惠普等主导的</a:t>
            </a:r>
            <a:r>
              <a:rPr lang="zh-CN" altLang="en-US" sz="2000" b="0" dirty="0">
                <a:latin typeface="宋体" panose="02010600030101010101" pitchFamily="2" charset="-122"/>
              </a:rPr>
              <a:t>“</a:t>
            </a:r>
            <a:r>
              <a:rPr lang="en-US" altLang="zh-CN" sz="2000" b="0" dirty="0"/>
              <a:t>Future I/O</a:t>
            </a:r>
            <a:r>
              <a:rPr lang="zh-CN" altLang="en-US" sz="2000" b="0" dirty="0"/>
              <a:t>（</a:t>
            </a:r>
            <a:r>
              <a:rPr lang="en-US" altLang="zh-CN" sz="2000" b="0" dirty="0"/>
              <a:t>FIO</a:t>
            </a:r>
            <a:r>
              <a:rPr lang="zh-CN" altLang="en-US" sz="2000" b="0" dirty="0"/>
              <a:t>）</a:t>
            </a:r>
            <a:r>
              <a:rPr lang="zh-CN" altLang="en-US" sz="2000" b="0" dirty="0">
                <a:latin typeface="宋体" panose="02010600030101010101" pitchFamily="2" charset="-122"/>
              </a:rPr>
              <a:t>”</a:t>
            </a:r>
            <a:r>
              <a:rPr lang="zh-CN" altLang="en-US" sz="2000" b="0" dirty="0"/>
              <a:t>合并在一起的</a:t>
            </a:r>
            <a:r>
              <a:rPr lang="en-US" altLang="zh-CN" sz="2000" b="0" dirty="0"/>
              <a:t>I/O</a:t>
            </a:r>
            <a:r>
              <a:rPr lang="zh-CN" altLang="en-US" sz="2000" b="0" dirty="0"/>
              <a:t>架构 </a:t>
            </a:r>
            <a:endParaRPr lang="zh-CN" altLang="en-US" sz="2000" b="0" dirty="0"/>
          </a:p>
          <a:p>
            <a:pPr>
              <a:lnSpc>
                <a:spcPct val="140000"/>
              </a:lnSpc>
              <a:spcBef>
                <a:spcPct val="0"/>
              </a:spcBef>
            </a:pPr>
            <a:r>
              <a:rPr lang="zh-CN" altLang="en-US" sz="2000" b="0" dirty="0"/>
              <a:t>基于</a:t>
            </a:r>
            <a:r>
              <a:rPr lang="en-US" altLang="zh-CN" sz="2000" b="0" dirty="0"/>
              <a:t>Switched Fabric</a:t>
            </a:r>
            <a:endParaRPr lang="en-US" altLang="zh-CN" sz="2000" b="0" dirty="0"/>
          </a:p>
          <a:p>
            <a:pPr>
              <a:lnSpc>
                <a:spcPct val="140000"/>
              </a:lnSpc>
              <a:spcBef>
                <a:spcPct val="0"/>
              </a:spcBef>
            </a:pPr>
            <a:r>
              <a:rPr lang="zh-CN" altLang="en-US" sz="2000" b="0" dirty="0"/>
              <a:t>互连</a:t>
            </a:r>
            <a:r>
              <a:rPr lang="en-US" altLang="zh-CN" sz="2000" b="0" dirty="0"/>
              <a:t>Link</a:t>
            </a:r>
            <a:r>
              <a:rPr lang="zh-CN" altLang="en-US" sz="2000" b="0" dirty="0"/>
              <a:t>具有</a:t>
            </a:r>
            <a:r>
              <a:rPr lang="en-US" altLang="zh-CN" sz="2000" b="0" dirty="0"/>
              <a:t>x1</a:t>
            </a:r>
            <a:r>
              <a:rPr lang="zh-CN" altLang="en-US" sz="2000" b="0" dirty="0"/>
              <a:t>、</a:t>
            </a:r>
            <a:r>
              <a:rPr lang="en-US" altLang="zh-CN" sz="2000" b="0" dirty="0"/>
              <a:t>x4</a:t>
            </a:r>
            <a:r>
              <a:rPr lang="zh-CN" altLang="en-US" sz="2000" b="0" dirty="0"/>
              <a:t>、</a:t>
            </a:r>
            <a:r>
              <a:rPr lang="en-US" altLang="zh-CN" sz="2000" b="0" dirty="0"/>
              <a:t>x12</a:t>
            </a:r>
            <a:r>
              <a:rPr lang="zh-CN" altLang="en-US" sz="2000" b="0" dirty="0"/>
              <a:t>规格。传输速度分别为</a:t>
            </a:r>
            <a:r>
              <a:rPr lang="en-US" altLang="zh-CN" sz="2000" b="0" dirty="0"/>
              <a:t>2.5Gbps</a:t>
            </a:r>
            <a:r>
              <a:rPr lang="zh-CN" altLang="en-US" sz="2000" b="0" dirty="0"/>
              <a:t>、</a:t>
            </a:r>
            <a:r>
              <a:rPr lang="en-US" altLang="zh-CN" sz="2000" b="0" dirty="0"/>
              <a:t>10Gbps</a:t>
            </a:r>
            <a:r>
              <a:rPr lang="zh-CN" altLang="en-US" sz="2000" b="0" dirty="0"/>
              <a:t>、</a:t>
            </a:r>
            <a:r>
              <a:rPr lang="en-US" altLang="zh-CN" sz="2000" b="0" dirty="0"/>
              <a:t>30Gbps</a:t>
            </a:r>
            <a:r>
              <a:rPr lang="zh-CN" altLang="en-US" sz="2000" b="0" dirty="0"/>
              <a:t>。</a:t>
            </a:r>
            <a:endParaRPr lang="zh-CN" altLang="en-US" sz="2000" b="0" dirty="0"/>
          </a:p>
          <a:p>
            <a:pPr>
              <a:lnSpc>
                <a:spcPct val="140000"/>
              </a:lnSpc>
              <a:spcBef>
                <a:spcPct val="0"/>
              </a:spcBef>
            </a:pPr>
            <a:r>
              <a:rPr lang="zh-CN" altLang="en-US" sz="2000" b="0" dirty="0"/>
              <a:t>每个</a:t>
            </a:r>
            <a:r>
              <a:rPr lang="en-US" altLang="zh-CN" sz="2000" b="0" dirty="0"/>
              <a:t>Link</a:t>
            </a:r>
            <a:r>
              <a:rPr lang="zh-CN" altLang="en-US" sz="2000" b="0" dirty="0"/>
              <a:t>可以使用铜线或者光缆。如果使用铜线，传输距离可达</a:t>
            </a:r>
            <a:r>
              <a:rPr lang="en-US" altLang="zh-CN" sz="2000" b="0" dirty="0"/>
              <a:t>17</a:t>
            </a:r>
            <a:r>
              <a:rPr lang="zh-CN" altLang="en-US" sz="2000" b="0" dirty="0"/>
              <a:t>米</a:t>
            </a:r>
            <a:r>
              <a:rPr lang="en-US" altLang="zh-CN" sz="2000" b="0" dirty="0"/>
              <a:t>;</a:t>
            </a:r>
            <a:r>
              <a:rPr lang="zh-CN" altLang="en-US" sz="2000" b="0" dirty="0"/>
              <a:t>如果使用光缆最长可以传输</a:t>
            </a:r>
            <a:r>
              <a:rPr lang="en-US" altLang="zh-CN" sz="2000" b="0" dirty="0"/>
              <a:t>10</a:t>
            </a:r>
            <a:r>
              <a:rPr lang="zh-CN" altLang="en-US" sz="2000" b="0" dirty="0"/>
              <a:t>公里。</a:t>
            </a:r>
            <a:endParaRPr lang="zh-CN" altLang="en-US" sz="2000" b="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2"/>
          <p:cNvSpPr>
            <a:spLocks noGrp="1"/>
          </p:cNvSpPr>
          <p:nvPr>
            <p:ph idx="1" hasCustomPrompt="1"/>
          </p:nvPr>
        </p:nvSpPr>
        <p:spPr>
          <a:xfrm>
            <a:off x="533400" y="889000"/>
            <a:ext cx="8421688" cy="4722813"/>
          </a:xfrm>
          <a:solidFill>
            <a:schemeClr val="bg1">
              <a:alpha val="100000"/>
            </a:schemeClr>
          </a:solidFill>
        </p:spPr>
        <p:txBody>
          <a:bodyPr vert="horz" wrap="square" lIns="91440" tIns="45720" rIns="91440" bIns="45720" anchor="t" anchorCtr="0"/>
          <a:p>
            <a:pPr eaLnBrk="1" hangingPunct="1">
              <a:lnSpc>
                <a:spcPct val="120000"/>
              </a:lnSpc>
              <a:spcBef>
                <a:spcPct val="0"/>
              </a:spcBef>
            </a:pPr>
            <a:r>
              <a:rPr lang="zh-CN" altLang="en-US" sz="2000" b="0" dirty="0"/>
              <a:t>使用</a:t>
            </a:r>
            <a:r>
              <a:rPr lang="en-US" altLang="zh-CN" sz="2000" b="0" dirty="0"/>
              <a:t>InfiniBand</a:t>
            </a:r>
            <a:r>
              <a:rPr lang="zh-CN" altLang="en-US" sz="2000" b="0" dirty="0"/>
              <a:t>的系统是由多个子网构成的，子网之间通过路由器以及网桥连接，一个子网最多可以由</a:t>
            </a:r>
            <a:r>
              <a:rPr lang="en-US" altLang="zh-CN" sz="2000" b="0" dirty="0"/>
              <a:t>6.4</a:t>
            </a:r>
            <a:r>
              <a:rPr lang="zh-CN" altLang="en-US" sz="2000" b="0" dirty="0"/>
              <a:t>万个节点构成。 </a:t>
            </a:r>
            <a:endParaRPr lang="zh-CN" altLang="en-US" sz="2000" b="0" dirty="0"/>
          </a:p>
          <a:p>
            <a:pPr>
              <a:lnSpc>
                <a:spcPct val="120000"/>
              </a:lnSpc>
              <a:spcBef>
                <a:spcPct val="0"/>
              </a:spcBef>
            </a:pPr>
            <a:r>
              <a:rPr lang="zh-CN" altLang="en-US" sz="2000" b="0" dirty="0"/>
              <a:t>使用</a:t>
            </a:r>
            <a:r>
              <a:rPr lang="en-US" altLang="zh-CN" sz="2000" b="0" dirty="0"/>
              <a:t>IPv6</a:t>
            </a:r>
            <a:r>
              <a:rPr lang="zh-CN" altLang="en-US" sz="2000" b="0" dirty="0"/>
              <a:t>扩展地址，使</a:t>
            </a:r>
            <a:r>
              <a:rPr lang="en-US" altLang="zh-CN" sz="2000" b="0" dirty="0"/>
              <a:t>InfiniBand</a:t>
            </a:r>
            <a:r>
              <a:rPr lang="zh-CN" altLang="en-US" sz="2000" b="0" dirty="0"/>
              <a:t>交换机可以将数据包直接交换到正确的设备上 </a:t>
            </a:r>
            <a:endParaRPr lang="zh-CN" altLang="en-US" sz="2000" b="0" dirty="0"/>
          </a:p>
          <a:p>
            <a:pPr>
              <a:lnSpc>
                <a:spcPct val="130000"/>
              </a:lnSpc>
              <a:spcBef>
                <a:spcPct val="0"/>
              </a:spcBef>
            </a:pPr>
            <a:r>
              <a:rPr lang="zh-CN" altLang="en-US" sz="2400" b="0" dirty="0"/>
              <a:t>统一机箱内部和外部的互连方法</a:t>
            </a:r>
            <a:endParaRPr lang="zh-CN" altLang="en-US" sz="2400" b="0" dirty="0"/>
          </a:p>
          <a:p>
            <a:pPr>
              <a:lnSpc>
                <a:spcPct val="120000"/>
              </a:lnSpc>
              <a:spcBef>
                <a:spcPct val="0"/>
              </a:spcBef>
            </a:pPr>
            <a:r>
              <a:rPr lang="zh-CN" altLang="en-US" sz="2000" b="0" dirty="0"/>
              <a:t>消除了内部</a:t>
            </a:r>
            <a:r>
              <a:rPr lang="en-US" altLang="zh-CN" sz="2000" b="0" dirty="0"/>
              <a:t>I/O</a:t>
            </a:r>
            <a:r>
              <a:rPr lang="zh-CN" altLang="en-US" sz="2000" b="0" dirty="0"/>
              <a:t>总线，服务器的占地面积可以减少</a:t>
            </a:r>
            <a:r>
              <a:rPr lang="en-US" altLang="zh-CN" sz="2000" b="0" dirty="0"/>
              <a:t>60</a:t>
            </a:r>
            <a:r>
              <a:rPr lang="zh-CN" altLang="en-US" sz="2000" b="0" dirty="0"/>
              <a:t>％，从而取代体积庞大的服务器 </a:t>
            </a:r>
            <a:endParaRPr lang="zh-CN" altLang="en-US" sz="2000" b="0" dirty="0"/>
          </a:p>
          <a:p>
            <a:pPr>
              <a:lnSpc>
                <a:spcPct val="120000"/>
              </a:lnSpc>
              <a:spcBef>
                <a:spcPct val="0"/>
              </a:spcBef>
            </a:pPr>
            <a:r>
              <a:rPr lang="zh-CN" altLang="en-US" sz="2000" b="0" dirty="0"/>
              <a:t>开发出速度更快的软件，因为开发人员可以使应用程序不必再经过</a:t>
            </a:r>
            <a:r>
              <a:rPr lang="en-US" altLang="zh-CN" sz="2000" b="0" dirty="0"/>
              <a:t>CPU</a:t>
            </a:r>
            <a:r>
              <a:rPr lang="zh-CN" altLang="en-US" sz="2000" b="0" dirty="0"/>
              <a:t>就可直接调用</a:t>
            </a:r>
            <a:r>
              <a:rPr lang="en-US" altLang="zh-CN" sz="2000" b="0" dirty="0"/>
              <a:t>I/O</a:t>
            </a:r>
            <a:r>
              <a:rPr lang="zh-CN" altLang="en-US" sz="2000" b="0" dirty="0"/>
              <a:t>设备。</a:t>
            </a:r>
            <a:endParaRPr lang="zh-CN" altLang="en-US" sz="2000" b="0" dirty="0"/>
          </a:p>
          <a:p>
            <a:pPr>
              <a:lnSpc>
                <a:spcPct val="120000"/>
              </a:lnSpc>
              <a:spcBef>
                <a:spcPct val="0"/>
              </a:spcBef>
            </a:pPr>
            <a:r>
              <a:rPr lang="zh-CN" altLang="en-US" sz="2000" b="0" dirty="0"/>
              <a:t>不仅能用于单台服务器，而且也可以用于集群服务器以及服务器之间高速互联</a:t>
            </a:r>
            <a:endParaRPr lang="zh-CN" altLang="en-US" sz="2000" b="0" dirty="0"/>
          </a:p>
          <a:p>
            <a:pPr>
              <a:lnSpc>
                <a:spcPct val="120000"/>
              </a:lnSpc>
              <a:spcBef>
                <a:spcPct val="0"/>
              </a:spcBef>
            </a:pPr>
            <a:r>
              <a:rPr lang="zh-CN" altLang="en-US" sz="2000" b="0" dirty="0"/>
              <a:t>支持</a:t>
            </a:r>
            <a:r>
              <a:rPr lang="en-US" altLang="zh-CN" sz="2000" b="0" dirty="0"/>
              <a:t>RMDA</a:t>
            </a:r>
            <a:r>
              <a:rPr lang="zh-CN" altLang="en-US" sz="2000" b="0" dirty="0"/>
              <a:t>、</a:t>
            </a:r>
            <a:r>
              <a:rPr lang="en-US" altLang="zh-CN" sz="2000" b="0" dirty="0"/>
              <a:t>VIA</a:t>
            </a:r>
            <a:r>
              <a:rPr lang="zh-CN" altLang="en-US" sz="2000" b="0" dirty="0"/>
              <a:t>、多播、网管等</a:t>
            </a:r>
            <a:endParaRPr lang="zh-CN" altLang="en-US" sz="2000" b="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69987" name="Picture 2"/>
          <p:cNvPicPr>
            <a:picLocks noChangeAspect="1"/>
          </p:cNvPicPr>
          <p:nvPr/>
        </p:nvPicPr>
        <p:blipFill>
          <a:blip r:embed="rId1"/>
          <a:stretch>
            <a:fillRect/>
          </a:stretch>
        </p:blipFill>
        <p:spPr>
          <a:xfrm>
            <a:off x="3276600" y="0"/>
            <a:ext cx="5867400" cy="4575175"/>
          </a:xfrm>
          <a:prstGeom prst="rect">
            <a:avLst/>
          </a:prstGeom>
          <a:noFill/>
          <a:ln w="9525">
            <a:noFill/>
          </a:ln>
        </p:spPr>
      </p:pic>
      <p:pic>
        <p:nvPicPr>
          <p:cNvPr id="169988" name="Picture 3"/>
          <p:cNvPicPr>
            <a:picLocks noChangeAspect="1"/>
          </p:cNvPicPr>
          <p:nvPr/>
        </p:nvPicPr>
        <p:blipFill>
          <a:blip r:embed="rId2"/>
          <a:stretch>
            <a:fillRect/>
          </a:stretch>
        </p:blipFill>
        <p:spPr>
          <a:xfrm>
            <a:off x="0" y="0"/>
            <a:ext cx="3352800" cy="3259138"/>
          </a:xfrm>
          <a:prstGeom prst="rect">
            <a:avLst/>
          </a:prstGeom>
          <a:noFill/>
          <a:ln w="9525">
            <a:noFill/>
          </a:ln>
        </p:spPr>
      </p:pic>
      <p:pic>
        <p:nvPicPr>
          <p:cNvPr id="169989" name="Picture 4"/>
          <p:cNvPicPr>
            <a:picLocks noChangeAspect="1"/>
          </p:cNvPicPr>
          <p:nvPr/>
        </p:nvPicPr>
        <p:blipFill>
          <a:blip r:embed="rId3"/>
          <a:stretch>
            <a:fillRect/>
          </a:stretch>
        </p:blipFill>
        <p:spPr>
          <a:xfrm>
            <a:off x="2667000" y="4614863"/>
            <a:ext cx="3581400" cy="2243137"/>
          </a:xfrm>
          <a:prstGeom prst="rect">
            <a:avLst/>
          </a:prstGeom>
          <a:noFill/>
          <a:ln w="9525">
            <a:noFill/>
          </a:ln>
        </p:spPr>
      </p:pic>
      <p:pic>
        <p:nvPicPr>
          <p:cNvPr id="169990" name="Picture 5"/>
          <p:cNvPicPr>
            <a:picLocks noChangeAspect="1"/>
          </p:cNvPicPr>
          <p:nvPr/>
        </p:nvPicPr>
        <p:blipFill>
          <a:blip r:embed="rId4"/>
          <a:stretch>
            <a:fillRect/>
          </a:stretch>
        </p:blipFill>
        <p:spPr>
          <a:xfrm>
            <a:off x="6353175" y="4810125"/>
            <a:ext cx="2790825" cy="2047875"/>
          </a:xfrm>
          <a:prstGeom prst="rect">
            <a:avLst/>
          </a:prstGeom>
          <a:noFill/>
          <a:ln w="9525">
            <a:noFill/>
          </a:ln>
        </p:spPr>
      </p:pic>
      <p:pic>
        <p:nvPicPr>
          <p:cNvPr id="169991" name="Picture 6"/>
          <p:cNvPicPr>
            <a:picLocks noChangeAspect="1"/>
          </p:cNvPicPr>
          <p:nvPr/>
        </p:nvPicPr>
        <p:blipFill>
          <a:blip r:embed="rId5"/>
          <a:stretch>
            <a:fillRect/>
          </a:stretch>
        </p:blipFill>
        <p:spPr>
          <a:xfrm>
            <a:off x="0" y="3276600"/>
            <a:ext cx="3657600" cy="1533525"/>
          </a:xfrm>
          <a:prstGeom prst="rect">
            <a:avLst/>
          </a:prstGeom>
          <a:noFill/>
          <a:ln w="9525">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71011" name="Picture 2"/>
          <p:cNvPicPr>
            <a:picLocks noChangeAspect="1"/>
          </p:cNvPicPr>
          <p:nvPr/>
        </p:nvPicPr>
        <p:blipFill>
          <a:blip r:embed="rId1"/>
          <a:stretch>
            <a:fillRect/>
          </a:stretch>
        </p:blipFill>
        <p:spPr>
          <a:xfrm>
            <a:off x="3000375" y="5419725"/>
            <a:ext cx="6143625" cy="1438275"/>
          </a:xfrm>
          <a:prstGeom prst="rect">
            <a:avLst/>
          </a:prstGeom>
          <a:noFill/>
          <a:ln w="9525">
            <a:noFill/>
          </a:ln>
        </p:spPr>
      </p:pic>
      <p:pic>
        <p:nvPicPr>
          <p:cNvPr id="171012" name="Picture 3"/>
          <p:cNvPicPr>
            <a:picLocks noChangeAspect="1"/>
          </p:cNvPicPr>
          <p:nvPr/>
        </p:nvPicPr>
        <p:blipFill>
          <a:blip r:embed="rId2"/>
          <a:stretch>
            <a:fillRect/>
          </a:stretch>
        </p:blipFill>
        <p:spPr>
          <a:xfrm>
            <a:off x="0" y="4708525"/>
            <a:ext cx="2971800" cy="1862138"/>
          </a:xfrm>
          <a:prstGeom prst="rect">
            <a:avLst/>
          </a:prstGeom>
          <a:noFill/>
          <a:ln w="9525">
            <a:noFill/>
          </a:ln>
        </p:spPr>
      </p:pic>
      <p:pic>
        <p:nvPicPr>
          <p:cNvPr id="171013" name="Picture 4"/>
          <p:cNvPicPr>
            <a:picLocks noChangeAspect="1"/>
          </p:cNvPicPr>
          <p:nvPr/>
        </p:nvPicPr>
        <p:blipFill>
          <a:blip r:embed="rId3"/>
          <a:stretch>
            <a:fillRect/>
          </a:stretch>
        </p:blipFill>
        <p:spPr>
          <a:xfrm>
            <a:off x="0" y="238125"/>
            <a:ext cx="4572000" cy="3571875"/>
          </a:xfrm>
          <a:prstGeom prst="rect">
            <a:avLst/>
          </a:prstGeom>
          <a:noFill/>
          <a:ln w="9525">
            <a:noFill/>
          </a:ln>
        </p:spPr>
      </p:pic>
      <p:pic>
        <p:nvPicPr>
          <p:cNvPr id="171014" name="Picture 5"/>
          <p:cNvPicPr>
            <a:picLocks noChangeAspect="1"/>
          </p:cNvPicPr>
          <p:nvPr/>
        </p:nvPicPr>
        <p:blipFill>
          <a:blip r:embed="rId4"/>
          <a:stretch>
            <a:fillRect/>
          </a:stretch>
        </p:blipFill>
        <p:spPr>
          <a:xfrm>
            <a:off x="4572000" y="254000"/>
            <a:ext cx="4572000" cy="3556000"/>
          </a:xfrm>
          <a:prstGeom prst="rect">
            <a:avLst/>
          </a:prstGeom>
          <a:noFill/>
          <a:ln w="9525">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2"/>
          <p:cNvSpPr/>
          <p:nvPr/>
        </p:nvSpPr>
        <p:spPr>
          <a:xfrm>
            <a:off x="2724150" y="194310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aphicFrame>
        <p:nvGraphicFramePr>
          <p:cNvPr id="172035" name="Object 3"/>
          <p:cNvGraphicFramePr>
            <a:graphicFrameLocks noChangeAspect="1"/>
          </p:cNvGraphicFramePr>
          <p:nvPr/>
        </p:nvGraphicFramePr>
        <p:xfrm>
          <a:off x="1116013" y="1196975"/>
          <a:ext cx="5943600" cy="4779963"/>
        </p:xfrm>
        <a:graphic>
          <a:graphicData uri="http://schemas.openxmlformats.org/presentationml/2006/ole">
            <mc:AlternateContent xmlns:mc="http://schemas.openxmlformats.org/markup-compatibility/2006">
              <mc:Choice xmlns:v="urn:schemas-microsoft-com:vml" Requires="v">
                <p:oleObj spid="_x0000_s3141" name="" r:id="rId1" imgW="5052060" imgH="4069715" progId="Visio.Drawing.6">
                  <p:embed/>
                </p:oleObj>
              </mc:Choice>
              <mc:Fallback>
                <p:oleObj name="" r:id="rId1" imgW="5052060" imgH="4069715" progId="Visio.Drawing.6">
                  <p:embed/>
                  <p:pic>
                    <p:nvPicPr>
                      <p:cNvPr id="0" name="图片 3140"/>
                      <p:cNvPicPr/>
                      <p:nvPr/>
                    </p:nvPicPr>
                    <p:blipFill>
                      <a:blip r:embed="rId2"/>
                      <a:stretch>
                        <a:fillRect/>
                      </a:stretch>
                    </p:blipFill>
                    <p:spPr>
                      <a:xfrm>
                        <a:off x="1116013" y="1196975"/>
                        <a:ext cx="5943600" cy="4779963"/>
                      </a:xfrm>
                      <a:prstGeom prst="rect">
                        <a:avLst/>
                      </a:prstGeom>
                      <a:noFill/>
                      <a:ln w="38100">
                        <a:noFill/>
                        <a:miter/>
                      </a:ln>
                    </p:spPr>
                  </p:pic>
                </p:oleObj>
              </mc:Fallback>
            </mc:AlternateContent>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页脚占位符 2"/>
          <p:cNvSpPr txBox="1">
            <a:spLocks noGrp="1"/>
          </p:cNvSpPr>
          <p:nvPr>
            <p:ph type="ftr" sz="quarter" idx="4294967295"/>
          </p:nvPr>
        </p:nvSpPr>
        <p:spPr>
          <a:xfrm>
            <a:off x="4229100" y="6477000"/>
            <a:ext cx="3962400" cy="304800"/>
          </a:xfrm>
          <a:prstGeom prst="rect">
            <a:avLst/>
          </a:prstGeom>
          <a:noFill/>
          <a:ln w="9525">
            <a:noFill/>
          </a:ln>
        </p:spPr>
        <p:txBody>
          <a:bodyPr/>
          <a:p>
            <a:pPr marL="0" indent="0">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pic>
        <p:nvPicPr>
          <p:cNvPr id="173059" name="Picture 2"/>
          <p:cNvPicPr>
            <a:picLocks noChangeAspect="1"/>
          </p:cNvPicPr>
          <p:nvPr/>
        </p:nvPicPr>
        <p:blipFill>
          <a:blip r:embed="rId1"/>
          <a:stretch>
            <a:fillRect/>
          </a:stretch>
        </p:blipFill>
        <p:spPr>
          <a:xfrm>
            <a:off x="457200" y="0"/>
            <a:ext cx="7924800" cy="6878638"/>
          </a:xfrm>
          <a:prstGeom prst="rect">
            <a:avLst/>
          </a:prstGeom>
          <a:noFill/>
          <a:ln w="9525">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Rectangle 2"/>
          <p:cNvSpPr>
            <a:spLocks noGrp="1"/>
          </p:cNvSpPr>
          <p:nvPr>
            <p:ph type="title"/>
          </p:nvPr>
        </p:nvSpPr>
        <p:spPr>
          <a:xfrm>
            <a:off x="590550" y="69850"/>
            <a:ext cx="7848600" cy="442913"/>
          </a:xfrm>
        </p:spPr>
        <p:txBody>
          <a:bodyPr vert="horz" wrap="square" lIns="91440" tIns="45720" rIns="91440" bIns="45720" anchor="ctr" anchorCtr="0"/>
          <a:p>
            <a:pPr eaLnBrk="1" hangingPunct="1"/>
            <a:r>
              <a:rPr lang="en-US" altLang="zh-CN" sz="2400" b="0" dirty="0">
                <a:latin typeface="楷体_GB2312" pitchFamily="49" charset="-122"/>
                <a:ea typeface="楷体_GB2312" pitchFamily="49" charset="-122"/>
              </a:rPr>
              <a:t>2</a:t>
            </a:r>
            <a:r>
              <a:rPr lang="zh-CN" altLang="en-US" sz="2400" b="0" dirty="0">
                <a:latin typeface="楷体_GB2312" pitchFamily="49" charset="-122"/>
                <a:ea typeface="楷体_GB2312" pitchFamily="49" charset="-122"/>
              </a:rPr>
              <a:t>． </a:t>
            </a:r>
            <a:r>
              <a:rPr lang="en-US" altLang="zh-CN" sz="2400" b="0" dirty="0">
                <a:latin typeface="楷体_GB2312" pitchFamily="49" charset="-122"/>
                <a:ea typeface="楷体_GB2312" pitchFamily="49" charset="-122"/>
              </a:rPr>
              <a:t>HyperTransport</a:t>
            </a:r>
            <a:endParaRPr lang="en-US" altLang="zh-CN" sz="2400" b="0" dirty="0">
              <a:latin typeface="楷体_GB2312" pitchFamily="49" charset="-122"/>
              <a:ea typeface="楷体_GB2312" pitchFamily="49" charset="-122"/>
            </a:endParaRPr>
          </a:p>
        </p:txBody>
      </p:sp>
      <p:sp>
        <p:nvSpPr>
          <p:cNvPr id="174083" name="Rectangle 3"/>
          <p:cNvSpPr>
            <a:spLocks noGrp="1"/>
          </p:cNvSpPr>
          <p:nvPr>
            <p:ph idx="1" hasCustomPrompt="1"/>
          </p:nvPr>
        </p:nvSpPr>
        <p:spPr>
          <a:xfrm>
            <a:off x="468313" y="1484313"/>
            <a:ext cx="8421687" cy="4114800"/>
          </a:xfrm>
        </p:spPr>
        <p:txBody>
          <a:bodyPr vert="horz" wrap="square" lIns="91440" tIns="45720" rIns="91440" bIns="45720" anchor="t" anchorCtr="0"/>
          <a:p>
            <a:pPr eaLnBrk="1" hangingPunct="1">
              <a:lnSpc>
                <a:spcPct val="90000"/>
              </a:lnSpc>
              <a:spcBef>
                <a:spcPct val="0"/>
              </a:spcBef>
            </a:pPr>
            <a:r>
              <a:rPr lang="en-US" altLang="zh-CN" sz="2400" dirty="0"/>
              <a:t>HyperTransport</a:t>
            </a:r>
            <a:r>
              <a:rPr lang="zh-CN" altLang="en-US" sz="2400" dirty="0"/>
              <a:t>是一种为主板上集成电路互连而设计的总线技术，可为内存控制器、硬盘控制器以及</a:t>
            </a:r>
            <a:r>
              <a:rPr lang="en-US" altLang="zh-CN" sz="2400" dirty="0"/>
              <a:t>PCI</a:t>
            </a:r>
            <a:r>
              <a:rPr lang="zh-CN" altLang="en-US" sz="2400" dirty="0"/>
              <a:t>总线控制器之间开拓出更大的带宽。</a:t>
            </a:r>
            <a:endParaRPr lang="zh-CN" altLang="en-US" sz="2400" dirty="0"/>
          </a:p>
          <a:p>
            <a:pPr>
              <a:lnSpc>
                <a:spcPct val="90000"/>
              </a:lnSpc>
              <a:spcBef>
                <a:spcPct val="0"/>
              </a:spcBef>
            </a:pPr>
            <a:r>
              <a:rPr lang="zh-CN" altLang="en-US" sz="2400" dirty="0"/>
              <a:t>可应用于服务器、工作站、网络转换器以及嵌入式应用设备。</a:t>
            </a:r>
            <a:endParaRPr lang="zh-CN" altLang="en-US" sz="2400" dirty="0"/>
          </a:p>
          <a:p>
            <a:pPr>
              <a:lnSpc>
                <a:spcPct val="90000"/>
              </a:lnSpc>
              <a:spcBef>
                <a:spcPct val="0"/>
              </a:spcBef>
            </a:pPr>
            <a:r>
              <a:rPr lang="zh-CN" altLang="en-US" sz="2400" dirty="0"/>
              <a:t>与现有</a:t>
            </a:r>
            <a:r>
              <a:rPr lang="en-US" altLang="zh-CN" sz="2400" dirty="0"/>
              <a:t>266MB/s</a:t>
            </a:r>
            <a:r>
              <a:rPr lang="zh-CN" altLang="en-US" sz="2400" dirty="0"/>
              <a:t>的系统互连技术相比，</a:t>
            </a:r>
            <a:r>
              <a:rPr lang="en-US" altLang="zh-CN" sz="2400" dirty="0"/>
              <a:t>HyperTransport</a:t>
            </a:r>
            <a:r>
              <a:rPr lang="zh-CN" altLang="en-US" sz="2400" dirty="0"/>
              <a:t>的峰值带宽可以达到</a:t>
            </a:r>
            <a:r>
              <a:rPr lang="en-US" altLang="zh-CN" sz="2400" dirty="0"/>
              <a:t>12.8GB/s</a:t>
            </a:r>
            <a:r>
              <a:rPr lang="zh-CN" altLang="en-US" sz="2400" dirty="0"/>
              <a:t>，数据吞吐能力提高了</a:t>
            </a:r>
            <a:r>
              <a:rPr lang="en-US" altLang="zh-CN" sz="2400" dirty="0"/>
              <a:t>40</a:t>
            </a:r>
            <a:r>
              <a:rPr lang="zh-CN" altLang="en-US" sz="2400" dirty="0"/>
              <a:t>倍。</a:t>
            </a:r>
            <a:endParaRPr lang="zh-CN" altLang="en-US" sz="2400" dirty="0"/>
          </a:p>
          <a:p>
            <a:pPr>
              <a:lnSpc>
                <a:spcPct val="90000"/>
              </a:lnSpc>
              <a:spcBef>
                <a:spcPct val="0"/>
              </a:spcBef>
            </a:pPr>
            <a:endParaRPr lang="zh-CN" altLang="en-US" sz="2400" dirty="0"/>
          </a:p>
          <a:p>
            <a:pPr>
              <a:lnSpc>
                <a:spcPct val="90000"/>
              </a:lnSpc>
              <a:spcBef>
                <a:spcPct val="0"/>
              </a:spcBef>
            </a:pPr>
            <a:r>
              <a:rPr lang="zh-CN" altLang="en-US" sz="2400" dirty="0"/>
              <a:t>更多材料搜索中</a:t>
            </a:r>
            <a:endParaRPr lang="zh-CN" altLang="en-US" sz="2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Rectangle 2"/>
          <p:cNvSpPr>
            <a:spLocks noGrp="1"/>
          </p:cNvSpPr>
          <p:nvPr>
            <p:ph idx="1" hasCustomPrompt="1"/>
          </p:nvPr>
        </p:nvSpPr>
        <p:spPr>
          <a:xfrm>
            <a:off x="250825" y="1412875"/>
            <a:ext cx="8726488" cy="3448050"/>
          </a:xfrm>
          <a:solidFill>
            <a:schemeClr val="bg1">
              <a:alpha val="100000"/>
            </a:schemeClr>
          </a:solidFill>
        </p:spPr>
        <p:txBody>
          <a:bodyPr vert="horz" wrap="square" lIns="91440" tIns="45720" rIns="91440" bIns="45720" anchor="t" anchorCtr="0"/>
          <a:p>
            <a:pPr eaLnBrk="1" hangingPunct="1">
              <a:lnSpc>
                <a:spcPct val="120000"/>
              </a:lnSpc>
              <a:spcBef>
                <a:spcPct val="0"/>
              </a:spcBef>
              <a:buNone/>
            </a:pPr>
            <a:r>
              <a:rPr lang="en-US" altLang="zh-CN" sz="2000" b="0" dirty="0"/>
              <a:t>InfiniBand</a:t>
            </a:r>
            <a:r>
              <a:rPr lang="zh-CN" altLang="en-US" sz="2000" b="0" dirty="0"/>
              <a:t>体系结构与</a:t>
            </a:r>
            <a:r>
              <a:rPr lang="en-US" altLang="zh-CN" sz="2000" b="0" dirty="0"/>
              <a:t>PCI</a:t>
            </a:r>
            <a:r>
              <a:rPr lang="zh-CN" altLang="en-US" sz="2000" b="0" dirty="0"/>
              <a:t>和</a:t>
            </a:r>
            <a:r>
              <a:rPr lang="en-US" altLang="zh-CN" sz="2000" b="0" dirty="0"/>
              <a:t>PCI Express</a:t>
            </a:r>
            <a:r>
              <a:rPr lang="zh-CN" altLang="en-US" sz="2000" b="0" dirty="0"/>
              <a:t>不可以相提并论</a:t>
            </a:r>
            <a:endParaRPr lang="zh-CN" altLang="en-US" sz="2000" b="0" dirty="0"/>
          </a:p>
          <a:p>
            <a:pPr lvl="1" eaLnBrk="1" hangingPunct="1">
              <a:lnSpc>
                <a:spcPct val="120000"/>
              </a:lnSpc>
              <a:spcBef>
                <a:spcPct val="0"/>
              </a:spcBef>
            </a:pPr>
            <a:r>
              <a:rPr lang="zh-CN" altLang="en-US" sz="2000" b="1" dirty="0">
                <a:latin typeface="楷体_GB2312" pitchFamily="49" charset="-122"/>
                <a:ea typeface="楷体_GB2312" pitchFamily="49" charset="-122"/>
              </a:rPr>
              <a:t>因为</a:t>
            </a:r>
            <a:r>
              <a:rPr lang="en-US" altLang="zh-CN" sz="2000" b="1" dirty="0">
                <a:latin typeface="楷体_GB2312" pitchFamily="49" charset="-122"/>
                <a:ea typeface="楷体_GB2312" pitchFamily="49" charset="-122"/>
              </a:rPr>
              <a:t>PCI Express</a:t>
            </a:r>
            <a:r>
              <a:rPr lang="zh-CN" altLang="en-US" sz="2000" b="1" dirty="0">
                <a:latin typeface="楷体_GB2312" pitchFamily="49" charset="-122"/>
                <a:ea typeface="楷体_GB2312" pitchFamily="49" charset="-122"/>
              </a:rPr>
              <a:t>和 </a:t>
            </a:r>
            <a:r>
              <a:rPr lang="en-US" altLang="zh-CN" sz="2000" b="1" dirty="0">
                <a:latin typeface="楷体_GB2312" pitchFamily="49" charset="-122"/>
                <a:ea typeface="楷体_GB2312" pitchFamily="49" charset="-122"/>
              </a:rPr>
              <a:t>PCI</a:t>
            </a:r>
            <a:r>
              <a:rPr lang="zh-CN" altLang="en-US" sz="2000" b="1" dirty="0">
                <a:latin typeface="楷体_GB2312" pitchFamily="49" charset="-122"/>
                <a:ea typeface="楷体_GB2312" pitchFamily="49" charset="-122"/>
              </a:rPr>
              <a:t>都属于本地互连技术，而</a:t>
            </a:r>
            <a:r>
              <a:rPr lang="en-US" altLang="zh-CN" sz="2000" b="1" dirty="0">
                <a:latin typeface="楷体_GB2312" pitchFamily="49" charset="-122"/>
                <a:ea typeface="楷体_GB2312" pitchFamily="49" charset="-122"/>
              </a:rPr>
              <a:t>InfiniBand</a:t>
            </a:r>
            <a:r>
              <a:rPr lang="zh-CN" altLang="en-US" sz="2000" b="1" dirty="0">
                <a:latin typeface="楷体_GB2312" pitchFamily="49" charset="-122"/>
                <a:ea typeface="楷体_GB2312" pitchFamily="49" charset="-122"/>
              </a:rPr>
              <a:t>则没有这个限制 </a:t>
            </a:r>
            <a:endParaRPr lang="zh-CN" altLang="en-US" sz="2000" b="1" dirty="0">
              <a:latin typeface="楷体_GB2312" pitchFamily="49" charset="-122"/>
              <a:ea typeface="楷体_GB2312" pitchFamily="49" charset="-122"/>
            </a:endParaRPr>
          </a:p>
          <a:p>
            <a:pPr lvl="1" eaLnBrk="1" hangingPunct="1">
              <a:lnSpc>
                <a:spcPct val="120000"/>
              </a:lnSpc>
              <a:spcBef>
                <a:spcPct val="0"/>
              </a:spcBef>
            </a:pPr>
            <a:r>
              <a:rPr lang="en-US" altLang="zh-CN" sz="2000" b="1" dirty="0">
                <a:latin typeface="楷体_GB2312" pitchFamily="49" charset="-122"/>
                <a:ea typeface="楷体_GB2312" pitchFamily="49" charset="-122"/>
              </a:rPr>
              <a:t>InfiniBand</a:t>
            </a:r>
            <a:r>
              <a:rPr lang="zh-CN" altLang="en-US" sz="2000" b="1" dirty="0">
                <a:latin typeface="楷体_GB2312" pitchFamily="49" charset="-122"/>
                <a:ea typeface="楷体_GB2312" pitchFamily="49" charset="-122"/>
              </a:rPr>
              <a:t>最早提出的目标也定得比较高，期望由此统一机箱内部和外部的互连方法，从根本上解决下一代信息设备的互连问题</a:t>
            </a:r>
            <a:endParaRPr lang="zh-CN" altLang="en-US" sz="2000" b="1" dirty="0">
              <a:latin typeface="楷体_GB2312" pitchFamily="49" charset="-122"/>
              <a:ea typeface="楷体_GB2312" pitchFamily="49" charset="-122"/>
            </a:endParaRPr>
          </a:p>
          <a:p>
            <a:pPr lvl="1" eaLnBrk="1" hangingPunct="1">
              <a:lnSpc>
                <a:spcPct val="120000"/>
              </a:lnSpc>
              <a:spcBef>
                <a:spcPct val="0"/>
              </a:spcBef>
            </a:pPr>
            <a:r>
              <a:rPr lang="en-US" altLang="zh-CN" sz="2000" b="1" dirty="0">
                <a:latin typeface="楷体_GB2312" pitchFamily="49" charset="-122"/>
                <a:ea typeface="楷体_GB2312" pitchFamily="49" charset="-122"/>
              </a:rPr>
              <a:t>PCI Express</a:t>
            </a:r>
            <a:r>
              <a:rPr lang="zh-CN" altLang="en-US" sz="2000" b="1" dirty="0">
                <a:latin typeface="楷体_GB2312" pitchFamily="49" charset="-122"/>
                <a:ea typeface="楷体_GB2312" pitchFamily="49" charset="-122"/>
              </a:rPr>
              <a:t>和</a:t>
            </a:r>
            <a:r>
              <a:rPr lang="en-US" altLang="zh-CN" sz="2000" b="1" dirty="0">
                <a:latin typeface="楷体_GB2312" pitchFamily="49" charset="-122"/>
                <a:ea typeface="楷体_GB2312" pitchFamily="49" charset="-122"/>
              </a:rPr>
              <a:t>HyperTransport</a:t>
            </a:r>
            <a:r>
              <a:rPr lang="zh-CN" altLang="en-US" sz="2000" b="1" dirty="0">
                <a:latin typeface="楷体_GB2312" pitchFamily="49" charset="-122"/>
                <a:ea typeface="楷体_GB2312" pitchFamily="49" charset="-122"/>
              </a:rPr>
              <a:t>则是首先把注意力集中在解决机箱内部芯片之间的高速互连问题，似乎是感到</a:t>
            </a:r>
            <a:r>
              <a:rPr lang="en-US" altLang="zh-CN" sz="2000" b="1" dirty="0">
                <a:latin typeface="楷体_GB2312" pitchFamily="49" charset="-122"/>
                <a:ea typeface="楷体_GB2312" pitchFamily="49" charset="-122"/>
              </a:rPr>
              <a:t>InfiniBand</a:t>
            </a:r>
            <a:r>
              <a:rPr lang="zh-CN" altLang="en-US" sz="2000" b="1" dirty="0">
                <a:latin typeface="楷体_GB2312" pitchFamily="49" charset="-122"/>
                <a:ea typeface="楷体_GB2312" pitchFamily="49" charset="-122"/>
              </a:rPr>
              <a:t>过于遥远，采取了退而求其次的做法 </a:t>
            </a:r>
            <a:endParaRPr lang="zh-CN" altLang="en-US" sz="2000" b="1" dirty="0">
              <a:latin typeface="楷体_GB2312" pitchFamily="49" charset="-122"/>
              <a:ea typeface="楷体_GB2312" pitchFamily="49" charset="-122"/>
            </a:endParaRPr>
          </a:p>
        </p:txBody>
      </p:sp>
      <p:sp>
        <p:nvSpPr>
          <p:cNvPr id="175107" name="Rectangle 3"/>
          <p:cNvSpPr/>
          <p:nvPr/>
        </p:nvSpPr>
        <p:spPr>
          <a:xfrm>
            <a:off x="539750" y="115888"/>
            <a:ext cx="6985000" cy="731837"/>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endParaRPr lang="zh-CN" altLang="en-US" sz="1400" dirty="0">
              <a:latin typeface="Times New Roman" panose="02020603050405020304" pitchFamily="18" charset="0"/>
              <a:ea typeface="仿宋_GB2312" pitchFamily="49" charset="-122"/>
            </a:endParaRPr>
          </a:p>
          <a:p>
            <a:pPr marL="0" lvl="0" indent="0" eaLnBrk="1" fontAlgn="ctr" hangingPunct="1">
              <a:spcBef>
                <a:spcPct val="0"/>
              </a:spcBef>
              <a:buClrTx/>
              <a:buFontTx/>
              <a:buNone/>
            </a:pPr>
            <a:r>
              <a:rPr lang="en-US" altLang="zh-CN" dirty="0">
                <a:latin typeface="Times New Roman" panose="02020603050405020304" pitchFamily="18" charset="0"/>
                <a:ea typeface="仿宋_GB2312" pitchFamily="49" charset="-122"/>
              </a:rPr>
              <a:t>InfiniBand</a:t>
            </a:r>
            <a:r>
              <a:rPr lang="zh-CN" altLang="en-US" dirty="0">
                <a:latin typeface="Times New Roman" panose="02020603050405020304" pitchFamily="18" charset="0"/>
                <a:ea typeface="仿宋_GB2312" pitchFamily="49" charset="-122"/>
              </a:rPr>
              <a:t>与</a:t>
            </a:r>
            <a:r>
              <a:rPr lang="en-US" altLang="zh-CN" dirty="0">
                <a:latin typeface="Times New Roman" panose="02020603050405020304" pitchFamily="18" charset="0"/>
                <a:ea typeface="仿宋_GB2312" pitchFamily="49" charset="-122"/>
              </a:rPr>
              <a:t>PCI</a:t>
            </a:r>
            <a:r>
              <a:rPr lang="zh-CN" altLang="en-US" dirty="0">
                <a:latin typeface="Times New Roman" panose="02020603050405020304" pitchFamily="18" charset="0"/>
                <a:ea typeface="仿宋_GB2312" pitchFamily="49" charset="-122"/>
              </a:rPr>
              <a:t>和</a:t>
            </a:r>
            <a:r>
              <a:rPr lang="en-US" altLang="zh-CN" dirty="0">
                <a:latin typeface="Times New Roman" panose="02020603050405020304" pitchFamily="18" charset="0"/>
                <a:ea typeface="仿宋_GB2312" pitchFamily="49" charset="-122"/>
              </a:rPr>
              <a:t>PCI Express</a:t>
            </a:r>
            <a:r>
              <a:rPr lang="zh-CN" altLang="en-US" dirty="0">
                <a:latin typeface="Times New Roman" panose="02020603050405020304" pitchFamily="18" charset="0"/>
                <a:ea typeface="仿宋_GB2312" pitchFamily="49" charset="-122"/>
              </a:rPr>
              <a:t>比较</a:t>
            </a:r>
            <a:endParaRPr lang="zh-CN" altLang="en-US" dirty="0">
              <a:latin typeface="Times New Roman" panose="02020603050405020304" pitchFamily="18" charset="0"/>
              <a:ea typeface="仿宋_GB2312" pitchFamily="49" charset="-122"/>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Rectangle 2"/>
          <p:cNvSpPr>
            <a:spLocks noGrp="1"/>
          </p:cNvSpPr>
          <p:nvPr>
            <p:ph idx="1" hasCustomPrompt="1"/>
          </p:nvPr>
        </p:nvSpPr>
        <p:spPr>
          <a:xfrm>
            <a:off x="155575" y="849313"/>
            <a:ext cx="8726488" cy="4997450"/>
          </a:xfrm>
          <a:solidFill>
            <a:schemeClr val="bg1">
              <a:alpha val="100000"/>
            </a:schemeClr>
          </a:solidFill>
        </p:spPr>
        <p:txBody>
          <a:bodyPr vert="horz" wrap="square" lIns="91440" tIns="45720" rIns="91440" bIns="45720" anchor="t" anchorCtr="0"/>
          <a:p>
            <a:pPr eaLnBrk="1" hangingPunct="1">
              <a:lnSpc>
                <a:spcPct val="130000"/>
              </a:lnSpc>
              <a:spcBef>
                <a:spcPct val="0"/>
              </a:spcBef>
            </a:pPr>
            <a:r>
              <a:rPr lang="zh-CN" altLang="en-US" sz="2400" b="0" dirty="0"/>
              <a:t>机箱内</a:t>
            </a:r>
            <a:r>
              <a:rPr lang="en-US" altLang="zh-CN" sz="2400" b="0" dirty="0"/>
              <a:t>PCI Express</a:t>
            </a:r>
            <a:r>
              <a:rPr lang="zh-CN" altLang="en-US" sz="2400" b="0" dirty="0"/>
              <a:t>无疑是更值得关注的，</a:t>
            </a:r>
            <a:r>
              <a:rPr lang="en-US" altLang="zh-CN" sz="2400" b="0" dirty="0"/>
              <a:t>PCI Express</a:t>
            </a:r>
            <a:r>
              <a:rPr lang="zh-CN" altLang="en-US" sz="2400" b="0" dirty="0"/>
              <a:t>最终必将走向服务器，甚至</a:t>
            </a:r>
            <a:r>
              <a:rPr lang="en-US" altLang="zh-CN" sz="2400" b="0" dirty="0"/>
              <a:t>PCI Express</a:t>
            </a:r>
            <a:r>
              <a:rPr lang="zh-CN" altLang="en-US" sz="2400" b="0" dirty="0"/>
              <a:t>将会对无线网络设计师产生极大的吸引力。 </a:t>
            </a:r>
            <a:r>
              <a:rPr lang="en-US" altLang="zh-CN" sz="2400" b="0" dirty="0"/>
              <a:t>HyperTransport</a:t>
            </a:r>
            <a:r>
              <a:rPr lang="zh-CN" altLang="en-US" sz="2400" b="0" dirty="0"/>
              <a:t>则会在下一代服务器和一些通信设备内部互连方面发挥重要作用</a:t>
            </a:r>
            <a:endParaRPr lang="zh-CN" altLang="en-US" sz="2400" b="0" dirty="0"/>
          </a:p>
          <a:p>
            <a:pPr lvl="1" eaLnBrk="1" hangingPunct="1">
              <a:lnSpc>
                <a:spcPct val="130000"/>
              </a:lnSpc>
              <a:spcBef>
                <a:spcPct val="0"/>
              </a:spcBef>
            </a:pPr>
            <a:r>
              <a:rPr lang="en-US" altLang="zh-CN" sz="2000" b="1" dirty="0">
                <a:latin typeface="楷体_GB2312" pitchFamily="49" charset="-122"/>
                <a:ea typeface="楷体_GB2312" pitchFamily="49" charset="-122"/>
              </a:rPr>
              <a:t>Intel</a:t>
            </a:r>
            <a:r>
              <a:rPr lang="zh-CN" altLang="en-US" sz="2000" b="1" dirty="0">
                <a:latin typeface="楷体_GB2312" pitchFamily="49" charset="-122"/>
                <a:ea typeface="楷体_GB2312" pitchFamily="49" charset="-122"/>
              </a:rPr>
              <a:t>极力推崇</a:t>
            </a:r>
            <a:r>
              <a:rPr lang="en-US" altLang="zh-CN" sz="2000" b="1" dirty="0">
                <a:latin typeface="楷体_GB2312" pitchFamily="49" charset="-122"/>
                <a:ea typeface="楷体_GB2312" pitchFamily="49" charset="-122"/>
              </a:rPr>
              <a:t>PCI Express</a:t>
            </a:r>
            <a:endParaRPr lang="en-US" altLang="zh-CN" sz="2000" b="1" dirty="0">
              <a:latin typeface="楷体_GB2312" pitchFamily="49" charset="-122"/>
              <a:ea typeface="楷体_GB2312" pitchFamily="49" charset="-122"/>
            </a:endParaRPr>
          </a:p>
          <a:p>
            <a:pPr lvl="1" eaLnBrk="1" hangingPunct="1">
              <a:lnSpc>
                <a:spcPct val="130000"/>
              </a:lnSpc>
              <a:spcBef>
                <a:spcPct val="0"/>
              </a:spcBef>
            </a:pPr>
            <a:r>
              <a:rPr lang="en-US" altLang="zh-CN" sz="2000" b="1" dirty="0">
                <a:latin typeface="楷体_GB2312" pitchFamily="49" charset="-122"/>
                <a:ea typeface="楷体_GB2312" pitchFamily="49" charset="-122"/>
              </a:rPr>
              <a:t>AMD</a:t>
            </a:r>
            <a:r>
              <a:rPr lang="zh-CN" altLang="en-US" sz="2000" b="1" dirty="0">
                <a:latin typeface="楷体_GB2312" pitchFamily="49" charset="-122"/>
                <a:ea typeface="楷体_GB2312" pitchFamily="49" charset="-122"/>
              </a:rPr>
              <a:t>极力推崇</a:t>
            </a:r>
            <a:r>
              <a:rPr lang="en-US" altLang="zh-CN" sz="2000" b="1" dirty="0">
                <a:latin typeface="楷体_GB2312" pitchFamily="49" charset="-122"/>
                <a:ea typeface="楷体_GB2312" pitchFamily="49" charset="-122"/>
              </a:rPr>
              <a:t>HyperTransport</a:t>
            </a:r>
            <a:endParaRPr lang="en-US" altLang="zh-CN" sz="2000" b="1" dirty="0">
              <a:latin typeface="楷体_GB2312" pitchFamily="49" charset="-122"/>
              <a:ea typeface="楷体_GB2312" pitchFamily="49" charset="-122"/>
            </a:endParaRPr>
          </a:p>
          <a:p>
            <a:pPr lvl="1" eaLnBrk="1" hangingPunct="1">
              <a:lnSpc>
                <a:spcPct val="130000"/>
              </a:lnSpc>
              <a:spcBef>
                <a:spcPct val="0"/>
              </a:spcBef>
            </a:pPr>
            <a:r>
              <a:rPr lang="en-US" altLang="zh-CN" sz="2000" b="1" dirty="0">
                <a:latin typeface="楷体_GB2312" pitchFamily="49" charset="-122"/>
                <a:ea typeface="楷体_GB2312" pitchFamily="49" charset="-122"/>
              </a:rPr>
              <a:t>IBM</a:t>
            </a:r>
            <a:r>
              <a:rPr lang="zh-CN" altLang="en-US" sz="2000" b="1" dirty="0">
                <a:latin typeface="楷体_GB2312" pitchFamily="49" charset="-122"/>
                <a:ea typeface="楷体_GB2312" pitchFamily="49" charset="-122"/>
              </a:rPr>
              <a:t>则鼓励服务器设计师们采用</a:t>
            </a:r>
            <a:r>
              <a:rPr lang="en-US" altLang="zh-CN" sz="2000" b="1" dirty="0">
                <a:latin typeface="楷体_GB2312" pitchFamily="49" charset="-122"/>
                <a:ea typeface="楷体_GB2312" pitchFamily="49" charset="-122"/>
              </a:rPr>
              <a:t>PCI-X 2.0</a:t>
            </a:r>
            <a:r>
              <a:rPr lang="zh-CN" altLang="en-US" sz="2000" b="1" dirty="0">
                <a:latin typeface="楷体_GB2312" pitchFamily="49" charset="-122"/>
                <a:ea typeface="楷体_GB2312" pitchFamily="49" charset="-122"/>
              </a:rPr>
              <a:t>这种仍然属于并行</a:t>
            </a:r>
            <a:r>
              <a:rPr lang="en-US" altLang="zh-CN" sz="2000" b="1" dirty="0">
                <a:latin typeface="楷体_GB2312" pitchFamily="49" charset="-122"/>
                <a:ea typeface="楷体_GB2312" pitchFamily="49" charset="-122"/>
              </a:rPr>
              <a:t>PCI</a:t>
            </a:r>
            <a:r>
              <a:rPr lang="zh-CN" altLang="en-US" sz="2000" b="1" dirty="0">
                <a:latin typeface="楷体_GB2312" pitchFamily="49" charset="-122"/>
                <a:ea typeface="楷体_GB2312" pitchFamily="49" charset="-122"/>
              </a:rPr>
              <a:t>的技术</a:t>
            </a:r>
            <a:endParaRPr lang="zh-CN" altLang="en-US" sz="2000" b="1" dirty="0">
              <a:latin typeface="楷体_GB2312" pitchFamily="49" charset="-122"/>
              <a:ea typeface="楷体_GB2312" pitchFamily="49" charset="-122"/>
            </a:endParaRPr>
          </a:p>
          <a:p>
            <a:pPr eaLnBrk="1" hangingPunct="1">
              <a:lnSpc>
                <a:spcPct val="130000"/>
              </a:lnSpc>
              <a:spcBef>
                <a:spcPct val="0"/>
              </a:spcBef>
            </a:pPr>
            <a:r>
              <a:rPr lang="en-US" altLang="zh-CN" sz="2400" b="0" dirty="0"/>
              <a:t>InfiniBand</a:t>
            </a:r>
            <a:r>
              <a:rPr lang="zh-CN" altLang="en-US" sz="2400" b="0" dirty="0"/>
              <a:t>显得更有高贵品质，将会进入大型数据中心， 将在系统互连方面发挥重要作用</a:t>
            </a:r>
            <a:endParaRPr lang="zh-CN" altLang="en-US" sz="24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0723" name="Rectangle 2"/>
          <p:cNvSpPr>
            <a:spLocks noGrp="1"/>
          </p:cNvSpPr>
          <p:nvPr>
            <p:ph type="title"/>
          </p:nvPr>
        </p:nvSpPr>
        <p:spPr/>
        <p:txBody>
          <a:bodyPr vert="horz" wrap="square" lIns="91440" tIns="45720" rIns="91440" bIns="45720" anchor="ctr" anchorCtr="0"/>
          <a:lstStyle/>
          <a:p>
            <a:pPr eaLnBrk="1" hangingPunct="1"/>
            <a:r>
              <a:rPr lang="zh-CN" altLang="en-US" dirty="0"/>
              <a:t>模</a:t>
            </a:r>
            <a:r>
              <a:rPr lang="en-US" altLang="zh-CN" dirty="0"/>
              <a:t>m</a:t>
            </a:r>
            <a:r>
              <a:rPr lang="zh-CN" altLang="en-US" dirty="0"/>
              <a:t>高位交叉编址</a:t>
            </a:r>
            <a:endParaRPr lang="zh-CN" altLang="en-US" dirty="0"/>
          </a:p>
        </p:txBody>
      </p:sp>
      <p:sp>
        <p:nvSpPr>
          <p:cNvPr id="30724" name="Rectangle 3"/>
          <p:cNvSpPr>
            <a:spLocks noGrp="1"/>
          </p:cNvSpPr>
          <p:nvPr>
            <p:ph idx="1" hasCustomPrompt="1"/>
          </p:nvPr>
        </p:nvSpPr>
        <p:spPr/>
        <p:txBody>
          <a:bodyPr vert="horz" wrap="square" lIns="91440" tIns="45720" rIns="91440" bIns="45720" anchor="t" anchorCtr="0"/>
          <a:lstStyle/>
          <a:p>
            <a:pPr eaLnBrk="1" hangingPunct="1"/>
            <a:r>
              <a:rPr lang="zh-CN" altLang="en-US" sz="2400" dirty="0"/>
              <a:t>地址</a:t>
            </a:r>
            <a:r>
              <a:rPr lang="en-US" altLang="zh-CN" sz="2400" dirty="0"/>
              <a:t>A = m*j+i</a:t>
            </a:r>
            <a:r>
              <a:rPr lang="zh-CN" altLang="en-US" sz="2400" dirty="0"/>
              <a:t>；</a:t>
            </a:r>
            <a:r>
              <a:rPr lang="en-US" altLang="zh-CN" sz="2400" dirty="0"/>
              <a:t>j=0,1,2</a:t>
            </a:r>
            <a:r>
              <a:rPr lang="en-US" altLang="zh-CN" sz="2400" dirty="0">
                <a:latin typeface="宋体" panose="02010600030101010101" pitchFamily="2" charset="-122"/>
              </a:rPr>
              <a:t>…</a:t>
            </a:r>
            <a:r>
              <a:rPr lang="en-US" altLang="zh-CN" sz="2400" dirty="0"/>
              <a:t> m-1;</a:t>
            </a:r>
            <a:r>
              <a:rPr lang="en-US" altLang="zh-CN" sz="2400" dirty="0"/>
              <a:t>i=0,1,2</a:t>
            </a:r>
            <a:r>
              <a:rPr lang="en-US" altLang="zh-CN" sz="2400" dirty="0">
                <a:latin typeface="宋体" panose="02010600030101010101" pitchFamily="2" charset="-122"/>
              </a:rPr>
              <a:t>…</a:t>
            </a:r>
            <a:r>
              <a:rPr lang="en-US" altLang="zh-CN" sz="2400" dirty="0"/>
              <a:t>l-1</a:t>
            </a:r>
            <a:endParaRPr lang="en-US" altLang="zh-CN" sz="2400" dirty="0"/>
          </a:p>
          <a:p>
            <a:pPr eaLnBrk="1" hangingPunct="1"/>
            <a:r>
              <a:rPr lang="zh-CN" altLang="en-US" sz="2400" dirty="0"/>
              <a:t>寻址规则：</a:t>
            </a:r>
            <a:endParaRPr lang="zh-CN" altLang="en-US" sz="2400" dirty="0"/>
          </a:p>
          <a:p>
            <a:pPr lvl="1" eaLnBrk="1" hangingPunct="1"/>
            <a:r>
              <a:rPr lang="zh-CN" altLang="en-US" sz="2000" dirty="0">
                <a:solidFill>
                  <a:srgbClr val="000000"/>
                </a:solidFill>
                <a:latin typeface="楷体_GB2312" pitchFamily="49" charset="-122"/>
                <a:ea typeface="楷体_GB2312" pitchFamily="49" charset="-122"/>
              </a:rPr>
              <a:t>体地址    </a:t>
            </a:r>
            <a:r>
              <a:rPr lang="en-US" altLang="zh-CN" sz="2000" dirty="0">
                <a:solidFill>
                  <a:srgbClr val="000000"/>
                </a:solidFill>
                <a:latin typeface="楷体_GB2312" pitchFamily="49" charset="-122"/>
                <a:ea typeface="楷体_GB2312" pitchFamily="49" charset="-122"/>
              </a:rPr>
              <a:t>j = A / m</a:t>
            </a:r>
            <a:endParaRPr lang="en-US" altLang="zh-CN" sz="2000" dirty="0">
              <a:solidFill>
                <a:srgbClr val="000000"/>
              </a:solidFill>
              <a:latin typeface="楷体_GB2312" pitchFamily="49" charset="-122"/>
              <a:ea typeface="楷体_GB2312" pitchFamily="49" charset="-122"/>
            </a:endParaRPr>
          </a:p>
          <a:p>
            <a:pPr lvl="1" eaLnBrk="1" hangingPunct="1"/>
            <a:r>
              <a:rPr lang="zh-CN" altLang="en-US" sz="2000" dirty="0">
                <a:solidFill>
                  <a:srgbClr val="000000"/>
                </a:solidFill>
                <a:latin typeface="楷体_GB2312" pitchFamily="49" charset="-122"/>
                <a:ea typeface="楷体_GB2312" pitchFamily="49" charset="-122"/>
              </a:rPr>
              <a:t>体内地址  </a:t>
            </a:r>
            <a:r>
              <a:rPr lang="en-US" altLang="zh-CN" sz="2000" dirty="0">
                <a:solidFill>
                  <a:srgbClr val="000000"/>
                </a:solidFill>
                <a:latin typeface="楷体_GB2312" pitchFamily="49" charset="-122"/>
                <a:ea typeface="楷体_GB2312" pitchFamily="49" charset="-122"/>
              </a:rPr>
              <a:t>i = A mod l (A % l)</a:t>
            </a:r>
            <a:endParaRPr lang="en-US" altLang="zh-CN" sz="2000" dirty="0">
              <a:solidFill>
                <a:srgbClr val="000000"/>
              </a:solidFill>
              <a:latin typeface="楷体_GB2312" pitchFamily="49" charset="-122"/>
              <a:ea typeface="楷体_GB2312" pitchFamily="49" charset="-122"/>
            </a:endParaRPr>
          </a:p>
          <a:p>
            <a:pPr lvl="1" eaLnBrk="1" hangingPunct="1"/>
            <a:endParaRPr lang="en-US" altLang="zh-CN" sz="2000" dirty="0">
              <a:solidFill>
                <a:srgbClr val="000000"/>
              </a:solidFill>
              <a:latin typeface="楷体_GB2312" pitchFamily="49" charset="-122"/>
              <a:ea typeface="楷体_GB2312" pitchFamily="49" charset="-122"/>
            </a:endParaRPr>
          </a:p>
          <a:p>
            <a:pPr lvl="2" eaLnBrk="1" hangingPunct="1">
              <a:buNone/>
            </a:pPr>
            <a:endParaRPr lang="en-US" altLang="zh-CN" sz="2000" dirty="0">
              <a:solidFill>
                <a:srgbClr val="000000"/>
              </a:solidFill>
              <a:latin typeface="楷体_GB2312" pitchFamily="49" charset="-122"/>
              <a:ea typeface="楷体_GB2312" pitchFamily="49" charset="-122"/>
            </a:endParaRPr>
          </a:p>
          <a:p>
            <a:pPr eaLnBrk="1" hangingPunct="1"/>
            <a:r>
              <a:rPr lang="zh-CN" altLang="en-US" sz="2400" dirty="0"/>
              <a:t>适合于共享存储器的多机系统，适用于指令和数据分别存于不同分体中； </a:t>
            </a:r>
            <a:endParaRPr lang="zh-CN" altLang="en-US" sz="2400" dirty="0"/>
          </a:p>
          <a:p>
            <a:pPr eaLnBrk="1" hangingPunct="1"/>
            <a:r>
              <a:rPr lang="zh-CN" altLang="en-US" sz="2400" dirty="0"/>
              <a:t>在单任务系统中，采用高位交叉访问方式的主要目的是</a:t>
            </a:r>
            <a:r>
              <a:rPr lang="zh-CN" altLang="en-US" sz="2400" dirty="0">
                <a:solidFill>
                  <a:srgbClr val="FF0000"/>
                </a:solidFill>
              </a:rPr>
              <a:t>扩大存储器容量；</a:t>
            </a:r>
            <a:endParaRPr lang="zh-CN" altLang="en-US" sz="2400" dirty="0"/>
          </a:p>
          <a:p>
            <a:pPr eaLnBrk="1" hangingPunct="1"/>
            <a:r>
              <a:rPr lang="zh-CN" altLang="en-US" sz="2400" dirty="0"/>
              <a:t>在多任务和多用户系统中，可以通过把不同的任务分配给不同的存储体来提高存储器的访问速度。</a:t>
            </a:r>
            <a:endParaRPr lang="zh-CN" altLang="en-US" sz="24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Rectangle 2"/>
          <p:cNvSpPr/>
          <p:nvPr/>
        </p:nvSpPr>
        <p:spPr>
          <a:xfrm>
            <a:off x="179388" y="1341438"/>
            <a:ext cx="8686800" cy="45720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95000"/>
              </a:lnSpc>
              <a:spcBef>
                <a:spcPct val="0"/>
              </a:spcBef>
              <a:buClr>
                <a:schemeClr val="tx2"/>
              </a:buClr>
              <a:buFontTx/>
              <a:buNone/>
            </a:pPr>
            <a:r>
              <a:rPr lang="en-US" altLang="zh-CN" sz="2400" dirty="0"/>
              <a:t>1</a:t>
            </a:r>
            <a:r>
              <a:rPr lang="zh-CN" altLang="en-US" sz="2400" dirty="0"/>
              <a:t>．接口功能</a:t>
            </a:r>
            <a:endParaRPr lang="zh-CN" altLang="en-US" sz="2400" dirty="0"/>
          </a:p>
          <a:p>
            <a:pPr marL="742950" lvl="1" indent="-285750" eaLnBrk="1" hangingPunct="1">
              <a:spcBef>
                <a:spcPct val="50000"/>
              </a:spcBef>
              <a:buClrTx/>
              <a:buSzTx/>
              <a:buFontTx/>
              <a:buNone/>
            </a:pPr>
            <a:r>
              <a:rPr lang="zh-CN" altLang="en-US" sz="2000" b="1" dirty="0">
                <a:solidFill>
                  <a:srgbClr val="000000"/>
                </a:solidFill>
                <a:latin typeface="楷体_GB2312" pitchFamily="49" charset="-122"/>
                <a:ea typeface="楷体_GB2312" pitchFamily="49" charset="-122"/>
              </a:rPr>
              <a:t>⑴协调速度		采用缓冲锁存</a:t>
            </a:r>
            <a:endParaRPr lang="zh-CN" altLang="en-US" sz="2000" b="1" dirty="0">
              <a:solidFill>
                <a:srgbClr val="000000"/>
              </a:solidFill>
              <a:latin typeface="楷体_GB2312" pitchFamily="49" charset="-122"/>
              <a:ea typeface="楷体_GB2312" pitchFamily="49" charset="-122"/>
            </a:endParaRPr>
          </a:p>
          <a:p>
            <a:pPr marL="742950" lvl="1" indent="-285750" eaLnBrk="1" hangingPunct="1">
              <a:spcBef>
                <a:spcPct val="50000"/>
              </a:spcBef>
              <a:buClrTx/>
              <a:buSzTx/>
              <a:buFontTx/>
              <a:buNone/>
            </a:pPr>
            <a:r>
              <a:rPr lang="zh-CN" altLang="en-US" sz="2000" b="1" dirty="0">
                <a:solidFill>
                  <a:srgbClr val="000000"/>
                </a:solidFill>
                <a:latin typeface="楷体_GB2312" pitchFamily="49" charset="-122"/>
                <a:ea typeface="楷体_GB2312" pitchFamily="49" charset="-122"/>
              </a:rPr>
              <a:t>⑵电平转换		电平转换，</a:t>
            </a:r>
            <a:r>
              <a:rPr lang="en-US" altLang="zh-CN" sz="2000" b="1" dirty="0">
                <a:solidFill>
                  <a:srgbClr val="000000"/>
                </a:solidFill>
                <a:latin typeface="楷体_GB2312" pitchFamily="49" charset="-122"/>
                <a:ea typeface="楷体_GB2312" pitchFamily="49" charset="-122"/>
              </a:rPr>
              <a:t>TTL, MOS</a:t>
            </a:r>
            <a:endParaRPr lang="en-US" altLang="zh-CN" sz="2000" b="1" dirty="0">
              <a:solidFill>
                <a:srgbClr val="000000"/>
              </a:solidFill>
              <a:latin typeface="楷体_GB2312" pitchFamily="49" charset="-122"/>
              <a:ea typeface="楷体_GB2312" pitchFamily="49" charset="-122"/>
            </a:endParaRPr>
          </a:p>
          <a:p>
            <a:pPr marL="742950" lvl="1" indent="-285750" eaLnBrk="1" hangingPunct="1">
              <a:spcBef>
                <a:spcPct val="50000"/>
              </a:spcBef>
              <a:buClrTx/>
              <a:buSzTx/>
              <a:buFontTx/>
              <a:buNone/>
            </a:pPr>
            <a:r>
              <a:rPr lang="en-US" altLang="zh-CN" sz="2000" b="1" dirty="0">
                <a:solidFill>
                  <a:srgbClr val="000000"/>
                </a:solidFill>
                <a:latin typeface="楷体_GB2312" pitchFamily="49" charset="-122"/>
                <a:ea typeface="楷体_GB2312" pitchFamily="49" charset="-122"/>
              </a:rPr>
              <a:t>⑶</a:t>
            </a:r>
            <a:r>
              <a:rPr lang="zh-CN" altLang="en-US" sz="2000" b="1" dirty="0">
                <a:solidFill>
                  <a:srgbClr val="000000"/>
                </a:solidFill>
                <a:latin typeface="楷体_GB2312" pitchFamily="49" charset="-122"/>
                <a:ea typeface="楷体_GB2312" pitchFamily="49" charset="-122"/>
              </a:rPr>
              <a:t>信息格式转换	正负逻辑、串并</a:t>
            </a:r>
            <a:r>
              <a:rPr lang="en-US" altLang="zh-CN" sz="2000" b="1" dirty="0">
                <a:solidFill>
                  <a:srgbClr val="000000"/>
                </a:solidFill>
                <a:latin typeface="楷体_GB2312" pitchFamily="49" charset="-122"/>
                <a:ea typeface="楷体_GB2312" pitchFamily="49" charset="-122"/>
              </a:rPr>
              <a:t>/</a:t>
            </a:r>
            <a:r>
              <a:rPr lang="zh-CN" altLang="en-US" sz="2000" b="1" dirty="0">
                <a:solidFill>
                  <a:srgbClr val="000000"/>
                </a:solidFill>
                <a:latin typeface="楷体_GB2312" pitchFamily="49" charset="-122"/>
                <a:ea typeface="楷体_GB2312" pitchFamily="49" charset="-122"/>
              </a:rPr>
              <a:t>并串、 </a:t>
            </a:r>
            <a:r>
              <a:rPr lang="en-US" altLang="zh-CN" sz="2000" b="1" dirty="0">
                <a:solidFill>
                  <a:srgbClr val="000000"/>
                </a:solidFill>
                <a:latin typeface="楷体_GB2312" pitchFamily="49" charset="-122"/>
                <a:ea typeface="楷体_GB2312" pitchFamily="49" charset="-122"/>
              </a:rPr>
              <a:t>A/D </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D/A</a:t>
            </a:r>
            <a:r>
              <a:rPr lang="zh-CN" altLang="en-US" sz="2000" b="1" dirty="0">
                <a:solidFill>
                  <a:srgbClr val="000000"/>
                </a:solidFill>
                <a:latin typeface="楷体_GB2312" pitchFamily="49" charset="-122"/>
                <a:ea typeface="楷体_GB2312" pitchFamily="49" charset="-122"/>
              </a:rPr>
              <a:t>等</a:t>
            </a:r>
            <a:endParaRPr lang="zh-CN" altLang="en-US" sz="2000" b="1" dirty="0">
              <a:solidFill>
                <a:srgbClr val="000000"/>
              </a:solidFill>
              <a:latin typeface="楷体_GB2312" pitchFamily="49" charset="-122"/>
              <a:ea typeface="楷体_GB2312" pitchFamily="49" charset="-122"/>
            </a:endParaRPr>
          </a:p>
          <a:p>
            <a:pPr marL="742950" lvl="1" indent="-285750" eaLnBrk="1" hangingPunct="1">
              <a:spcBef>
                <a:spcPct val="50000"/>
              </a:spcBef>
              <a:buClrTx/>
              <a:buSzTx/>
              <a:buFontTx/>
              <a:buNone/>
            </a:pPr>
            <a:r>
              <a:rPr lang="zh-CN" altLang="en-US" sz="2000" b="1" dirty="0">
                <a:solidFill>
                  <a:srgbClr val="000000"/>
                </a:solidFill>
                <a:latin typeface="楷体_GB2312" pitchFamily="49" charset="-122"/>
                <a:ea typeface="楷体_GB2312" pitchFamily="49" charset="-122"/>
              </a:rPr>
              <a:t>⑷时序控制实现</a:t>
            </a:r>
            <a:r>
              <a:rPr lang="en-US" altLang="zh-CN" sz="2000" b="1" dirty="0">
                <a:solidFill>
                  <a:srgbClr val="000000"/>
                </a:solidFill>
                <a:latin typeface="楷体_GB2312" pitchFamily="49" charset="-122"/>
                <a:ea typeface="楷体_GB2312" pitchFamily="49" charset="-122"/>
              </a:rPr>
              <a:t>CPU</a:t>
            </a:r>
            <a:r>
              <a:rPr lang="zh-CN" altLang="en-US" sz="2000" b="1" dirty="0">
                <a:solidFill>
                  <a:srgbClr val="000000"/>
                </a:solidFill>
                <a:latin typeface="楷体_GB2312" pitchFamily="49" charset="-122"/>
                <a:ea typeface="楷体_GB2312" pitchFamily="49" charset="-122"/>
              </a:rPr>
              <a:t>与外设同步</a:t>
            </a:r>
            <a:endParaRPr lang="zh-CN" altLang="en-US" sz="2000" b="1" dirty="0">
              <a:solidFill>
                <a:srgbClr val="000000"/>
              </a:solidFill>
              <a:latin typeface="楷体_GB2312" pitchFamily="49" charset="-122"/>
              <a:ea typeface="楷体_GB2312" pitchFamily="49" charset="-122"/>
            </a:endParaRPr>
          </a:p>
          <a:p>
            <a:pPr marL="742950" lvl="1" indent="-285750" eaLnBrk="1" hangingPunct="1">
              <a:spcBef>
                <a:spcPct val="50000"/>
              </a:spcBef>
              <a:buClrTx/>
              <a:buSzTx/>
              <a:buFontTx/>
              <a:buNone/>
            </a:pPr>
            <a:r>
              <a:rPr lang="zh-CN" altLang="en-US" sz="2000" b="1" dirty="0">
                <a:solidFill>
                  <a:srgbClr val="000000"/>
                </a:solidFill>
                <a:latin typeface="楷体_GB2312" pitchFamily="49" charset="-122"/>
                <a:ea typeface="楷体_GB2312" pitchFamily="49" charset="-122"/>
              </a:rPr>
              <a:t>⑸地址译码实现设备选择</a:t>
            </a:r>
            <a:endParaRPr lang="zh-CN" altLang="en-US" sz="2000" b="1" dirty="0">
              <a:solidFill>
                <a:srgbClr val="000000"/>
              </a:solidFill>
              <a:latin typeface="楷体_GB2312" pitchFamily="49" charset="-122"/>
              <a:ea typeface="楷体_GB2312" pitchFamily="49" charset="-122"/>
            </a:endParaRPr>
          </a:p>
          <a:p>
            <a:pPr marL="342900" lvl="0" indent="-342900" eaLnBrk="1" hangingPunct="1">
              <a:spcBef>
                <a:spcPct val="50000"/>
              </a:spcBef>
              <a:buClrTx/>
              <a:buFontTx/>
              <a:buNone/>
            </a:pPr>
            <a:r>
              <a:rPr lang="en-US" altLang="zh-CN" sz="2400" dirty="0"/>
              <a:t>2.</a:t>
            </a:r>
            <a:r>
              <a:rPr lang="zh-CN" altLang="en-US" sz="2400" dirty="0"/>
              <a:t>接口</a:t>
            </a:r>
            <a:endParaRPr lang="zh-CN" altLang="en-US" sz="2400" dirty="0"/>
          </a:p>
          <a:p>
            <a:pPr marL="742950" lvl="1" indent="-285750" eaLnBrk="1" hangingPunct="1">
              <a:spcBef>
                <a:spcPct val="50000"/>
              </a:spcBef>
              <a:buClrTx/>
              <a:buSzTx/>
              <a:buFontTx/>
              <a:buNone/>
            </a:pPr>
            <a:r>
              <a:rPr lang="zh-CN" altLang="en-US" sz="2000" b="1" dirty="0">
                <a:solidFill>
                  <a:srgbClr val="000000"/>
                </a:solidFill>
                <a:latin typeface="楷体_GB2312" pitchFamily="49" charset="-122"/>
                <a:ea typeface="楷体_GB2312" pitchFamily="49" charset="-122"/>
              </a:rPr>
              <a:t>串行：</a:t>
            </a:r>
            <a:r>
              <a:rPr lang="en-US" altLang="zh-CN" sz="2000" b="1" dirty="0">
                <a:solidFill>
                  <a:srgbClr val="000000"/>
                </a:solidFill>
                <a:latin typeface="楷体_GB2312" pitchFamily="49" charset="-122"/>
                <a:ea typeface="楷体_GB2312" pitchFamily="49" charset="-122"/>
              </a:rPr>
              <a:t>RS232</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Modem</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Ethernet</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HomePNA</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ADSL</a:t>
            </a:r>
            <a:r>
              <a:rPr lang="zh-CN" altLang="en-US" sz="2000" b="1" dirty="0">
                <a:solidFill>
                  <a:srgbClr val="000000"/>
                </a:solidFill>
                <a:latin typeface="楷体_GB2312" pitchFamily="49" charset="-122"/>
                <a:ea typeface="楷体_GB2312" pitchFamily="49" charset="-122"/>
              </a:rPr>
              <a:t>、 </a:t>
            </a:r>
            <a:r>
              <a:rPr lang="en-US" altLang="zh-CN" sz="2000" b="1" dirty="0">
                <a:solidFill>
                  <a:srgbClr val="000000"/>
                </a:solidFill>
                <a:latin typeface="楷体_GB2312" pitchFamily="49" charset="-122"/>
                <a:ea typeface="楷体_GB2312" pitchFamily="49" charset="-122"/>
              </a:rPr>
              <a:t>IEEE 1394</a:t>
            </a:r>
            <a:r>
              <a:rPr lang="zh-CN" altLang="en-US" sz="2000" b="1" dirty="0">
                <a:solidFill>
                  <a:srgbClr val="000000"/>
                </a:solidFill>
                <a:latin typeface="楷体_GB2312" pitchFamily="49" charset="-122"/>
                <a:ea typeface="楷体_GB2312" pitchFamily="49" charset="-122"/>
              </a:rPr>
              <a:t>、</a:t>
            </a:r>
            <a:r>
              <a:rPr lang="en-US" altLang="zh-CN" sz="2000" b="1" dirty="0">
                <a:solidFill>
                  <a:srgbClr val="000000"/>
                </a:solidFill>
                <a:latin typeface="楷体_GB2312" pitchFamily="49" charset="-122"/>
                <a:ea typeface="楷体_GB2312" pitchFamily="49" charset="-122"/>
              </a:rPr>
              <a:t>USB</a:t>
            </a:r>
            <a:r>
              <a:rPr lang="zh-CN" altLang="en-US" sz="2000" b="1" dirty="0">
                <a:solidFill>
                  <a:srgbClr val="000000"/>
                </a:solidFill>
                <a:latin typeface="楷体_GB2312" pitchFamily="49" charset="-122"/>
                <a:ea typeface="楷体_GB2312" pitchFamily="49" charset="-122"/>
              </a:rPr>
              <a:t>等</a:t>
            </a:r>
            <a:endParaRPr lang="zh-CN" altLang="en-US" sz="2000" b="1" dirty="0">
              <a:solidFill>
                <a:srgbClr val="000000"/>
              </a:solidFill>
              <a:latin typeface="楷体_GB2312" pitchFamily="49" charset="-122"/>
              <a:ea typeface="楷体_GB2312" pitchFamily="49" charset="-122"/>
            </a:endParaRPr>
          </a:p>
          <a:p>
            <a:pPr marL="742950" lvl="1" indent="-285750" eaLnBrk="1" hangingPunct="1">
              <a:spcBef>
                <a:spcPct val="50000"/>
              </a:spcBef>
              <a:buClrTx/>
              <a:buSzTx/>
              <a:buFontTx/>
              <a:buNone/>
            </a:pPr>
            <a:r>
              <a:rPr lang="zh-CN" altLang="en-US" sz="2000" b="1" dirty="0">
                <a:solidFill>
                  <a:srgbClr val="000000"/>
                </a:solidFill>
                <a:latin typeface="楷体_GB2312" pitchFamily="49" charset="-122"/>
                <a:ea typeface="楷体_GB2312" pitchFamily="49" charset="-122"/>
              </a:rPr>
              <a:t>并行：打印机、 </a:t>
            </a:r>
            <a:r>
              <a:rPr lang="en-US" altLang="zh-CN" sz="2000" b="1" dirty="0">
                <a:solidFill>
                  <a:srgbClr val="000000"/>
                </a:solidFill>
                <a:latin typeface="楷体_GB2312" pitchFamily="49" charset="-122"/>
                <a:ea typeface="楷体_GB2312" pitchFamily="49" charset="-122"/>
              </a:rPr>
              <a:t>SCSI</a:t>
            </a:r>
            <a:r>
              <a:rPr lang="zh-CN" altLang="en-US" sz="2000" b="1" dirty="0">
                <a:solidFill>
                  <a:srgbClr val="000000"/>
                </a:solidFill>
                <a:latin typeface="楷体_GB2312" pitchFamily="49" charset="-122"/>
                <a:ea typeface="楷体_GB2312" pitchFamily="49" charset="-122"/>
              </a:rPr>
              <a:t>等</a:t>
            </a:r>
            <a:endParaRPr lang="zh-CN" altLang="en-US" sz="2000" b="1" dirty="0">
              <a:solidFill>
                <a:srgbClr val="000000"/>
              </a:solidFill>
              <a:latin typeface="楷体_GB2312" pitchFamily="49" charset="-122"/>
              <a:ea typeface="楷体_GB2312" pitchFamily="49" charset="-122"/>
            </a:endParaRPr>
          </a:p>
        </p:txBody>
      </p:sp>
      <p:sp>
        <p:nvSpPr>
          <p:cNvPr id="177155" name="Rectangle 3"/>
          <p:cNvSpPr/>
          <p:nvPr/>
        </p:nvSpPr>
        <p:spPr>
          <a:xfrm>
            <a:off x="900113" y="0"/>
            <a:ext cx="7793037" cy="75565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4000" b="0" dirty="0">
                <a:latin typeface="黑体" panose="02010609060101010101" pitchFamily="49" charset="-122"/>
                <a:ea typeface="黑体" panose="02010609060101010101" pitchFamily="49" charset="-122"/>
              </a:rPr>
              <a:t>IO</a:t>
            </a:r>
            <a:r>
              <a:rPr lang="zh-CN" altLang="en-US" sz="4000" b="0" dirty="0">
                <a:latin typeface="黑体" panose="02010609060101010101" pitchFamily="49" charset="-122"/>
                <a:ea typeface="黑体" panose="02010609060101010101" pitchFamily="49" charset="-122"/>
              </a:rPr>
              <a:t>接口技术</a:t>
            </a:r>
            <a:endParaRPr lang="zh-CN" altLang="en-US" sz="4000" b="0" dirty="0">
              <a:latin typeface="黑体" panose="02010609060101010101" pitchFamily="49" charset="-122"/>
              <a:ea typeface="黑体" panose="02010609060101010101" pitchFamily="49" charset="-122"/>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Rectangle 2"/>
          <p:cNvSpPr>
            <a:spLocks noGrp="1"/>
          </p:cNvSpPr>
          <p:nvPr>
            <p:ph type="title"/>
          </p:nvPr>
        </p:nvSpPr>
        <p:spPr>
          <a:xfrm>
            <a:off x="754063" y="196850"/>
            <a:ext cx="7793037" cy="601663"/>
          </a:xfrm>
        </p:spPr>
        <p:txBody>
          <a:bodyPr vert="horz" wrap="square" lIns="91440" tIns="45720" rIns="91440" bIns="45720" anchor="ctr" anchorCtr="0"/>
          <a:p>
            <a:pPr eaLnBrk="1" hangingPunct="1"/>
            <a:r>
              <a:rPr lang="en-US" altLang="zh-CN" dirty="0"/>
              <a:t>USB</a:t>
            </a:r>
            <a:endParaRPr lang="en-US" altLang="zh-CN" dirty="0"/>
          </a:p>
        </p:txBody>
      </p:sp>
      <p:sp>
        <p:nvSpPr>
          <p:cNvPr id="178179" name="Rectangle 3"/>
          <p:cNvSpPr>
            <a:spLocks noGrp="1"/>
          </p:cNvSpPr>
          <p:nvPr>
            <p:ph idx="1" hasCustomPrompt="1"/>
          </p:nvPr>
        </p:nvSpPr>
        <p:spPr>
          <a:xfrm>
            <a:off x="533400" y="1066800"/>
            <a:ext cx="8421688" cy="5562600"/>
          </a:xfrm>
          <a:solidFill>
            <a:schemeClr val="bg1">
              <a:alpha val="100000"/>
            </a:schemeClr>
          </a:solidFill>
        </p:spPr>
        <p:txBody>
          <a:bodyPr vert="horz" wrap="square" lIns="91440" tIns="45720" rIns="91440" bIns="45720" anchor="t" anchorCtr="0"/>
          <a:p>
            <a:pPr>
              <a:spcBef>
                <a:spcPct val="0"/>
              </a:spcBef>
            </a:pPr>
            <a:r>
              <a:rPr lang="en-US" altLang="zh-CN" sz="2000" b="0" dirty="0"/>
              <a:t>1994</a:t>
            </a:r>
            <a:r>
              <a:rPr lang="zh-CN" altLang="en-US" sz="2000" b="0" dirty="0"/>
              <a:t>年，英特尔、康柏、</a:t>
            </a:r>
            <a:r>
              <a:rPr lang="en-US" altLang="zh-CN" sz="2000" b="0" dirty="0"/>
              <a:t>Digital</a:t>
            </a:r>
            <a:r>
              <a:rPr lang="zh-CN" altLang="en-US" sz="2000" b="0" dirty="0"/>
              <a:t>、</a:t>
            </a:r>
            <a:r>
              <a:rPr lang="en-US" altLang="zh-CN" sz="2000" b="0" dirty="0"/>
              <a:t>IBM</a:t>
            </a:r>
            <a:r>
              <a:rPr lang="zh-CN" altLang="en-US" sz="2000" b="0" dirty="0"/>
              <a:t>、微软、</a:t>
            </a:r>
            <a:r>
              <a:rPr lang="en-US" altLang="zh-CN" sz="2000" b="0" dirty="0"/>
              <a:t>NEC</a:t>
            </a:r>
            <a:r>
              <a:rPr lang="zh-CN" altLang="en-US" sz="2000" b="0" dirty="0"/>
              <a:t>、北电等七家世界著名的计算机和通信公司成立了</a:t>
            </a:r>
            <a:r>
              <a:rPr lang="en-US" altLang="zh-CN" sz="2000" b="0" dirty="0"/>
              <a:t>USB</a:t>
            </a:r>
            <a:r>
              <a:rPr lang="zh-CN" altLang="en-US" sz="2000" b="0" dirty="0"/>
              <a:t>（</a:t>
            </a:r>
            <a:r>
              <a:rPr lang="en-US" altLang="zh-CN" sz="2000" b="0" dirty="0"/>
              <a:t>Universal Serial Bus</a:t>
            </a:r>
            <a:r>
              <a:rPr lang="zh-CN" altLang="en-US" sz="2000" b="0" dirty="0"/>
              <a:t>，通用串行总线）论坛，历时近两年形成了统一意见，于</a:t>
            </a:r>
            <a:r>
              <a:rPr lang="en-US" altLang="zh-CN" sz="2000" b="0" dirty="0"/>
              <a:t>1995</a:t>
            </a:r>
            <a:r>
              <a:rPr lang="zh-CN" altLang="en-US" sz="2000" b="0" dirty="0"/>
              <a:t>年</a:t>
            </a:r>
            <a:r>
              <a:rPr lang="en-US" altLang="zh-CN" sz="2000" b="0" dirty="0"/>
              <a:t>11</a:t>
            </a:r>
            <a:r>
              <a:rPr lang="zh-CN" altLang="en-US" sz="2000" b="0" dirty="0"/>
              <a:t>月正式制定出</a:t>
            </a:r>
            <a:r>
              <a:rPr lang="en-US" altLang="zh-CN" sz="2000" b="0" dirty="0"/>
              <a:t>USB 0.9</a:t>
            </a:r>
            <a:r>
              <a:rPr lang="zh-CN" altLang="en-US" sz="2000" b="0" dirty="0"/>
              <a:t>通用串行总线规范，并在</a:t>
            </a:r>
            <a:r>
              <a:rPr lang="en-US" altLang="zh-CN" sz="2000" b="0" dirty="0"/>
              <a:t>1997</a:t>
            </a:r>
            <a:r>
              <a:rPr lang="zh-CN" altLang="en-US" sz="2000" b="0" dirty="0"/>
              <a:t>年开始有真正符合</a:t>
            </a:r>
            <a:r>
              <a:rPr lang="en-US" altLang="zh-CN" sz="2000" b="0" dirty="0"/>
              <a:t>USB</a:t>
            </a:r>
            <a:r>
              <a:rPr lang="zh-CN" altLang="en-US" sz="2000" b="0" dirty="0"/>
              <a:t>技术标准的外设出现。</a:t>
            </a:r>
            <a:endParaRPr lang="zh-CN" altLang="en-US" sz="2000" b="0" dirty="0"/>
          </a:p>
          <a:p>
            <a:pPr>
              <a:spcBef>
                <a:spcPct val="0"/>
              </a:spcBef>
            </a:pPr>
            <a:r>
              <a:rPr lang="en-US" altLang="zh-CN" sz="2000" b="0" dirty="0"/>
              <a:t>USB 1.1</a:t>
            </a:r>
            <a:r>
              <a:rPr lang="zh-CN" altLang="en-US" sz="2000" b="0" dirty="0"/>
              <a:t>是目前推出的在支持</a:t>
            </a:r>
            <a:r>
              <a:rPr lang="en-US" altLang="zh-CN" sz="2000" b="0" dirty="0"/>
              <a:t>USB</a:t>
            </a:r>
            <a:r>
              <a:rPr lang="zh-CN" altLang="en-US" sz="2000" b="0" dirty="0"/>
              <a:t>的计算机与外设上普遍采用的标准。</a:t>
            </a:r>
            <a:endParaRPr lang="zh-CN" altLang="en-US" sz="2000" b="0" dirty="0"/>
          </a:p>
          <a:p>
            <a:pPr lvl="1">
              <a:spcBef>
                <a:spcPct val="0"/>
              </a:spcBef>
            </a:pPr>
            <a:r>
              <a:rPr lang="en-US" altLang="zh-CN" sz="1800" b="1" dirty="0">
                <a:solidFill>
                  <a:srgbClr val="000000"/>
                </a:solidFill>
                <a:latin typeface="楷体_GB2312" pitchFamily="49" charset="-122"/>
                <a:ea typeface="楷体_GB2312" pitchFamily="49" charset="-122"/>
              </a:rPr>
              <a:t>USB 1.1</a:t>
            </a:r>
            <a:r>
              <a:rPr lang="zh-CN" altLang="en-US" sz="1800" b="1" dirty="0">
                <a:solidFill>
                  <a:srgbClr val="000000"/>
                </a:solidFill>
                <a:latin typeface="楷体_GB2312" pitchFamily="49" charset="-122"/>
                <a:ea typeface="楷体_GB2312" pitchFamily="49" charset="-122"/>
              </a:rPr>
              <a:t>主要应用在中低速外部设备上，它提供的传输速度有低速</a:t>
            </a:r>
            <a:r>
              <a:rPr lang="en-US" altLang="zh-CN" sz="1800" b="1" dirty="0">
                <a:solidFill>
                  <a:srgbClr val="000000"/>
                </a:solidFill>
                <a:latin typeface="楷体_GB2312" pitchFamily="49" charset="-122"/>
                <a:ea typeface="楷体_GB2312" pitchFamily="49" charset="-122"/>
              </a:rPr>
              <a:t>1.5Mbps</a:t>
            </a:r>
            <a:r>
              <a:rPr lang="zh-CN" altLang="en-US" sz="1800" b="1" dirty="0">
                <a:solidFill>
                  <a:srgbClr val="000000"/>
                </a:solidFill>
                <a:latin typeface="楷体_GB2312" pitchFamily="49" charset="-122"/>
                <a:ea typeface="楷体_GB2312" pitchFamily="49" charset="-122"/>
              </a:rPr>
              <a:t>和全速</a:t>
            </a:r>
            <a:r>
              <a:rPr lang="en-US" altLang="zh-CN" sz="1800" b="1" dirty="0">
                <a:solidFill>
                  <a:srgbClr val="000000"/>
                </a:solidFill>
                <a:latin typeface="楷体_GB2312" pitchFamily="49" charset="-122"/>
                <a:ea typeface="楷体_GB2312" pitchFamily="49" charset="-122"/>
              </a:rPr>
              <a:t>12Mbps</a:t>
            </a:r>
            <a:r>
              <a:rPr lang="zh-CN" altLang="en-US" sz="1800" b="1" dirty="0">
                <a:solidFill>
                  <a:srgbClr val="000000"/>
                </a:solidFill>
                <a:latin typeface="楷体_GB2312" pitchFamily="49" charset="-122"/>
                <a:ea typeface="楷体_GB2312" pitchFamily="49" charset="-122"/>
              </a:rPr>
              <a:t>两种，低速支持低速设备，如显示器、调制解调器、键盘、鼠标、扫描仪、打印机、光驱、磁带机、软驱等</a:t>
            </a:r>
            <a:r>
              <a:rPr lang="en-US" altLang="zh-CN" sz="1800" b="1" dirty="0">
                <a:solidFill>
                  <a:srgbClr val="000000"/>
                </a:solidFill>
                <a:latin typeface="楷体_GB2312" pitchFamily="49" charset="-122"/>
                <a:ea typeface="楷体_GB2312" pitchFamily="49" charset="-122"/>
              </a:rPr>
              <a:t>;</a:t>
            </a:r>
            <a:r>
              <a:rPr lang="zh-CN" altLang="en-US" sz="1800" b="1" dirty="0">
                <a:solidFill>
                  <a:srgbClr val="000000"/>
                </a:solidFill>
                <a:latin typeface="楷体_GB2312" pitchFamily="49" charset="-122"/>
                <a:ea typeface="楷体_GB2312" pitchFamily="49" charset="-122"/>
              </a:rPr>
              <a:t>全速将支持大范围的多媒体设备。 </a:t>
            </a:r>
            <a:endParaRPr lang="zh-CN" altLang="en-US" sz="1800" b="1" dirty="0">
              <a:solidFill>
                <a:srgbClr val="000000"/>
              </a:solidFill>
              <a:latin typeface="楷体_GB2312" pitchFamily="49" charset="-122"/>
              <a:ea typeface="楷体_GB2312" pitchFamily="49" charset="-122"/>
            </a:endParaRPr>
          </a:p>
          <a:p>
            <a:pPr>
              <a:spcBef>
                <a:spcPct val="0"/>
              </a:spcBef>
            </a:pPr>
            <a:r>
              <a:rPr lang="en-US" altLang="zh-CN" sz="2000" b="0" dirty="0"/>
              <a:t>USB 2.0</a:t>
            </a:r>
            <a:r>
              <a:rPr lang="zh-CN" altLang="en-US" sz="2000" b="0" dirty="0"/>
              <a:t>（</a:t>
            </a:r>
            <a:r>
              <a:rPr lang="en-US" altLang="zh-CN" sz="2000" b="0" dirty="0"/>
              <a:t>1999</a:t>
            </a:r>
            <a:r>
              <a:rPr lang="zh-CN" altLang="en-US" sz="2000" b="0" dirty="0"/>
              <a:t>年初）向下兼容</a:t>
            </a:r>
            <a:r>
              <a:rPr lang="en-US" altLang="zh-CN" sz="2000" b="0" dirty="0"/>
              <a:t>USB 1.1</a:t>
            </a:r>
            <a:r>
              <a:rPr lang="zh-CN" altLang="en-US" sz="2000" b="0" dirty="0"/>
              <a:t>，数据的传输率将达到</a:t>
            </a:r>
            <a:r>
              <a:rPr lang="en-US" altLang="zh-CN" sz="2000" b="0" dirty="0"/>
              <a:t>120Mbps</a:t>
            </a:r>
            <a:r>
              <a:rPr lang="zh-CN" altLang="en-US" sz="2000" b="0" dirty="0"/>
              <a:t>～</a:t>
            </a:r>
            <a:r>
              <a:rPr lang="en-US" altLang="zh-CN" sz="2000" b="0" dirty="0"/>
              <a:t>240Mbps</a:t>
            </a:r>
            <a:r>
              <a:rPr lang="zh-CN" altLang="en-US" sz="2000" b="0" dirty="0"/>
              <a:t>，同时支持宽带数字摄像设备及下一代扫描仪、打印机及存储设备。</a:t>
            </a:r>
            <a:endParaRPr lang="zh-CN" altLang="en-US" sz="2000" b="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Rectangle 2"/>
          <p:cNvSpPr>
            <a:spLocks noGrp="1"/>
          </p:cNvSpPr>
          <p:nvPr>
            <p:ph idx="1" hasCustomPrompt="1"/>
          </p:nvPr>
        </p:nvSpPr>
        <p:spPr>
          <a:xfrm>
            <a:off x="127000" y="904875"/>
            <a:ext cx="8802688" cy="4860925"/>
          </a:xfrm>
          <a:solidFill>
            <a:schemeClr val="bg1">
              <a:alpha val="100000"/>
            </a:schemeClr>
          </a:solidFill>
        </p:spPr>
        <p:txBody>
          <a:bodyPr vert="horz" wrap="square" lIns="91440" tIns="45720" rIns="91440" bIns="45720" anchor="t" anchorCtr="0"/>
          <a:p>
            <a:pPr marL="381000" indent="-381000">
              <a:lnSpc>
                <a:spcPct val="150000"/>
              </a:lnSpc>
              <a:spcBef>
                <a:spcPct val="0"/>
              </a:spcBef>
            </a:pPr>
            <a:r>
              <a:rPr lang="en-US" altLang="zh-CN" sz="2000" b="0" dirty="0"/>
              <a:t>USB</a:t>
            </a:r>
            <a:r>
              <a:rPr lang="zh-CN" altLang="en-US" sz="2000" b="0" dirty="0"/>
              <a:t>的主要特点如下： </a:t>
            </a:r>
            <a:endParaRPr lang="zh-CN" altLang="en-US" sz="2000" b="0" dirty="0"/>
          </a:p>
          <a:p>
            <a:pPr marL="952500" lvl="1" indent="-381000">
              <a:lnSpc>
                <a:spcPct val="150000"/>
              </a:lnSpc>
              <a:spcBef>
                <a:spcPct val="0"/>
              </a:spcBef>
              <a:buFont typeface="Wingdings" panose="05000000000000000000" pitchFamily="2" charset="2"/>
              <a:buAutoNum type="arabicPeriod"/>
            </a:pPr>
            <a:r>
              <a:rPr lang="zh-CN" altLang="en-US" sz="1800" b="1" dirty="0">
                <a:solidFill>
                  <a:srgbClr val="000000"/>
                </a:solidFill>
                <a:latin typeface="楷体_GB2312" pitchFamily="49" charset="-122"/>
                <a:ea typeface="楷体_GB2312" pitchFamily="49" charset="-122"/>
              </a:rPr>
              <a:t>使用方便：</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设备能真正做到即插即用。 </a:t>
            </a:r>
            <a:endParaRPr lang="zh-CN" altLang="en-US" sz="1800" b="1" dirty="0">
              <a:solidFill>
                <a:srgbClr val="000000"/>
              </a:solidFill>
              <a:latin typeface="楷体_GB2312" pitchFamily="49" charset="-122"/>
              <a:ea typeface="楷体_GB2312" pitchFamily="49" charset="-122"/>
            </a:endParaRPr>
          </a:p>
          <a:p>
            <a:pPr marL="952500" lvl="1" indent="-381000">
              <a:lnSpc>
                <a:spcPct val="150000"/>
              </a:lnSpc>
              <a:spcBef>
                <a:spcPct val="0"/>
              </a:spcBef>
              <a:buFont typeface="Wingdings" panose="05000000000000000000" pitchFamily="2" charset="2"/>
              <a:buAutoNum type="arabicPeriod"/>
            </a:pPr>
            <a:r>
              <a:rPr lang="zh-CN" altLang="en-US" sz="1800" b="1" dirty="0">
                <a:solidFill>
                  <a:srgbClr val="000000"/>
                </a:solidFill>
                <a:latin typeface="楷体_GB2312" pitchFamily="49" charset="-122"/>
                <a:ea typeface="楷体_GB2312" pitchFamily="49" charset="-122"/>
              </a:rPr>
              <a:t>速度加快：目前可达</a:t>
            </a:r>
            <a:r>
              <a:rPr lang="en-US" altLang="zh-CN" sz="1800" b="1" dirty="0">
                <a:solidFill>
                  <a:srgbClr val="000000"/>
                </a:solidFill>
                <a:latin typeface="楷体_GB2312" pitchFamily="49" charset="-122"/>
                <a:ea typeface="楷体_GB2312" pitchFamily="49" charset="-122"/>
              </a:rPr>
              <a:t>12Mbps</a:t>
            </a:r>
            <a:r>
              <a:rPr lang="zh-CN" altLang="en-US" sz="1800" b="1" dirty="0">
                <a:solidFill>
                  <a:srgbClr val="000000"/>
                </a:solidFill>
                <a:latin typeface="楷体_GB2312" pitchFamily="49" charset="-122"/>
                <a:ea typeface="楷体_GB2312" pitchFamily="49" charset="-122"/>
              </a:rPr>
              <a:t>，比串口快了整整</a:t>
            </a:r>
            <a:r>
              <a:rPr lang="en-US" altLang="zh-CN" sz="1800" b="1" dirty="0">
                <a:solidFill>
                  <a:srgbClr val="000000"/>
                </a:solidFill>
                <a:latin typeface="楷体_GB2312" pitchFamily="49" charset="-122"/>
                <a:ea typeface="楷体_GB2312" pitchFamily="49" charset="-122"/>
              </a:rPr>
              <a:t>100</a:t>
            </a:r>
            <a:r>
              <a:rPr lang="zh-CN" altLang="en-US" sz="1800" b="1" dirty="0">
                <a:solidFill>
                  <a:srgbClr val="000000"/>
                </a:solidFill>
                <a:latin typeface="楷体_GB2312" pitchFamily="49" charset="-122"/>
                <a:ea typeface="楷体_GB2312" pitchFamily="49" charset="-122"/>
              </a:rPr>
              <a:t>倍，比并口也快了十几倍。今后</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的速度还将提高到</a:t>
            </a:r>
            <a:r>
              <a:rPr lang="en-US" altLang="zh-CN" sz="1800" b="1" dirty="0">
                <a:solidFill>
                  <a:srgbClr val="000000"/>
                </a:solidFill>
                <a:latin typeface="楷体_GB2312" pitchFamily="49" charset="-122"/>
                <a:ea typeface="楷体_GB2312" pitchFamily="49" charset="-122"/>
              </a:rPr>
              <a:t>100Mbps</a:t>
            </a:r>
            <a:r>
              <a:rPr lang="zh-CN" altLang="en-US" sz="1800" b="1" dirty="0">
                <a:solidFill>
                  <a:srgbClr val="000000"/>
                </a:solidFill>
                <a:latin typeface="楷体_GB2312" pitchFamily="49" charset="-122"/>
                <a:ea typeface="楷体_GB2312" pitchFamily="49" charset="-122"/>
              </a:rPr>
              <a:t>以上。 </a:t>
            </a:r>
            <a:endParaRPr lang="zh-CN" altLang="en-US" sz="1800" b="1" dirty="0">
              <a:solidFill>
                <a:srgbClr val="000000"/>
              </a:solidFill>
              <a:latin typeface="楷体_GB2312" pitchFamily="49" charset="-122"/>
              <a:ea typeface="楷体_GB2312" pitchFamily="49" charset="-122"/>
            </a:endParaRPr>
          </a:p>
          <a:p>
            <a:pPr marL="952500" lvl="1" indent="-381000">
              <a:lnSpc>
                <a:spcPct val="150000"/>
              </a:lnSpc>
              <a:spcBef>
                <a:spcPct val="0"/>
              </a:spcBef>
              <a:buFont typeface="Wingdings" panose="05000000000000000000" pitchFamily="2" charset="2"/>
              <a:buAutoNum type="arabicPeriod"/>
            </a:pPr>
            <a:r>
              <a:rPr lang="zh-CN" altLang="en-US" sz="1800" b="1" dirty="0">
                <a:solidFill>
                  <a:srgbClr val="000000"/>
                </a:solidFill>
                <a:latin typeface="楷体_GB2312" pitchFamily="49" charset="-122"/>
                <a:ea typeface="楷体_GB2312" pitchFamily="49" charset="-122"/>
              </a:rPr>
              <a:t>连接灵活：</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接口支持多个不同设备的串行连接，一个</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接口理论上可以连接</a:t>
            </a:r>
            <a:r>
              <a:rPr lang="en-US" altLang="zh-CN" sz="1800" b="1" dirty="0">
                <a:solidFill>
                  <a:srgbClr val="000000"/>
                </a:solidFill>
                <a:latin typeface="楷体_GB2312" pitchFamily="49" charset="-122"/>
                <a:ea typeface="楷体_GB2312" pitchFamily="49" charset="-122"/>
              </a:rPr>
              <a:t>127</a:t>
            </a:r>
            <a:r>
              <a:rPr lang="zh-CN" altLang="en-US" sz="1800" b="1" dirty="0">
                <a:solidFill>
                  <a:srgbClr val="000000"/>
                </a:solidFill>
                <a:latin typeface="楷体_GB2312" pitchFamily="49" charset="-122"/>
                <a:ea typeface="楷体_GB2312" pitchFamily="49" charset="-122"/>
              </a:rPr>
              <a:t>个</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设备。连接方式既可以使用串行连接，也可以使用中枢转接头</a:t>
            </a:r>
            <a:r>
              <a:rPr lang="en-US" altLang="zh-CN" sz="1800" b="1" dirty="0">
                <a:solidFill>
                  <a:srgbClr val="000000"/>
                </a:solidFill>
                <a:latin typeface="楷体_GB2312" pitchFamily="49" charset="-122"/>
                <a:ea typeface="楷体_GB2312" pitchFamily="49" charset="-122"/>
              </a:rPr>
              <a:t>(Hub)</a:t>
            </a:r>
            <a:r>
              <a:rPr lang="zh-CN" altLang="en-US" sz="1800" b="1" dirty="0">
                <a:solidFill>
                  <a:srgbClr val="000000"/>
                </a:solidFill>
                <a:latin typeface="楷体_GB2312" pitchFamily="49" charset="-122"/>
                <a:ea typeface="楷体_GB2312" pitchFamily="49" charset="-122"/>
              </a:rPr>
              <a:t>，把多个设备连接在一起，每个外设间距离</a:t>
            </a:r>
            <a:r>
              <a:rPr lang="en-US" altLang="zh-CN" sz="1800" b="1" dirty="0">
                <a:solidFill>
                  <a:srgbClr val="000000"/>
                </a:solidFill>
                <a:latin typeface="楷体_GB2312" pitchFamily="49" charset="-122"/>
                <a:ea typeface="楷体_GB2312" pitchFamily="49" charset="-122"/>
              </a:rPr>
              <a:t>(</a:t>
            </a:r>
            <a:r>
              <a:rPr lang="zh-CN" altLang="en-US" sz="1800" b="1" dirty="0">
                <a:solidFill>
                  <a:srgbClr val="000000"/>
                </a:solidFill>
                <a:latin typeface="楷体_GB2312" pitchFamily="49" charset="-122"/>
                <a:ea typeface="楷体_GB2312" pitchFamily="49" charset="-122"/>
              </a:rPr>
              <a:t>线缆长度</a:t>
            </a:r>
            <a:r>
              <a:rPr lang="en-US" altLang="zh-CN" sz="1800" b="1" dirty="0">
                <a:solidFill>
                  <a:srgbClr val="000000"/>
                </a:solidFill>
                <a:latin typeface="楷体_GB2312" pitchFamily="49" charset="-122"/>
                <a:ea typeface="楷体_GB2312" pitchFamily="49" charset="-122"/>
              </a:rPr>
              <a:t>)</a:t>
            </a:r>
            <a:r>
              <a:rPr lang="zh-CN" altLang="en-US" sz="1800" b="1" dirty="0">
                <a:solidFill>
                  <a:srgbClr val="000000"/>
                </a:solidFill>
                <a:latin typeface="楷体_GB2312" pitchFamily="49" charset="-122"/>
                <a:ea typeface="楷体_GB2312" pitchFamily="49" charset="-122"/>
              </a:rPr>
              <a:t>可达</a:t>
            </a:r>
            <a:r>
              <a:rPr lang="en-US" altLang="zh-CN" sz="1800" b="1" dirty="0">
                <a:solidFill>
                  <a:srgbClr val="000000"/>
                </a:solidFill>
                <a:latin typeface="楷体_GB2312" pitchFamily="49" charset="-122"/>
                <a:ea typeface="楷体_GB2312" pitchFamily="49" charset="-122"/>
              </a:rPr>
              <a:t>5</a:t>
            </a:r>
            <a:r>
              <a:rPr lang="zh-CN" altLang="en-US" sz="1800" b="1" dirty="0">
                <a:solidFill>
                  <a:srgbClr val="000000"/>
                </a:solidFill>
                <a:latin typeface="楷体_GB2312" pitchFamily="49" charset="-122"/>
                <a:ea typeface="楷体_GB2312" pitchFamily="49" charset="-122"/>
              </a:rPr>
              <a:t>米。</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还能智能识别</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链上外围设备的接入或拆卸。 </a:t>
            </a:r>
            <a:endParaRPr lang="zh-CN" altLang="en-US" sz="1800" b="1" dirty="0">
              <a:solidFill>
                <a:srgbClr val="000000"/>
              </a:solidFill>
              <a:latin typeface="楷体_GB2312" pitchFamily="49" charset="-122"/>
              <a:ea typeface="楷体_GB2312" pitchFamily="49" charset="-122"/>
            </a:endParaRPr>
          </a:p>
          <a:p>
            <a:pPr marL="952500" lvl="1" indent="-381000">
              <a:lnSpc>
                <a:spcPct val="150000"/>
              </a:lnSpc>
              <a:spcBef>
                <a:spcPct val="0"/>
              </a:spcBef>
              <a:buFont typeface="Wingdings" panose="05000000000000000000" pitchFamily="2" charset="2"/>
              <a:buAutoNum type="arabicPeriod"/>
            </a:pPr>
            <a:r>
              <a:rPr lang="zh-CN" altLang="en-US" sz="1800" b="1" dirty="0">
                <a:solidFill>
                  <a:srgbClr val="000000"/>
                </a:solidFill>
                <a:latin typeface="楷体_GB2312" pitchFamily="49" charset="-122"/>
                <a:ea typeface="楷体_GB2312" pitchFamily="49" charset="-122"/>
              </a:rPr>
              <a:t>独立供电： </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接口提供了内置电源，并提高了新设备性价比。 </a:t>
            </a:r>
            <a:endParaRPr lang="zh-CN" altLang="en-US" sz="1800" b="1" dirty="0">
              <a:solidFill>
                <a:srgbClr val="000000"/>
              </a:solidFill>
              <a:latin typeface="楷体_GB2312" pitchFamily="49" charset="-122"/>
              <a:ea typeface="楷体_GB2312" pitchFamily="49" charset="-122"/>
            </a:endParaRPr>
          </a:p>
          <a:p>
            <a:pPr marL="952500" lvl="1" indent="-381000">
              <a:lnSpc>
                <a:spcPct val="150000"/>
              </a:lnSpc>
              <a:spcBef>
                <a:spcPct val="0"/>
              </a:spcBef>
              <a:buFont typeface="Wingdings" panose="05000000000000000000" pitchFamily="2" charset="2"/>
              <a:buAutoNum type="arabicPeriod"/>
            </a:pPr>
            <a:r>
              <a:rPr lang="zh-CN" altLang="en-US" sz="1800" b="1" dirty="0">
                <a:solidFill>
                  <a:srgbClr val="000000"/>
                </a:solidFill>
                <a:latin typeface="楷体_GB2312" pitchFamily="49" charset="-122"/>
                <a:ea typeface="楷体_GB2312" pitchFamily="49" charset="-122"/>
              </a:rPr>
              <a:t>支持多媒体：</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提供了对电话的两路数据支持，可支持异步以及等时数据传输， </a:t>
            </a:r>
            <a:r>
              <a:rPr lang="en-US" altLang="zh-CN" sz="1800" b="1" dirty="0">
                <a:solidFill>
                  <a:srgbClr val="000000"/>
                </a:solidFill>
                <a:latin typeface="楷体_GB2312" pitchFamily="49" charset="-122"/>
                <a:ea typeface="楷体_GB2312" pitchFamily="49" charset="-122"/>
              </a:rPr>
              <a:t>USB</a:t>
            </a:r>
            <a:r>
              <a:rPr lang="zh-CN" altLang="en-US" sz="1800" b="1" dirty="0">
                <a:solidFill>
                  <a:srgbClr val="000000"/>
                </a:solidFill>
                <a:latin typeface="楷体_GB2312" pitchFamily="49" charset="-122"/>
                <a:ea typeface="楷体_GB2312" pitchFamily="49" charset="-122"/>
              </a:rPr>
              <a:t>还具有高保真音频。</a:t>
            </a:r>
            <a:endParaRPr lang="zh-CN" altLang="en-US" sz="1800" b="1" dirty="0">
              <a:latin typeface="楷体_GB2312" pitchFamily="49" charset="-122"/>
              <a:ea typeface="楷体_GB2312" pitchFamily="49" charset="-122"/>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Rectangle 2"/>
          <p:cNvSpPr>
            <a:spLocks noGrp="1"/>
          </p:cNvSpPr>
          <p:nvPr>
            <p:ph type="title"/>
          </p:nvPr>
        </p:nvSpPr>
        <p:spPr>
          <a:xfrm>
            <a:off x="660400" y="63500"/>
            <a:ext cx="7772400" cy="722313"/>
          </a:xfrm>
        </p:spPr>
        <p:txBody>
          <a:bodyPr vert="horz" wrap="square" lIns="91440" tIns="45720" rIns="91440" bIns="45720" anchor="ctr" anchorCtr="0"/>
          <a:p>
            <a:pPr eaLnBrk="1" hangingPunct="1"/>
            <a:r>
              <a:rPr lang="en-US" altLang="zh-CN" b="0" dirty="0"/>
              <a:t>SCSI</a:t>
            </a:r>
            <a:endParaRPr lang="en-US" altLang="zh-CN" b="0" dirty="0"/>
          </a:p>
        </p:txBody>
      </p:sp>
      <p:sp>
        <p:nvSpPr>
          <p:cNvPr id="180227" name="Rectangle 3"/>
          <p:cNvSpPr>
            <a:spLocks noGrp="1"/>
          </p:cNvSpPr>
          <p:nvPr>
            <p:ph idx="1" hasCustomPrompt="1"/>
          </p:nvPr>
        </p:nvSpPr>
        <p:spPr>
          <a:xfrm>
            <a:off x="468313" y="1484313"/>
            <a:ext cx="8345487" cy="4114800"/>
          </a:xfrm>
        </p:spPr>
        <p:txBody>
          <a:bodyPr vert="horz" wrap="square" lIns="91440" tIns="45720" rIns="91440" bIns="45720" anchor="t" anchorCtr="0"/>
          <a:p>
            <a:pPr eaLnBrk="1" hangingPunct="1">
              <a:lnSpc>
                <a:spcPct val="150000"/>
              </a:lnSpc>
              <a:buClrTx/>
              <a:buFontTx/>
              <a:buChar char="•"/>
            </a:pPr>
            <a:r>
              <a:rPr lang="zh-CN" altLang="en-US" b="0" dirty="0"/>
              <a:t>具有总线仲裁、设备选择等功能</a:t>
            </a:r>
            <a:endParaRPr lang="zh-CN" altLang="en-US" b="0" dirty="0"/>
          </a:p>
          <a:p>
            <a:pPr eaLnBrk="1" hangingPunct="1">
              <a:lnSpc>
                <a:spcPct val="150000"/>
              </a:lnSpc>
              <a:buClrTx/>
              <a:buFontTx/>
              <a:buChar char="•"/>
            </a:pPr>
            <a:r>
              <a:rPr lang="zh-CN" altLang="en-US" b="0" dirty="0"/>
              <a:t>主机通过适配器与</a:t>
            </a:r>
            <a:r>
              <a:rPr lang="en-US" altLang="zh-CN" b="0" dirty="0"/>
              <a:t>SCSI</a:t>
            </a:r>
            <a:r>
              <a:rPr lang="zh-CN" altLang="en-US" b="0" dirty="0"/>
              <a:t>总线连接</a:t>
            </a:r>
            <a:endParaRPr lang="zh-CN" altLang="en-US" b="0" dirty="0"/>
          </a:p>
          <a:p>
            <a:pPr lvl="1" eaLnBrk="1" hangingPunct="1">
              <a:lnSpc>
                <a:spcPct val="150000"/>
              </a:lnSpc>
              <a:buClrTx/>
              <a:buFontTx/>
              <a:buChar char="•"/>
            </a:pPr>
            <a:r>
              <a:rPr lang="en-US" altLang="zh-CN" b="1" dirty="0">
                <a:latin typeface="楷体_GB2312" pitchFamily="49" charset="-122"/>
                <a:ea typeface="楷体_GB2312" pitchFamily="49" charset="-122"/>
              </a:rPr>
              <a:t>SCSI</a:t>
            </a:r>
            <a:r>
              <a:rPr lang="zh-CN" altLang="en-US" b="1" dirty="0">
                <a:latin typeface="楷体_GB2312" pitchFamily="49" charset="-122"/>
                <a:ea typeface="楷体_GB2312" pitchFamily="49" charset="-122"/>
              </a:rPr>
              <a:t>可连接多个适配器和多个外设控制器，每个外设控制器可控制一个或多个外设。</a:t>
            </a:r>
            <a:endParaRPr lang="zh-CN" altLang="en-US" b="1" dirty="0">
              <a:latin typeface="楷体_GB2312" pitchFamily="49" charset="-122"/>
              <a:ea typeface="楷体_GB2312" pitchFamily="49" charset="-122"/>
            </a:endParaRPr>
          </a:p>
          <a:p>
            <a:pPr eaLnBrk="1" hangingPunct="1">
              <a:lnSpc>
                <a:spcPct val="150000"/>
              </a:lnSpc>
              <a:buClrTx/>
              <a:buFontTx/>
              <a:buChar char="•"/>
            </a:pPr>
            <a:r>
              <a:rPr lang="zh-CN" altLang="en-US" b="0" dirty="0"/>
              <a:t>异步方式和同步方式</a:t>
            </a:r>
            <a:endParaRPr lang="zh-CN" altLang="en-US" b="0" dirty="0"/>
          </a:p>
          <a:p>
            <a:pPr eaLnBrk="1" hangingPunct="1">
              <a:lnSpc>
                <a:spcPct val="150000"/>
              </a:lnSpc>
              <a:buFont typeface="Wingdings" panose="05000000000000000000" pitchFamily="2" charset="2"/>
              <a:buChar char="v"/>
            </a:pPr>
            <a:endParaRPr lang="zh-CN" altLang="en-US" b="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2"/>
          <p:cNvSpPr>
            <a:spLocks noGrp="1"/>
          </p:cNvSpPr>
          <p:nvPr>
            <p:ph idx="1" hasCustomPrompt="1"/>
          </p:nvPr>
        </p:nvSpPr>
        <p:spPr>
          <a:xfrm>
            <a:off x="381000" y="896938"/>
            <a:ext cx="8574088" cy="5656262"/>
          </a:xfrm>
          <a:solidFill>
            <a:schemeClr val="bg1">
              <a:alpha val="100000"/>
            </a:schemeClr>
          </a:solidFill>
        </p:spPr>
        <p:txBody>
          <a:bodyPr vert="horz" wrap="square" lIns="91440" tIns="45720" rIns="91440" bIns="45720" anchor="t" anchorCtr="0"/>
          <a:p>
            <a:pPr eaLnBrk="1" hangingPunct="1">
              <a:lnSpc>
                <a:spcPct val="140000"/>
              </a:lnSpc>
            </a:pPr>
            <a:r>
              <a:rPr lang="en-US" altLang="zh-CN" sz="2000" b="0" dirty="0"/>
              <a:t>SCSI</a:t>
            </a:r>
            <a:r>
              <a:rPr lang="zh-CN" altLang="en-US" sz="2000" b="0" dirty="0"/>
              <a:t>规范发展到今天，已经是第六代技术了，从刚创建时候的</a:t>
            </a:r>
            <a:r>
              <a:rPr lang="en-US" altLang="zh-CN" sz="2000" b="0" dirty="0"/>
              <a:t>SCSI(8bit)</a:t>
            </a:r>
            <a:r>
              <a:rPr lang="zh-CN" altLang="en-US" sz="2000" b="0" dirty="0"/>
              <a:t>、</a:t>
            </a:r>
            <a:r>
              <a:rPr lang="en-US" altLang="zh-CN" sz="2000" b="0" dirty="0"/>
              <a:t>Wide SCSI(8bit)</a:t>
            </a:r>
            <a:r>
              <a:rPr lang="zh-CN" altLang="en-US" sz="2000" b="0" dirty="0"/>
              <a:t>、</a:t>
            </a:r>
            <a:r>
              <a:rPr lang="en-US" altLang="zh-CN" sz="2000" b="0" dirty="0"/>
              <a:t>Ultra Wide SCSI(8bit/16bit)</a:t>
            </a:r>
            <a:r>
              <a:rPr lang="zh-CN" altLang="en-US" sz="2000" b="0" dirty="0"/>
              <a:t>、</a:t>
            </a:r>
            <a:r>
              <a:rPr lang="en-US" altLang="zh-CN" sz="2000" b="0" dirty="0"/>
              <a:t>Ultra Wide SCSI 2(16bit)</a:t>
            </a:r>
            <a:r>
              <a:rPr lang="zh-CN" altLang="en-US" sz="2000" b="0" dirty="0"/>
              <a:t>、</a:t>
            </a:r>
            <a:r>
              <a:rPr lang="en-US" altLang="zh-CN" sz="2000" b="0" dirty="0"/>
              <a:t>Ultra 160 SCSI(16bit)</a:t>
            </a:r>
            <a:r>
              <a:rPr lang="zh-CN" altLang="en-US" sz="2000" b="0" dirty="0"/>
              <a:t>到今天的</a:t>
            </a:r>
            <a:r>
              <a:rPr lang="en-US" altLang="zh-CN" sz="2000" b="0" dirty="0"/>
              <a:t>Ultra 320 SCSI</a:t>
            </a:r>
            <a:r>
              <a:rPr lang="zh-CN" altLang="en-US" sz="2000" b="0" dirty="0"/>
              <a:t>，速度从</a:t>
            </a:r>
            <a:r>
              <a:rPr lang="en-US" altLang="zh-CN" sz="2000" b="0" dirty="0"/>
              <a:t>1.2MB/s</a:t>
            </a:r>
            <a:r>
              <a:rPr lang="zh-CN" altLang="en-US" sz="2000" b="0" dirty="0"/>
              <a:t>到现在的</a:t>
            </a:r>
            <a:r>
              <a:rPr lang="en-US" altLang="zh-CN" sz="2000" b="0" dirty="0"/>
              <a:t>320MB/s</a:t>
            </a:r>
            <a:r>
              <a:rPr lang="zh-CN" altLang="en-US" sz="2000" b="0" dirty="0"/>
              <a:t>有了质的飞跃。</a:t>
            </a:r>
            <a:r>
              <a:rPr lang="en-US" altLang="zh-CN" sz="2000" b="0" dirty="0"/>
              <a:t>SCSI</a:t>
            </a:r>
            <a:r>
              <a:rPr lang="zh-CN" altLang="en-US" sz="2000" b="0" dirty="0"/>
              <a:t>硬盘同样也发展到了第六代产品</a:t>
            </a:r>
            <a:r>
              <a:rPr lang="en-US" altLang="zh-CN" sz="2000" b="0" dirty="0"/>
              <a:t>.</a:t>
            </a:r>
            <a:endParaRPr lang="en-US" altLang="zh-CN" sz="2000" b="0" dirty="0"/>
          </a:p>
          <a:p>
            <a:pPr lvl="1" eaLnBrk="1" hangingPunct="1">
              <a:lnSpc>
                <a:spcPct val="140000"/>
              </a:lnSpc>
            </a:pPr>
            <a:r>
              <a:rPr lang="en-US" altLang="zh-CN" sz="1800" b="1" dirty="0">
                <a:latin typeface="楷体_GB2312" pitchFamily="49" charset="-122"/>
                <a:ea typeface="楷体_GB2312" pitchFamily="49" charset="-122"/>
              </a:rPr>
              <a:t>Ultra Wide SCSI</a:t>
            </a:r>
            <a:r>
              <a:rPr lang="zh-CN" altLang="en-US" sz="1800" b="1" dirty="0">
                <a:latin typeface="楷体_GB2312" pitchFamily="49" charset="-122"/>
                <a:ea typeface="楷体_GB2312" pitchFamily="49" charset="-122"/>
              </a:rPr>
              <a:t>的运行速度为</a:t>
            </a:r>
            <a:r>
              <a:rPr lang="en-US" altLang="zh-CN" sz="1800" b="1" dirty="0">
                <a:latin typeface="楷体_GB2312" pitchFamily="49" charset="-122"/>
                <a:ea typeface="楷体_GB2312" pitchFamily="49" charset="-122"/>
              </a:rPr>
              <a:t>40 MB/s</a:t>
            </a:r>
            <a:endParaRPr lang="en-US" altLang="zh-CN" sz="1800" b="1" dirty="0">
              <a:latin typeface="楷体_GB2312" pitchFamily="49" charset="-122"/>
              <a:ea typeface="楷体_GB2312" pitchFamily="49" charset="-122"/>
            </a:endParaRPr>
          </a:p>
          <a:p>
            <a:pPr lvl="1" eaLnBrk="1" hangingPunct="1">
              <a:lnSpc>
                <a:spcPct val="140000"/>
              </a:lnSpc>
            </a:pPr>
            <a:r>
              <a:rPr lang="en-US" altLang="zh-CN" sz="1800" b="1" dirty="0">
                <a:latin typeface="楷体_GB2312" pitchFamily="49" charset="-122"/>
                <a:ea typeface="楷体_GB2312" pitchFamily="49" charset="-122"/>
              </a:rPr>
              <a:t>Ultra Wide SCSI 2(16bit)</a:t>
            </a:r>
            <a:r>
              <a:rPr lang="zh-CN" altLang="en-US" sz="1800" b="1" dirty="0">
                <a:latin typeface="楷体_GB2312" pitchFamily="49" charset="-122"/>
                <a:ea typeface="楷体_GB2312" pitchFamily="49" charset="-122"/>
              </a:rPr>
              <a:t>的运行速度为</a:t>
            </a:r>
            <a:r>
              <a:rPr lang="en-US" altLang="zh-CN" sz="1800" b="1" dirty="0">
                <a:latin typeface="楷体_GB2312" pitchFamily="49" charset="-122"/>
                <a:ea typeface="楷体_GB2312" pitchFamily="49" charset="-122"/>
              </a:rPr>
              <a:t>80 MB/s </a:t>
            </a:r>
            <a:endParaRPr lang="en-US" altLang="zh-CN" sz="1800" b="1" dirty="0">
              <a:latin typeface="楷体_GB2312" pitchFamily="49" charset="-122"/>
              <a:ea typeface="楷体_GB2312" pitchFamily="49" charset="-122"/>
            </a:endParaRPr>
          </a:p>
          <a:p>
            <a:pPr lvl="1" eaLnBrk="1" hangingPunct="1">
              <a:lnSpc>
                <a:spcPct val="140000"/>
              </a:lnSpc>
            </a:pPr>
            <a:r>
              <a:rPr lang="en-US" altLang="zh-CN" sz="1800" b="1" dirty="0">
                <a:latin typeface="楷体_GB2312" pitchFamily="49" charset="-122"/>
                <a:ea typeface="楷体_GB2312" pitchFamily="49" charset="-122"/>
              </a:rPr>
              <a:t>Ultra 160 SCSI(16bit)</a:t>
            </a:r>
            <a:r>
              <a:rPr lang="zh-CN" altLang="en-US" sz="1800" b="1" dirty="0">
                <a:latin typeface="楷体_GB2312" pitchFamily="49" charset="-122"/>
                <a:ea typeface="楷体_GB2312" pitchFamily="49" charset="-122"/>
              </a:rPr>
              <a:t>的运行速度高达每秒钟</a:t>
            </a:r>
            <a:r>
              <a:rPr lang="en-US" altLang="zh-CN" sz="1800" b="1" dirty="0">
                <a:latin typeface="楷体_GB2312" pitchFamily="49" charset="-122"/>
                <a:ea typeface="楷体_GB2312" pitchFamily="49" charset="-122"/>
              </a:rPr>
              <a:t>160 MB/s</a:t>
            </a:r>
            <a:endParaRPr lang="en-US" altLang="zh-CN" sz="1800" b="1" dirty="0">
              <a:latin typeface="楷体_GB2312" pitchFamily="49" charset="-122"/>
              <a:ea typeface="楷体_GB2312" pitchFamily="49" charset="-122"/>
            </a:endParaRPr>
          </a:p>
          <a:p>
            <a:pPr lvl="1" eaLnBrk="1" hangingPunct="1">
              <a:lnSpc>
                <a:spcPct val="140000"/>
              </a:lnSpc>
            </a:pPr>
            <a:r>
              <a:rPr lang="en-US" altLang="zh-CN" sz="1800" b="1" dirty="0">
                <a:latin typeface="楷体_GB2312" pitchFamily="49" charset="-122"/>
                <a:ea typeface="楷体_GB2312" pitchFamily="49" charset="-122"/>
              </a:rPr>
              <a:t>Ultra 320 SCSI</a:t>
            </a:r>
            <a:r>
              <a:rPr lang="zh-CN" altLang="en-US" sz="1800" b="1" dirty="0">
                <a:latin typeface="楷体_GB2312" pitchFamily="49" charset="-122"/>
                <a:ea typeface="楷体_GB2312" pitchFamily="49" charset="-122"/>
              </a:rPr>
              <a:t>运行速度高达每秒钟</a:t>
            </a:r>
            <a:r>
              <a:rPr lang="en-US" altLang="zh-CN" sz="1800" b="1" dirty="0">
                <a:latin typeface="楷体_GB2312" pitchFamily="49" charset="-122"/>
                <a:ea typeface="楷体_GB2312" pitchFamily="49" charset="-122"/>
              </a:rPr>
              <a:t>320 MB/s</a:t>
            </a:r>
            <a:endParaRPr lang="en-US" altLang="zh-CN" sz="1800" b="1" dirty="0">
              <a:latin typeface="楷体_GB2312" pitchFamily="49" charset="-122"/>
              <a:ea typeface="楷体_GB2312" pitchFamily="49" charset="-122"/>
            </a:endParaRPr>
          </a:p>
          <a:p>
            <a:pPr eaLnBrk="1" hangingPunct="1">
              <a:lnSpc>
                <a:spcPct val="140000"/>
              </a:lnSpc>
            </a:pPr>
            <a:r>
              <a:rPr lang="en-US" altLang="zh-CN" sz="2000" b="0" dirty="0"/>
              <a:t>UDMA/33</a:t>
            </a:r>
            <a:r>
              <a:rPr lang="zh-CN" altLang="en-US" sz="2000" b="0" dirty="0"/>
              <a:t>型接口的运行速度是每秒钟传送</a:t>
            </a:r>
            <a:r>
              <a:rPr lang="en-US" altLang="zh-CN" sz="2000" b="0" dirty="0"/>
              <a:t>33.3 MB/s </a:t>
            </a:r>
            <a:r>
              <a:rPr lang="zh-CN" altLang="en-US" sz="2000" b="0" dirty="0"/>
              <a:t>，而</a:t>
            </a:r>
            <a:r>
              <a:rPr lang="en-US" altLang="zh-CN" sz="2000" b="0" dirty="0"/>
              <a:t>ATA/66</a:t>
            </a:r>
            <a:r>
              <a:rPr lang="zh-CN" altLang="en-US" sz="2000" b="0" dirty="0"/>
              <a:t>型的运行速度能达到每秒钟传送</a:t>
            </a:r>
            <a:r>
              <a:rPr lang="en-US" altLang="zh-CN" sz="2000" b="0" dirty="0"/>
              <a:t>66.6 MB/s </a:t>
            </a:r>
            <a:r>
              <a:rPr lang="zh-CN" altLang="en-US" sz="2000" b="0" dirty="0"/>
              <a:t>。</a:t>
            </a:r>
            <a:endParaRPr lang="zh-CN" altLang="en-US" sz="2000" b="0" dirty="0"/>
          </a:p>
          <a:p>
            <a:pPr eaLnBrk="1" hangingPunct="1">
              <a:lnSpc>
                <a:spcPct val="140000"/>
              </a:lnSpc>
            </a:pPr>
            <a:endParaRPr lang="zh-CN" altLang="en-US" sz="2000" b="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90500" y="989965"/>
            <a:ext cx="2686050" cy="5582920"/>
          </a:xfrm>
          <a:prstGeom prst="rect">
            <a:avLst/>
          </a:prstGeom>
        </p:spPr>
      </p:pic>
      <p:pic>
        <p:nvPicPr>
          <p:cNvPr id="5" name="图片 4"/>
          <p:cNvPicPr>
            <a:picLocks noChangeAspect="1"/>
          </p:cNvPicPr>
          <p:nvPr/>
        </p:nvPicPr>
        <p:blipFill>
          <a:blip r:embed="rId3"/>
          <a:stretch>
            <a:fillRect/>
          </a:stretch>
        </p:blipFill>
        <p:spPr>
          <a:xfrm>
            <a:off x="6003925" y="1080135"/>
            <a:ext cx="2708910" cy="5402580"/>
          </a:xfrm>
          <a:prstGeom prst="rect">
            <a:avLst/>
          </a:prstGeom>
        </p:spPr>
      </p:pic>
      <p:pic>
        <p:nvPicPr>
          <p:cNvPr id="3" name="图片 2"/>
          <p:cNvPicPr>
            <a:picLocks noChangeAspect="1"/>
          </p:cNvPicPr>
          <p:nvPr/>
        </p:nvPicPr>
        <p:blipFill>
          <a:blip r:embed="rId4"/>
          <a:stretch>
            <a:fillRect/>
          </a:stretch>
        </p:blipFill>
        <p:spPr>
          <a:xfrm>
            <a:off x="3169285" y="989965"/>
            <a:ext cx="2541905" cy="528320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017770" y="930910"/>
            <a:ext cx="2728595" cy="5671185"/>
          </a:xfrm>
          <a:prstGeom prst="rect">
            <a:avLst/>
          </a:prstGeom>
        </p:spPr>
      </p:pic>
      <p:pic>
        <p:nvPicPr>
          <p:cNvPr id="7" name="图片 6"/>
          <p:cNvPicPr>
            <a:picLocks noChangeAspect="1"/>
          </p:cNvPicPr>
          <p:nvPr/>
        </p:nvPicPr>
        <p:blipFill>
          <a:blip r:embed="rId2"/>
          <a:stretch>
            <a:fillRect/>
          </a:stretch>
        </p:blipFill>
        <p:spPr>
          <a:xfrm>
            <a:off x="925830" y="930910"/>
            <a:ext cx="2773045" cy="5763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1747" name="Rectangle 2"/>
          <p:cNvSpPr>
            <a:spLocks noGrp="1"/>
          </p:cNvSpPr>
          <p:nvPr>
            <p:ph type="title"/>
          </p:nvPr>
        </p:nvSpPr>
        <p:spPr/>
        <p:txBody>
          <a:bodyPr vert="horz" wrap="square" lIns="91440" tIns="45720" rIns="91440" bIns="45720" anchor="ctr" anchorCtr="0"/>
          <a:lstStyle/>
          <a:p>
            <a:pPr marL="342900" indent="-342900" algn="ctr" eaLnBrk="1" hangingPunct="1"/>
            <a:r>
              <a:rPr lang="en-US" altLang="zh-CN" dirty="0">
                <a:latin typeface="Times New Roman" panose="02020603050405020304" pitchFamily="18" charset="0"/>
                <a:cs typeface="Times New Roman" panose="02020603050405020304" pitchFamily="18" charset="0"/>
              </a:rPr>
              <a:t>3.1.2 </a:t>
            </a:r>
            <a:r>
              <a:rPr lang="zh-CN" altLang="en-US" dirty="0">
                <a:latin typeface="Times New Roman" panose="02020603050405020304" pitchFamily="18" charset="0"/>
                <a:cs typeface="Times New Roman" panose="02020603050405020304" pitchFamily="18" charset="0"/>
              </a:rPr>
              <a:t>并行主存系统</a:t>
            </a:r>
            <a:endParaRPr lang="en-US" altLang="zh-CN" dirty="0">
              <a:latin typeface="Times New Roman" panose="02020603050405020304" pitchFamily="18" charset="0"/>
              <a:ea typeface="Times New Roman" panose="02020603050405020304" pitchFamily="18" charset="0"/>
            </a:endParaRPr>
          </a:p>
        </p:txBody>
      </p:sp>
      <p:sp>
        <p:nvSpPr>
          <p:cNvPr id="31748" name="Rectangle 3"/>
          <p:cNvSpPr>
            <a:spLocks noGrp="1"/>
          </p:cNvSpPr>
          <p:nvPr>
            <p:ph idx="1" hasCustomPrompt="1"/>
          </p:nvPr>
        </p:nvSpPr>
        <p:spPr/>
        <p:txBody>
          <a:bodyPr vert="horz" wrap="square" lIns="91440" tIns="45720" rIns="91440" bIns="45720" anchor="t" anchorCtr="0"/>
          <a:lstStyle/>
          <a:p>
            <a:pPr eaLnBrk="1" hangingPunct="1"/>
            <a:r>
              <a:rPr lang="zh-CN" altLang="en-US" dirty="0"/>
              <a:t>主存采用</a:t>
            </a:r>
            <a:r>
              <a:rPr lang="zh-CN" altLang="en-US" dirty="0">
                <a:solidFill>
                  <a:srgbClr val="FF0000"/>
                </a:solidFill>
              </a:rPr>
              <a:t>多分体单字方式</a:t>
            </a:r>
            <a:r>
              <a:rPr lang="zh-CN" altLang="en-US" dirty="0"/>
              <a:t>组成只要</a:t>
            </a:r>
            <a:r>
              <a:rPr lang="en-US" altLang="zh-CN" dirty="0"/>
              <a:t>m</a:t>
            </a:r>
            <a:r>
              <a:rPr lang="zh-CN" altLang="en-US" dirty="0"/>
              <a:t>个地址不发生分体冲突，即使地址之间不是顺序的，仍可并行读出；</a:t>
            </a:r>
            <a:endParaRPr lang="en-US" altLang="zh-CN" dirty="0"/>
          </a:p>
          <a:p>
            <a:pPr eaLnBrk="1" hangingPunct="1"/>
            <a:r>
              <a:rPr lang="zh-CN" altLang="en-US" dirty="0"/>
              <a:t>主存采用</a:t>
            </a:r>
            <a:r>
              <a:rPr lang="zh-CN" altLang="en-US" dirty="0">
                <a:solidFill>
                  <a:srgbClr val="FF0000"/>
                </a:solidFill>
              </a:rPr>
              <a:t>单体多字方式</a:t>
            </a:r>
            <a:r>
              <a:rPr lang="zh-CN" altLang="en-US" dirty="0"/>
              <a:t>组成要求可并行读出的</a:t>
            </a:r>
            <a:r>
              <a:rPr lang="en-US" altLang="zh-CN" dirty="0"/>
              <a:t>m</a:t>
            </a:r>
            <a:r>
              <a:rPr lang="zh-CN" altLang="en-US" dirty="0"/>
              <a:t>个字必须是地址顺序且处于同一主存单元。</a:t>
            </a:r>
            <a:endParaRPr lang="en-US" altLang="zh-CN" dirty="0"/>
          </a:p>
          <a:p>
            <a:pPr eaLnBrk="1" hangingPunct="1"/>
            <a:r>
              <a:rPr lang="en-US" altLang="zh-CN" dirty="0"/>
              <a:t> </a:t>
            </a:r>
            <a:r>
              <a:rPr lang="zh-CN" altLang="en-US" dirty="0"/>
              <a:t>可以将两者结合构成多体多字交叉存储器。</a:t>
            </a:r>
            <a:endParaRPr lang="zh-CN" altLang="en-US" dirty="0"/>
          </a:p>
          <a:p>
            <a:pPr eaLnBrk="1" hangingPunct="1"/>
            <a:r>
              <a:rPr lang="zh-CN" altLang="en-US" sz="3600" dirty="0"/>
              <a:t>并行存储器系统</a:t>
            </a:r>
            <a:endParaRPr lang="zh-CN" altLang="en-US" sz="3600" dirty="0"/>
          </a:p>
          <a:p>
            <a:pPr eaLnBrk="1" hangingPunct="1">
              <a:buNone/>
            </a:pPr>
            <a:r>
              <a:rPr lang="zh-CN" altLang="en-US" dirty="0"/>
              <a:t>     </a:t>
            </a:r>
            <a:r>
              <a:rPr lang="zh-CN" altLang="en-US" sz="2400" dirty="0"/>
              <a:t>能并行读取多个</a:t>
            </a:r>
            <a:r>
              <a:rPr lang="en-US" altLang="zh-CN" sz="2400" dirty="0"/>
              <a:t>CPU</a:t>
            </a:r>
            <a:r>
              <a:rPr lang="zh-CN" altLang="en-US" sz="2400" dirty="0"/>
              <a:t>字的单体多字、多体单字或多体多字的交叉存储主存系统。</a:t>
            </a:r>
            <a:r>
              <a:rPr lang="zh-CN" altLang="en-US" dirty="0"/>
              <a:t> </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2771" name="Rectangle 2"/>
          <p:cNvSpPr>
            <a:spLocks noGrp="1"/>
          </p:cNvSpPr>
          <p:nvPr>
            <p:ph type="title"/>
          </p:nvPr>
        </p:nvSpPr>
        <p:spPr/>
        <p:txBody>
          <a:bodyPr vert="horz" wrap="square" lIns="91440" tIns="45720" rIns="91440" bIns="45720" anchor="ctr" anchorCtr="0"/>
          <a:lstStyle/>
          <a:p>
            <a:pPr eaLnBrk="1" hangingPunct="1"/>
            <a:r>
              <a:rPr lang="en-US" altLang="zh-CN" b="0" dirty="0"/>
              <a:t>m</a:t>
            </a:r>
            <a:r>
              <a:rPr lang="zh-CN" altLang="en-US" b="0" dirty="0"/>
              <a:t>个存储体分时启动</a:t>
            </a:r>
            <a:endParaRPr lang="zh-CN" altLang="en-US" b="0" dirty="0"/>
          </a:p>
        </p:txBody>
      </p:sp>
      <p:sp>
        <p:nvSpPr>
          <p:cNvPr id="32772" name="Rectangle 3"/>
          <p:cNvSpPr>
            <a:spLocks noGrp="1"/>
          </p:cNvSpPr>
          <p:nvPr>
            <p:ph idx="1" hasCustomPrompt="1"/>
          </p:nvPr>
        </p:nvSpPr>
        <p:spPr>
          <a:xfrm>
            <a:off x="469900" y="1022350"/>
            <a:ext cx="8229600" cy="1882775"/>
          </a:xfrm>
        </p:spPr>
        <p:txBody>
          <a:bodyPr vert="horz" wrap="square" lIns="91440" tIns="45720" rIns="91440" bIns="45720" anchor="t" anchorCtr="0"/>
          <a:lstStyle/>
          <a:p>
            <a:pPr eaLnBrk="1" hangingPunct="1">
              <a:lnSpc>
                <a:spcPct val="90000"/>
              </a:lnSpc>
            </a:pPr>
            <a:r>
              <a:rPr lang="zh-CN" altLang="en-US" sz="2400" dirty="0"/>
              <a:t>实际上是一种采用流水线方式工作的并行存储器</a:t>
            </a:r>
            <a:r>
              <a:rPr lang="en-US" altLang="zh-CN" sz="2400" dirty="0"/>
              <a:t>,</a:t>
            </a:r>
            <a:r>
              <a:rPr lang="zh-CN" altLang="en-US" sz="2400" dirty="0"/>
              <a:t>理论上，存储器的速度可望提高</a:t>
            </a:r>
            <a:r>
              <a:rPr lang="en-US" altLang="zh-CN" sz="2400" dirty="0"/>
              <a:t>n</a:t>
            </a:r>
            <a:r>
              <a:rPr lang="zh-CN" altLang="en-US" sz="2400" dirty="0"/>
              <a:t>倍</a:t>
            </a:r>
            <a:br>
              <a:rPr lang="zh-CN" altLang="en-US" sz="2400" dirty="0"/>
            </a:br>
            <a:r>
              <a:rPr lang="zh-CN" altLang="en-US" sz="2400" dirty="0"/>
              <a:t>每存储体的启动间隔</a:t>
            </a:r>
            <a:r>
              <a:rPr lang="en-US" altLang="zh-CN" sz="2400" i="1" dirty="0"/>
              <a:t>t</a:t>
            </a:r>
            <a:r>
              <a:rPr lang="zh-CN" altLang="en-US" sz="2400" dirty="0"/>
              <a:t>为：</a:t>
            </a:r>
            <a:br>
              <a:rPr lang="zh-CN" altLang="en-US" sz="2400" dirty="0"/>
            </a:br>
            <a:r>
              <a:rPr lang="zh-CN" altLang="en-US" sz="2400" dirty="0"/>
              <a:t>其中：</a:t>
            </a:r>
            <a:r>
              <a:rPr lang="en-US" altLang="zh-CN" sz="2400" dirty="0"/>
              <a:t>n</a:t>
            </a:r>
            <a:r>
              <a:rPr lang="zh-CN" altLang="en-US" sz="2400" dirty="0"/>
              <a:t>为存储体个数</a:t>
            </a:r>
            <a:br>
              <a:rPr lang="zh-CN" altLang="en-US" sz="2400" dirty="0"/>
            </a:br>
            <a:r>
              <a:rPr lang="en-US" altLang="zh-CN" sz="2400" dirty="0"/>
              <a:t>T</a:t>
            </a:r>
            <a:r>
              <a:rPr lang="en-US" altLang="zh-CN" sz="2400" baseline="-25000" dirty="0"/>
              <a:t>m</a:t>
            </a:r>
            <a:r>
              <a:rPr lang="zh-CN" altLang="en-US" sz="2400" dirty="0"/>
              <a:t>为每个存储体的访问周期</a:t>
            </a:r>
            <a:endParaRPr lang="zh-CN" altLang="en-US" sz="2400" dirty="0"/>
          </a:p>
        </p:txBody>
      </p:sp>
      <p:grpSp>
        <p:nvGrpSpPr>
          <p:cNvPr id="32773" name="Group 4"/>
          <p:cNvGrpSpPr/>
          <p:nvPr/>
        </p:nvGrpSpPr>
        <p:grpSpPr>
          <a:xfrm>
            <a:off x="304800" y="3200400"/>
            <a:ext cx="7696200" cy="2438400"/>
            <a:chOff x="288" y="2400"/>
            <a:chExt cx="4848" cy="1536"/>
          </a:xfrm>
        </p:grpSpPr>
        <p:sp>
          <p:nvSpPr>
            <p:cNvPr id="32775" name="Line 5"/>
            <p:cNvSpPr/>
            <p:nvPr/>
          </p:nvSpPr>
          <p:spPr>
            <a:xfrm>
              <a:off x="1056" y="2736"/>
              <a:ext cx="48" cy="0"/>
            </a:xfrm>
            <a:prstGeom prst="line">
              <a:avLst/>
            </a:prstGeom>
            <a:ln w="25400" cap="flat" cmpd="sng">
              <a:solidFill>
                <a:srgbClr val="000000"/>
              </a:solidFill>
              <a:prstDash val="solid"/>
              <a:headEnd type="none" w="sm" len="sm"/>
              <a:tailEnd type="none" w="sm" len="sm"/>
            </a:ln>
          </p:spPr>
        </p:sp>
        <p:sp>
          <p:nvSpPr>
            <p:cNvPr id="32776" name="Line 6"/>
            <p:cNvSpPr/>
            <p:nvPr/>
          </p:nvSpPr>
          <p:spPr>
            <a:xfrm>
              <a:off x="1056" y="2544"/>
              <a:ext cx="0" cy="192"/>
            </a:xfrm>
            <a:prstGeom prst="line">
              <a:avLst/>
            </a:prstGeom>
            <a:ln w="25400" cap="flat" cmpd="sng">
              <a:solidFill>
                <a:srgbClr val="000000"/>
              </a:solidFill>
              <a:prstDash val="solid"/>
              <a:headEnd type="none" w="sm" len="sm"/>
              <a:tailEnd type="none" w="sm" len="sm"/>
            </a:ln>
          </p:spPr>
        </p:sp>
        <p:sp>
          <p:nvSpPr>
            <p:cNvPr id="32777" name="Line 7"/>
            <p:cNvSpPr/>
            <p:nvPr/>
          </p:nvSpPr>
          <p:spPr>
            <a:xfrm>
              <a:off x="912" y="2544"/>
              <a:ext cx="144" cy="0"/>
            </a:xfrm>
            <a:prstGeom prst="line">
              <a:avLst/>
            </a:prstGeom>
            <a:ln w="25400" cap="flat" cmpd="sng">
              <a:solidFill>
                <a:srgbClr val="000000"/>
              </a:solidFill>
              <a:prstDash val="solid"/>
              <a:headEnd type="none" w="sm" len="sm"/>
              <a:tailEnd type="none" w="sm" len="sm"/>
            </a:ln>
          </p:spPr>
        </p:sp>
        <p:sp>
          <p:nvSpPr>
            <p:cNvPr id="32778" name="Line 8"/>
            <p:cNvSpPr/>
            <p:nvPr/>
          </p:nvSpPr>
          <p:spPr>
            <a:xfrm>
              <a:off x="1104" y="2544"/>
              <a:ext cx="0" cy="192"/>
            </a:xfrm>
            <a:prstGeom prst="line">
              <a:avLst/>
            </a:prstGeom>
            <a:ln w="25400" cap="flat" cmpd="sng">
              <a:solidFill>
                <a:srgbClr val="000000"/>
              </a:solidFill>
              <a:prstDash val="solid"/>
              <a:headEnd type="none" w="sm" len="sm"/>
              <a:tailEnd type="none" w="sm" len="sm"/>
            </a:ln>
          </p:spPr>
        </p:sp>
        <p:sp>
          <p:nvSpPr>
            <p:cNvPr id="32779" name="Line 9"/>
            <p:cNvSpPr/>
            <p:nvPr/>
          </p:nvSpPr>
          <p:spPr>
            <a:xfrm>
              <a:off x="1104" y="2544"/>
              <a:ext cx="624" cy="0"/>
            </a:xfrm>
            <a:prstGeom prst="line">
              <a:avLst/>
            </a:prstGeom>
            <a:ln w="25400" cap="flat" cmpd="sng">
              <a:solidFill>
                <a:srgbClr val="000000"/>
              </a:solidFill>
              <a:prstDash val="solid"/>
              <a:headEnd type="none" w="sm" len="sm"/>
              <a:tailEnd type="none" w="sm" len="sm"/>
            </a:ln>
          </p:spPr>
        </p:sp>
        <p:sp>
          <p:nvSpPr>
            <p:cNvPr id="32780" name="Line 10"/>
            <p:cNvSpPr/>
            <p:nvPr/>
          </p:nvSpPr>
          <p:spPr>
            <a:xfrm>
              <a:off x="1776" y="2544"/>
              <a:ext cx="624" cy="0"/>
            </a:xfrm>
            <a:prstGeom prst="line">
              <a:avLst/>
            </a:prstGeom>
            <a:ln w="25400" cap="flat" cmpd="sng">
              <a:solidFill>
                <a:srgbClr val="000000"/>
              </a:solidFill>
              <a:prstDash val="lgDash"/>
              <a:headEnd type="none" w="sm" len="sm"/>
              <a:tailEnd type="none" w="sm" len="sm"/>
            </a:ln>
          </p:spPr>
        </p:sp>
        <p:sp>
          <p:nvSpPr>
            <p:cNvPr id="32781" name="Line 11"/>
            <p:cNvSpPr/>
            <p:nvPr/>
          </p:nvSpPr>
          <p:spPr>
            <a:xfrm>
              <a:off x="2448" y="2544"/>
              <a:ext cx="768" cy="0"/>
            </a:xfrm>
            <a:prstGeom prst="line">
              <a:avLst/>
            </a:prstGeom>
            <a:ln w="25400" cap="flat" cmpd="sng">
              <a:solidFill>
                <a:srgbClr val="000000"/>
              </a:solidFill>
              <a:prstDash val="solid"/>
              <a:headEnd type="none" w="sm" len="sm"/>
              <a:tailEnd type="none" w="sm" len="sm"/>
            </a:ln>
          </p:spPr>
        </p:sp>
        <p:sp>
          <p:nvSpPr>
            <p:cNvPr id="32782" name="Line 12"/>
            <p:cNvSpPr/>
            <p:nvPr/>
          </p:nvSpPr>
          <p:spPr>
            <a:xfrm>
              <a:off x="3216" y="2736"/>
              <a:ext cx="48" cy="0"/>
            </a:xfrm>
            <a:prstGeom prst="line">
              <a:avLst/>
            </a:prstGeom>
            <a:ln w="25400" cap="flat" cmpd="sng">
              <a:solidFill>
                <a:srgbClr val="000000"/>
              </a:solidFill>
              <a:prstDash val="solid"/>
              <a:headEnd type="none" w="sm" len="sm"/>
              <a:tailEnd type="none" w="sm" len="sm"/>
            </a:ln>
          </p:spPr>
        </p:sp>
        <p:sp>
          <p:nvSpPr>
            <p:cNvPr id="32783" name="Line 13"/>
            <p:cNvSpPr/>
            <p:nvPr/>
          </p:nvSpPr>
          <p:spPr>
            <a:xfrm>
              <a:off x="3216" y="2544"/>
              <a:ext cx="0" cy="192"/>
            </a:xfrm>
            <a:prstGeom prst="line">
              <a:avLst/>
            </a:prstGeom>
            <a:ln w="25400" cap="flat" cmpd="sng">
              <a:solidFill>
                <a:srgbClr val="000000"/>
              </a:solidFill>
              <a:prstDash val="solid"/>
              <a:headEnd type="none" w="sm" len="sm"/>
              <a:tailEnd type="none" w="sm" len="sm"/>
            </a:ln>
          </p:spPr>
        </p:sp>
        <p:sp>
          <p:nvSpPr>
            <p:cNvPr id="32784" name="Line 14"/>
            <p:cNvSpPr/>
            <p:nvPr/>
          </p:nvSpPr>
          <p:spPr>
            <a:xfrm>
              <a:off x="3264" y="2544"/>
              <a:ext cx="0" cy="192"/>
            </a:xfrm>
            <a:prstGeom prst="line">
              <a:avLst/>
            </a:prstGeom>
            <a:ln w="25400" cap="flat" cmpd="sng">
              <a:solidFill>
                <a:srgbClr val="000000"/>
              </a:solidFill>
              <a:prstDash val="solid"/>
              <a:headEnd type="none" w="sm" len="sm"/>
              <a:tailEnd type="none" w="sm" len="sm"/>
            </a:ln>
          </p:spPr>
        </p:sp>
        <p:sp>
          <p:nvSpPr>
            <p:cNvPr id="32785" name="Line 15"/>
            <p:cNvSpPr/>
            <p:nvPr/>
          </p:nvSpPr>
          <p:spPr>
            <a:xfrm>
              <a:off x="3264" y="2544"/>
              <a:ext cx="576" cy="0"/>
            </a:xfrm>
            <a:prstGeom prst="line">
              <a:avLst/>
            </a:prstGeom>
            <a:ln w="25400" cap="flat" cmpd="sng">
              <a:solidFill>
                <a:srgbClr val="000000"/>
              </a:solidFill>
              <a:prstDash val="solid"/>
              <a:headEnd type="none" w="sm" len="sm"/>
              <a:tailEnd type="none" w="sm" len="sm"/>
            </a:ln>
          </p:spPr>
        </p:sp>
        <p:sp>
          <p:nvSpPr>
            <p:cNvPr id="32786" name="Line 16"/>
            <p:cNvSpPr/>
            <p:nvPr/>
          </p:nvSpPr>
          <p:spPr>
            <a:xfrm>
              <a:off x="3888" y="2544"/>
              <a:ext cx="672" cy="0"/>
            </a:xfrm>
            <a:prstGeom prst="line">
              <a:avLst/>
            </a:prstGeom>
            <a:ln w="25400" cap="flat" cmpd="sng">
              <a:solidFill>
                <a:srgbClr val="000000"/>
              </a:solidFill>
              <a:prstDash val="lgDash"/>
              <a:headEnd type="none" w="sm" len="sm"/>
              <a:tailEnd type="none" w="sm" len="sm"/>
            </a:ln>
          </p:spPr>
        </p:sp>
        <p:sp>
          <p:nvSpPr>
            <p:cNvPr id="32787" name="Line 17"/>
            <p:cNvSpPr/>
            <p:nvPr/>
          </p:nvSpPr>
          <p:spPr>
            <a:xfrm>
              <a:off x="4560" y="2544"/>
              <a:ext cx="576" cy="0"/>
            </a:xfrm>
            <a:prstGeom prst="line">
              <a:avLst/>
            </a:prstGeom>
            <a:ln w="25400" cap="flat" cmpd="sng">
              <a:solidFill>
                <a:srgbClr val="000000"/>
              </a:solidFill>
              <a:prstDash val="solid"/>
              <a:headEnd type="none" w="sm" len="sm"/>
              <a:tailEnd type="none" w="sm" len="sm"/>
            </a:ln>
          </p:spPr>
        </p:sp>
        <p:sp>
          <p:nvSpPr>
            <p:cNvPr id="32788" name="Line 18"/>
            <p:cNvSpPr/>
            <p:nvPr/>
          </p:nvSpPr>
          <p:spPr>
            <a:xfrm>
              <a:off x="1200" y="2976"/>
              <a:ext cx="48" cy="0"/>
            </a:xfrm>
            <a:prstGeom prst="line">
              <a:avLst/>
            </a:prstGeom>
            <a:ln w="25400" cap="flat" cmpd="sng">
              <a:solidFill>
                <a:srgbClr val="000000"/>
              </a:solidFill>
              <a:prstDash val="solid"/>
              <a:headEnd type="none" w="sm" len="sm"/>
              <a:tailEnd type="none" w="sm" len="sm"/>
            </a:ln>
          </p:spPr>
        </p:sp>
        <p:sp>
          <p:nvSpPr>
            <p:cNvPr id="32789" name="Line 19"/>
            <p:cNvSpPr/>
            <p:nvPr/>
          </p:nvSpPr>
          <p:spPr>
            <a:xfrm>
              <a:off x="1200" y="2784"/>
              <a:ext cx="0" cy="192"/>
            </a:xfrm>
            <a:prstGeom prst="line">
              <a:avLst/>
            </a:prstGeom>
            <a:ln w="25400" cap="flat" cmpd="sng">
              <a:solidFill>
                <a:srgbClr val="000000"/>
              </a:solidFill>
              <a:prstDash val="solid"/>
              <a:headEnd type="none" w="sm" len="sm"/>
              <a:tailEnd type="none" w="sm" len="sm"/>
            </a:ln>
          </p:spPr>
        </p:sp>
        <p:sp>
          <p:nvSpPr>
            <p:cNvPr id="32790" name="Line 20"/>
            <p:cNvSpPr/>
            <p:nvPr/>
          </p:nvSpPr>
          <p:spPr>
            <a:xfrm>
              <a:off x="912" y="2784"/>
              <a:ext cx="288" cy="0"/>
            </a:xfrm>
            <a:prstGeom prst="line">
              <a:avLst/>
            </a:prstGeom>
            <a:ln w="25400" cap="flat" cmpd="sng">
              <a:solidFill>
                <a:srgbClr val="000000"/>
              </a:solidFill>
              <a:prstDash val="solid"/>
              <a:headEnd type="none" w="sm" len="sm"/>
              <a:tailEnd type="none" w="sm" len="sm"/>
            </a:ln>
          </p:spPr>
        </p:sp>
        <p:sp>
          <p:nvSpPr>
            <p:cNvPr id="32791" name="Line 21"/>
            <p:cNvSpPr/>
            <p:nvPr/>
          </p:nvSpPr>
          <p:spPr>
            <a:xfrm>
              <a:off x="1248" y="2784"/>
              <a:ext cx="0" cy="192"/>
            </a:xfrm>
            <a:prstGeom prst="line">
              <a:avLst/>
            </a:prstGeom>
            <a:ln w="25400" cap="flat" cmpd="sng">
              <a:solidFill>
                <a:srgbClr val="000000"/>
              </a:solidFill>
              <a:prstDash val="solid"/>
              <a:headEnd type="none" w="sm" len="sm"/>
              <a:tailEnd type="none" w="sm" len="sm"/>
            </a:ln>
          </p:spPr>
        </p:sp>
        <p:sp>
          <p:nvSpPr>
            <p:cNvPr id="32792" name="Line 22"/>
            <p:cNvSpPr/>
            <p:nvPr/>
          </p:nvSpPr>
          <p:spPr>
            <a:xfrm>
              <a:off x="1248" y="2784"/>
              <a:ext cx="480" cy="0"/>
            </a:xfrm>
            <a:prstGeom prst="line">
              <a:avLst/>
            </a:prstGeom>
            <a:ln w="25400" cap="flat" cmpd="sng">
              <a:solidFill>
                <a:srgbClr val="000000"/>
              </a:solidFill>
              <a:prstDash val="solid"/>
              <a:headEnd type="none" w="sm" len="sm"/>
              <a:tailEnd type="none" w="sm" len="sm"/>
            </a:ln>
          </p:spPr>
        </p:sp>
        <p:sp>
          <p:nvSpPr>
            <p:cNvPr id="32793" name="Line 23"/>
            <p:cNvSpPr/>
            <p:nvPr/>
          </p:nvSpPr>
          <p:spPr>
            <a:xfrm>
              <a:off x="1776" y="2784"/>
              <a:ext cx="624" cy="0"/>
            </a:xfrm>
            <a:prstGeom prst="line">
              <a:avLst/>
            </a:prstGeom>
            <a:ln w="25400" cap="flat" cmpd="sng">
              <a:solidFill>
                <a:srgbClr val="000000"/>
              </a:solidFill>
              <a:prstDash val="lgDash"/>
              <a:headEnd type="none" w="sm" len="sm"/>
              <a:tailEnd type="none" w="sm" len="sm"/>
            </a:ln>
          </p:spPr>
        </p:sp>
        <p:sp>
          <p:nvSpPr>
            <p:cNvPr id="32794" name="Line 24"/>
            <p:cNvSpPr/>
            <p:nvPr/>
          </p:nvSpPr>
          <p:spPr>
            <a:xfrm>
              <a:off x="2448" y="2784"/>
              <a:ext cx="912" cy="0"/>
            </a:xfrm>
            <a:prstGeom prst="line">
              <a:avLst/>
            </a:prstGeom>
            <a:ln w="25400" cap="flat" cmpd="sng">
              <a:solidFill>
                <a:srgbClr val="000000"/>
              </a:solidFill>
              <a:prstDash val="solid"/>
              <a:headEnd type="none" w="sm" len="sm"/>
              <a:tailEnd type="none" w="sm" len="sm"/>
            </a:ln>
          </p:spPr>
        </p:sp>
        <p:sp>
          <p:nvSpPr>
            <p:cNvPr id="32795" name="Line 25"/>
            <p:cNvSpPr/>
            <p:nvPr/>
          </p:nvSpPr>
          <p:spPr>
            <a:xfrm>
              <a:off x="3360" y="2976"/>
              <a:ext cx="48" cy="0"/>
            </a:xfrm>
            <a:prstGeom prst="line">
              <a:avLst/>
            </a:prstGeom>
            <a:ln w="25400" cap="flat" cmpd="sng">
              <a:solidFill>
                <a:srgbClr val="000000"/>
              </a:solidFill>
              <a:prstDash val="solid"/>
              <a:headEnd type="none" w="sm" len="sm"/>
              <a:tailEnd type="none" w="sm" len="sm"/>
            </a:ln>
          </p:spPr>
        </p:sp>
        <p:sp>
          <p:nvSpPr>
            <p:cNvPr id="32796" name="Line 26"/>
            <p:cNvSpPr/>
            <p:nvPr/>
          </p:nvSpPr>
          <p:spPr>
            <a:xfrm>
              <a:off x="3360" y="2784"/>
              <a:ext cx="0" cy="192"/>
            </a:xfrm>
            <a:prstGeom prst="line">
              <a:avLst/>
            </a:prstGeom>
            <a:ln w="25400" cap="flat" cmpd="sng">
              <a:solidFill>
                <a:srgbClr val="000000"/>
              </a:solidFill>
              <a:prstDash val="solid"/>
              <a:headEnd type="none" w="sm" len="sm"/>
              <a:tailEnd type="none" w="sm" len="sm"/>
            </a:ln>
          </p:spPr>
        </p:sp>
        <p:sp>
          <p:nvSpPr>
            <p:cNvPr id="32797" name="Line 27"/>
            <p:cNvSpPr/>
            <p:nvPr/>
          </p:nvSpPr>
          <p:spPr>
            <a:xfrm>
              <a:off x="3408" y="2784"/>
              <a:ext cx="0" cy="192"/>
            </a:xfrm>
            <a:prstGeom prst="line">
              <a:avLst/>
            </a:prstGeom>
            <a:ln w="25400" cap="flat" cmpd="sng">
              <a:solidFill>
                <a:srgbClr val="000000"/>
              </a:solidFill>
              <a:prstDash val="solid"/>
              <a:headEnd type="none" w="sm" len="sm"/>
              <a:tailEnd type="none" w="sm" len="sm"/>
            </a:ln>
          </p:spPr>
        </p:sp>
        <p:sp>
          <p:nvSpPr>
            <p:cNvPr id="32798" name="Line 28"/>
            <p:cNvSpPr/>
            <p:nvPr/>
          </p:nvSpPr>
          <p:spPr>
            <a:xfrm>
              <a:off x="3408" y="2784"/>
              <a:ext cx="432" cy="0"/>
            </a:xfrm>
            <a:prstGeom prst="line">
              <a:avLst/>
            </a:prstGeom>
            <a:ln w="25400" cap="flat" cmpd="sng">
              <a:solidFill>
                <a:srgbClr val="000000"/>
              </a:solidFill>
              <a:prstDash val="solid"/>
              <a:headEnd type="none" w="sm" len="sm"/>
              <a:tailEnd type="none" w="sm" len="sm"/>
            </a:ln>
          </p:spPr>
        </p:sp>
        <p:sp>
          <p:nvSpPr>
            <p:cNvPr id="32799" name="Line 29"/>
            <p:cNvSpPr/>
            <p:nvPr/>
          </p:nvSpPr>
          <p:spPr>
            <a:xfrm>
              <a:off x="3888" y="2784"/>
              <a:ext cx="672" cy="0"/>
            </a:xfrm>
            <a:prstGeom prst="line">
              <a:avLst/>
            </a:prstGeom>
            <a:ln w="25400" cap="flat" cmpd="sng">
              <a:solidFill>
                <a:srgbClr val="000000"/>
              </a:solidFill>
              <a:prstDash val="lgDash"/>
              <a:headEnd type="none" w="sm" len="sm"/>
              <a:tailEnd type="none" w="sm" len="sm"/>
            </a:ln>
          </p:spPr>
        </p:sp>
        <p:sp>
          <p:nvSpPr>
            <p:cNvPr id="32800" name="Line 30"/>
            <p:cNvSpPr/>
            <p:nvPr/>
          </p:nvSpPr>
          <p:spPr>
            <a:xfrm>
              <a:off x="1344" y="3216"/>
              <a:ext cx="48" cy="0"/>
            </a:xfrm>
            <a:prstGeom prst="line">
              <a:avLst/>
            </a:prstGeom>
            <a:ln w="25400" cap="flat" cmpd="sng">
              <a:solidFill>
                <a:srgbClr val="000000"/>
              </a:solidFill>
              <a:prstDash val="solid"/>
              <a:headEnd type="none" w="sm" len="sm"/>
              <a:tailEnd type="none" w="sm" len="sm"/>
            </a:ln>
          </p:spPr>
        </p:sp>
        <p:sp>
          <p:nvSpPr>
            <p:cNvPr id="32801" name="Line 31"/>
            <p:cNvSpPr/>
            <p:nvPr/>
          </p:nvSpPr>
          <p:spPr>
            <a:xfrm>
              <a:off x="1344" y="3024"/>
              <a:ext cx="0" cy="192"/>
            </a:xfrm>
            <a:prstGeom prst="line">
              <a:avLst/>
            </a:prstGeom>
            <a:ln w="25400" cap="flat" cmpd="sng">
              <a:solidFill>
                <a:srgbClr val="000000"/>
              </a:solidFill>
              <a:prstDash val="solid"/>
              <a:headEnd type="none" w="sm" len="sm"/>
              <a:tailEnd type="none" w="sm" len="sm"/>
            </a:ln>
          </p:spPr>
        </p:sp>
        <p:sp>
          <p:nvSpPr>
            <p:cNvPr id="32802" name="Line 32"/>
            <p:cNvSpPr/>
            <p:nvPr/>
          </p:nvSpPr>
          <p:spPr>
            <a:xfrm>
              <a:off x="912" y="3024"/>
              <a:ext cx="432" cy="0"/>
            </a:xfrm>
            <a:prstGeom prst="line">
              <a:avLst/>
            </a:prstGeom>
            <a:ln w="25400" cap="flat" cmpd="sng">
              <a:solidFill>
                <a:srgbClr val="000000"/>
              </a:solidFill>
              <a:prstDash val="solid"/>
              <a:headEnd type="none" w="sm" len="sm"/>
              <a:tailEnd type="none" w="sm" len="sm"/>
            </a:ln>
          </p:spPr>
        </p:sp>
        <p:sp>
          <p:nvSpPr>
            <p:cNvPr id="32803" name="Line 33"/>
            <p:cNvSpPr/>
            <p:nvPr/>
          </p:nvSpPr>
          <p:spPr>
            <a:xfrm>
              <a:off x="1392" y="3024"/>
              <a:ext cx="0" cy="192"/>
            </a:xfrm>
            <a:prstGeom prst="line">
              <a:avLst/>
            </a:prstGeom>
            <a:ln w="25400" cap="flat" cmpd="sng">
              <a:solidFill>
                <a:srgbClr val="000000"/>
              </a:solidFill>
              <a:prstDash val="solid"/>
              <a:headEnd type="none" w="sm" len="sm"/>
              <a:tailEnd type="none" w="sm" len="sm"/>
            </a:ln>
          </p:spPr>
        </p:sp>
        <p:sp>
          <p:nvSpPr>
            <p:cNvPr id="32804" name="Line 34"/>
            <p:cNvSpPr/>
            <p:nvPr/>
          </p:nvSpPr>
          <p:spPr>
            <a:xfrm>
              <a:off x="1392" y="3024"/>
              <a:ext cx="336" cy="0"/>
            </a:xfrm>
            <a:prstGeom prst="line">
              <a:avLst/>
            </a:prstGeom>
            <a:ln w="25400" cap="flat" cmpd="sng">
              <a:solidFill>
                <a:srgbClr val="000000"/>
              </a:solidFill>
              <a:prstDash val="solid"/>
              <a:headEnd type="none" w="sm" len="sm"/>
              <a:tailEnd type="none" w="sm" len="sm"/>
            </a:ln>
          </p:spPr>
        </p:sp>
        <p:sp>
          <p:nvSpPr>
            <p:cNvPr id="32805" name="Line 35"/>
            <p:cNvSpPr/>
            <p:nvPr/>
          </p:nvSpPr>
          <p:spPr>
            <a:xfrm>
              <a:off x="1776" y="3024"/>
              <a:ext cx="624" cy="0"/>
            </a:xfrm>
            <a:prstGeom prst="line">
              <a:avLst/>
            </a:prstGeom>
            <a:ln w="25400" cap="flat" cmpd="sng">
              <a:solidFill>
                <a:srgbClr val="000000"/>
              </a:solidFill>
              <a:prstDash val="lgDash"/>
              <a:headEnd type="none" w="sm" len="sm"/>
              <a:tailEnd type="none" w="sm" len="sm"/>
            </a:ln>
          </p:spPr>
        </p:sp>
        <p:sp>
          <p:nvSpPr>
            <p:cNvPr id="32806" name="Line 36"/>
            <p:cNvSpPr/>
            <p:nvPr/>
          </p:nvSpPr>
          <p:spPr>
            <a:xfrm>
              <a:off x="2448" y="3024"/>
              <a:ext cx="1056" cy="0"/>
            </a:xfrm>
            <a:prstGeom prst="line">
              <a:avLst/>
            </a:prstGeom>
            <a:ln w="25400" cap="flat" cmpd="sng">
              <a:solidFill>
                <a:srgbClr val="000000"/>
              </a:solidFill>
              <a:prstDash val="solid"/>
              <a:headEnd type="none" w="sm" len="sm"/>
              <a:tailEnd type="none" w="sm" len="sm"/>
            </a:ln>
          </p:spPr>
        </p:sp>
        <p:sp>
          <p:nvSpPr>
            <p:cNvPr id="32807" name="Line 37"/>
            <p:cNvSpPr/>
            <p:nvPr/>
          </p:nvSpPr>
          <p:spPr>
            <a:xfrm>
              <a:off x="3504" y="3216"/>
              <a:ext cx="48" cy="0"/>
            </a:xfrm>
            <a:prstGeom prst="line">
              <a:avLst/>
            </a:prstGeom>
            <a:ln w="25400" cap="flat" cmpd="sng">
              <a:solidFill>
                <a:srgbClr val="000000"/>
              </a:solidFill>
              <a:prstDash val="solid"/>
              <a:headEnd type="none" w="sm" len="sm"/>
              <a:tailEnd type="none" w="sm" len="sm"/>
            </a:ln>
          </p:spPr>
        </p:sp>
        <p:sp>
          <p:nvSpPr>
            <p:cNvPr id="32808" name="Line 38"/>
            <p:cNvSpPr/>
            <p:nvPr/>
          </p:nvSpPr>
          <p:spPr>
            <a:xfrm>
              <a:off x="3504" y="3024"/>
              <a:ext cx="0" cy="192"/>
            </a:xfrm>
            <a:prstGeom prst="line">
              <a:avLst/>
            </a:prstGeom>
            <a:ln w="25400" cap="flat" cmpd="sng">
              <a:solidFill>
                <a:srgbClr val="000000"/>
              </a:solidFill>
              <a:prstDash val="solid"/>
              <a:headEnd type="none" w="sm" len="sm"/>
              <a:tailEnd type="none" w="sm" len="sm"/>
            </a:ln>
          </p:spPr>
        </p:sp>
        <p:sp>
          <p:nvSpPr>
            <p:cNvPr id="32809" name="Line 39"/>
            <p:cNvSpPr/>
            <p:nvPr/>
          </p:nvSpPr>
          <p:spPr>
            <a:xfrm>
              <a:off x="3552" y="3024"/>
              <a:ext cx="0" cy="192"/>
            </a:xfrm>
            <a:prstGeom prst="line">
              <a:avLst/>
            </a:prstGeom>
            <a:ln w="25400" cap="flat" cmpd="sng">
              <a:solidFill>
                <a:srgbClr val="000000"/>
              </a:solidFill>
              <a:prstDash val="solid"/>
              <a:headEnd type="none" w="sm" len="sm"/>
              <a:tailEnd type="none" w="sm" len="sm"/>
            </a:ln>
          </p:spPr>
        </p:sp>
        <p:sp>
          <p:nvSpPr>
            <p:cNvPr id="32810" name="Line 40"/>
            <p:cNvSpPr/>
            <p:nvPr/>
          </p:nvSpPr>
          <p:spPr>
            <a:xfrm>
              <a:off x="3552" y="3024"/>
              <a:ext cx="288" cy="0"/>
            </a:xfrm>
            <a:prstGeom prst="line">
              <a:avLst/>
            </a:prstGeom>
            <a:ln w="25400" cap="flat" cmpd="sng">
              <a:solidFill>
                <a:srgbClr val="000000"/>
              </a:solidFill>
              <a:prstDash val="solid"/>
              <a:headEnd type="none" w="sm" len="sm"/>
              <a:tailEnd type="none" w="sm" len="sm"/>
            </a:ln>
          </p:spPr>
        </p:sp>
        <p:sp>
          <p:nvSpPr>
            <p:cNvPr id="32811" name="Line 41"/>
            <p:cNvSpPr/>
            <p:nvPr/>
          </p:nvSpPr>
          <p:spPr>
            <a:xfrm>
              <a:off x="3888" y="3024"/>
              <a:ext cx="672" cy="0"/>
            </a:xfrm>
            <a:prstGeom prst="line">
              <a:avLst/>
            </a:prstGeom>
            <a:ln w="25400" cap="flat" cmpd="sng">
              <a:solidFill>
                <a:srgbClr val="000000"/>
              </a:solidFill>
              <a:prstDash val="lgDash"/>
              <a:headEnd type="none" w="sm" len="sm"/>
              <a:tailEnd type="none" w="sm" len="sm"/>
            </a:ln>
          </p:spPr>
        </p:sp>
        <p:sp>
          <p:nvSpPr>
            <p:cNvPr id="32812" name="Line 42"/>
            <p:cNvSpPr/>
            <p:nvPr/>
          </p:nvSpPr>
          <p:spPr>
            <a:xfrm flipH="1">
              <a:off x="4944" y="3648"/>
              <a:ext cx="48" cy="0"/>
            </a:xfrm>
            <a:prstGeom prst="line">
              <a:avLst/>
            </a:prstGeom>
            <a:ln w="25400" cap="flat" cmpd="sng">
              <a:solidFill>
                <a:srgbClr val="000000"/>
              </a:solidFill>
              <a:prstDash val="solid"/>
              <a:headEnd type="none" w="sm" len="sm"/>
              <a:tailEnd type="none" w="sm" len="sm"/>
            </a:ln>
          </p:spPr>
        </p:sp>
        <p:sp>
          <p:nvSpPr>
            <p:cNvPr id="32813" name="Line 43"/>
            <p:cNvSpPr/>
            <p:nvPr/>
          </p:nvSpPr>
          <p:spPr>
            <a:xfrm>
              <a:off x="4992" y="3456"/>
              <a:ext cx="0" cy="192"/>
            </a:xfrm>
            <a:prstGeom prst="line">
              <a:avLst/>
            </a:prstGeom>
            <a:ln w="25400" cap="flat" cmpd="sng">
              <a:solidFill>
                <a:srgbClr val="000000"/>
              </a:solidFill>
              <a:prstDash val="solid"/>
              <a:headEnd type="none" w="sm" len="sm"/>
              <a:tailEnd type="none" w="sm" len="sm"/>
            </a:ln>
          </p:spPr>
        </p:sp>
        <p:sp>
          <p:nvSpPr>
            <p:cNvPr id="32814" name="Line 44"/>
            <p:cNvSpPr/>
            <p:nvPr/>
          </p:nvSpPr>
          <p:spPr>
            <a:xfrm flipH="1">
              <a:off x="4992" y="3456"/>
              <a:ext cx="144" cy="0"/>
            </a:xfrm>
            <a:prstGeom prst="line">
              <a:avLst/>
            </a:prstGeom>
            <a:ln w="25400" cap="flat" cmpd="sng">
              <a:solidFill>
                <a:srgbClr val="000000"/>
              </a:solidFill>
              <a:prstDash val="solid"/>
              <a:headEnd type="none" w="sm" len="sm"/>
              <a:tailEnd type="none" w="sm" len="sm"/>
            </a:ln>
          </p:spPr>
        </p:sp>
        <p:sp>
          <p:nvSpPr>
            <p:cNvPr id="32815" name="Line 45"/>
            <p:cNvSpPr/>
            <p:nvPr/>
          </p:nvSpPr>
          <p:spPr>
            <a:xfrm>
              <a:off x="4944" y="3456"/>
              <a:ext cx="0" cy="192"/>
            </a:xfrm>
            <a:prstGeom prst="line">
              <a:avLst/>
            </a:prstGeom>
            <a:ln w="25400" cap="flat" cmpd="sng">
              <a:solidFill>
                <a:srgbClr val="000000"/>
              </a:solidFill>
              <a:prstDash val="solid"/>
              <a:headEnd type="none" w="sm" len="sm"/>
              <a:tailEnd type="none" w="sm" len="sm"/>
            </a:ln>
          </p:spPr>
        </p:sp>
        <p:sp>
          <p:nvSpPr>
            <p:cNvPr id="32816" name="Line 46"/>
            <p:cNvSpPr/>
            <p:nvPr/>
          </p:nvSpPr>
          <p:spPr>
            <a:xfrm flipH="1">
              <a:off x="2832" y="3456"/>
              <a:ext cx="1008" cy="0"/>
            </a:xfrm>
            <a:prstGeom prst="line">
              <a:avLst/>
            </a:prstGeom>
            <a:ln w="25400" cap="flat" cmpd="sng">
              <a:solidFill>
                <a:srgbClr val="000000"/>
              </a:solidFill>
              <a:prstDash val="solid"/>
              <a:headEnd type="none" w="sm" len="sm"/>
              <a:tailEnd type="none" w="sm" len="sm"/>
            </a:ln>
          </p:spPr>
        </p:sp>
        <p:sp>
          <p:nvSpPr>
            <p:cNvPr id="32817" name="Line 47"/>
            <p:cNvSpPr/>
            <p:nvPr/>
          </p:nvSpPr>
          <p:spPr>
            <a:xfrm flipH="1">
              <a:off x="2784" y="3648"/>
              <a:ext cx="48" cy="0"/>
            </a:xfrm>
            <a:prstGeom prst="line">
              <a:avLst/>
            </a:prstGeom>
            <a:ln w="25400" cap="flat" cmpd="sng">
              <a:solidFill>
                <a:srgbClr val="000000"/>
              </a:solidFill>
              <a:prstDash val="solid"/>
              <a:headEnd type="none" w="sm" len="sm"/>
              <a:tailEnd type="none" w="sm" len="sm"/>
            </a:ln>
          </p:spPr>
        </p:sp>
        <p:sp>
          <p:nvSpPr>
            <p:cNvPr id="32818" name="Line 48"/>
            <p:cNvSpPr/>
            <p:nvPr/>
          </p:nvSpPr>
          <p:spPr>
            <a:xfrm>
              <a:off x="2832" y="3456"/>
              <a:ext cx="0" cy="192"/>
            </a:xfrm>
            <a:prstGeom prst="line">
              <a:avLst/>
            </a:prstGeom>
            <a:ln w="25400" cap="flat" cmpd="sng">
              <a:solidFill>
                <a:srgbClr val="000000"/>
              </a:solidFill>
              <a:prstDash val="solid"/>
              <a:headEnd type="none" w="sm" len="sm"/>
              <a:tailEnd type="none" w="sm" len="sm"/>
            </a:ln>
          </p:spPr>
        </p:sp>
        <p:sp>
          <p:nvSpPr>
            <p:cNvPr id="32819" name="Line 49"/>
            <p:cNvSpPr/>
            <p:nvPr/>
          </p:nvSpPr>
          <p:spPr>
            <a:xfrm>
              <a:off x="2784" y="3456"/>
              <a:ext cx="0" cy="192"/>
            </a:xfrm>
            <a:prstGeom prst="line">
              <a:avLst/>
            </a:prstGeom>
            <a:ln w="25400" cap="flat" cmpd="sng">
              <a:solidFill>
                <a:srgbClr val="000000"/>
              </a:solidFill>
              <a:prstDash val="solid"/>
              <a:headEnd type="none" w="sm" len="sm"/>
              <a:tailEnd type="none" w="sm" len="sm"/>
            </a:ln>
          </p:spPr>
        </p:sp>
        <p:sp>
          <p:nvSpPr>
            <p:cNvPr id="32820" name="Line 50"/>
            <p:cNvSpPr/>
            <p:nvPr/>
          </p:nvSpPr>
          <p:spPr>
            <a:xfrm flipH="1">
              <a:off x="2448" y="3456"/>
              <a:ext cx="336" cy="0"/>
            </a:xfrm>
            <a:prstGeom prst="line">
              <a:avLst/>
            </a:prstGeom>
            <a:ln w="25400" cap="flat" cmpd="sng">
              <a:solidFill>
                <a:srgbClr val="000000"/>
              </a:solidFill>
              <a:prstDash val="solid"/>
              <a:headEnd type="none" w="sm" len="sm"/>
              <a:tailEnd type="none" w="sm" len="sm"/>
            </a:ln>
          </p:spPr>
        </p:sp>
        <p:sp>
          <p:nvSpPr>
            <p:cNvPr id="32821" name="Line 51"/>
            <p:cNvSpPr/>
            <p:nvPr/>
          </p:nvSpPr>
          <p:spPr>
            <a:xfrm flipH="1">
              <a:off x="1776" y="3456"/>
              <a:ext cx="624" cy="0"/>
            </a:xfrm>
            <a:prstGeom prst="line">
              <a:avLst/>
            </a:prstGeom>
            <a:ln w="25400" cap="flat" cmpd="sng">
              <a:solidFill>
                <a:srgbClr val="000000"/>
              </a:solidFill>
              <a:prstDash val="lgDash"/>
              <a:headEnd type="none" w="sm" len="sm"/>
              <a:tailEnd type="none" w="sm" len="sm"/>
            </a:ln>
          </p:spPr>
        </p:sp>
        <p:sp>
          <p:nvSpPr>
            <p:cNvPr id="32822" name="Line 52"/>
            <p:cNvSpPr/>
            <p:nvPr/>
          </p:nvSpPr>
          <p:spPr>
            <a:xfrm flipH="1">
              <a:off x="912" y="3456"/>
              <a:ext cx="816" cy="0"/>
            </a:xfrm>
            <a:prstGeom prst="line">
              <a:avLst/>
            </a:prstGeom>
            <a:ln w="25400" cap="flat" cmpd="sng">
              <a:solidFill>
                <a:srgbClr val="000000"/>
              </a:solidFill>
              <a:prstDash val="solid"/>
              <a:headEnd type="none" w="sm" len="sm"/>
              <a:tailEnd type="none" w="sm" len="sm"/>
            </a:ln>
          </p:spPr>
        </p:sp>
        <p:sp>
          <p:nvSpPr>
            <p:cNvPr id="32823" name="Line 53"/>
            <p:cNvSpPr/>
            <p:nvPr/>
          </p:nvSpPr>
          <p:spPr>
            <a:xfrm>
              <a:off x="3888" y="3456"/>
              <a:ext cx="672" cy="0"/>
            </a:xfrm>
            <a:prstGeom prst="line">
              <a:avLst/>
            </a:prstGeom>
            <a:ln w="25400" cap="flat" cmpd="sng">
              <a:solidFill>
                <a:srgbClr val="000000"/>
              </a:solidFill>
              <a:prstDash val="lgDash"/>
              <a:headEnd type="none" w="sm" len="sm"/>
              <a:tailEnd type="none" w="sm" len="sm"/>
            </a:ln>
          </p:spPr>
        </p:sp>
        <p:sp>
          <p:nvSpPr>
            <p:cNvPr id="32824" name="Line 54"/>
            <p:cNvSpPr/>
            <p:nvPr/>
          </p:nvSpPr>
          <p:spPr>
            <a:xfrm>
              <a:off x="4560" y="2784"/>
              <a:ext cx="576" cy="0"/>
            </a:xfrm>
            <a:prstGeom prst="line">
              <a:avLst/>
            </a:prstGeom>
            <a:ln w="25400" cap="flat" cmpd="sng">
              <a:solidFill>
                <a:srgbClr val="000000"/>
              </a:solidFill>
              <a:prstDash val="solid"/>
              <a:headEnd type="none" w="sm" len="sm"/>
              <a:tailEnd type="none" w="sm" len="sm"/>
            </a:ln>
          </p:spPr>
        </p:sp>
        <p:sp>
          <p:nvSpPr>
            <p:cNvPr id="32825" name="Line 55"/>
            <p:cNvSpPr/>
            <p:nvPr/>
          </p:nvSpPr>
          <p:spPr>
            <a:xfrm>
              <a:off x="4560" y="3024"/>
              <a:ext cx="576" cy="0"/>
            </a:xfrm>
            <a:prstGeom prst="line">
              <a:avLst/>
            </a:prstGeom>
            <a:ln w="25400" cap="flat" cmpd="sng">
              <a:solidFill>
                <a:srgbClr val="000000"/>
              </a:solidFill>
              <a:prstDash val="solid"/>
              <a:headEnd type="none" w="sm" len="sm"/>
              <a:tailEnd type="none" w="sm" len="sm"/>
            </a:ln>
          </p:spPr>
        </p:sp>
        <p:sp>
          <p:nvSpPr>
            <p:cNvPr id="32826" name="Line 56"/>
            <p:cNvSpPr/>
            <p:nvPr/>
          </p:nvSpPr>
          <p:spPr>
            <a:xfrm>
              <a:off x="4560" y="3456"/>
              <a:ext cx="384" cy="0"/>
            </a:xfrm>
            <a:prstGeom prst="line">
              <a:avLst/>
            </a:prstGeom>
            <a:ln w="25400" cap="flat" cmpd="sng">
              <a:solidFill>
                <a:srgbClr val="000000"/>
              </a:solidFill>
              <a:prstDash val="solid"/>
              <a:headEnd type="none" w="sm" len="sm"/>
              <a:tailEnd type="none" w="sm" len="sm"/>
            </a:ln>
          </p:spPr>
        </p:sp>
        <p:sp>
          <p:nvSpPr>
            <p:cNvPr id="32827" name="Line 57"/>
            <p:cNvSpPr/>
            <p:nvPr/>
          </p:nvSpPr>
          <p:spPr>
            <a:xfrm>
              <a:off x="1056" y="2736"/>
              <a:ext cx="0" cy="1152"/>
            </a:xfrm>
            <a:prstGeom prst="line">
              <a:avLst/>
            </a:prstGeom>
            <a:ln w="25400" cap="flat" cmpd="sng">
              <a:solidFill>
                <a:srgbClr val="000000"/>
              </a:solidFill>
              <a:prstDash val="sysDot"/>
              <a:headEnd type="none" w="sm" len="sm"/>
              <a:tailEnd type="none" w="sm" len="sm"/>
            </a:ln>
          </p:spPr>
        </p:sp>
        <p:sp>
          <p:nvSpPr>
            <p:cNvPr id="32828" name="Line 58"/>
            <p:cNvSpPr/>
            <p:nvPr/>
          </p:nvSpPr>
          <p:spPr>
            <a:xfrm>
              <a:off x="1200" y="2976"/>
              <a:ext cx="0" cy="912"/>
            </a:xfrm>
            <a:prstGeom prst="line">
              <a:avLst/>
            </a:prstGeom>
            <a:ln w="25400" cap="flat" cmpd="sng">
              <a:solidFill>
                <a:srgbClr val="000000"/>
              </a:solidFill>
              <a:prstDash val="sysDot"/>
              <a:headEnd type="none" w="sm" len="sm"/>
              <a:tailEnd type="none" w="sm" len="sm"/>
            </a:ln>
          </p:spPr>
        </p:sp>
        <p:sp>
          <p:nvSpPr>
            <p:cNvPr id="32829" name="Rectangle 59"/>
            <p:cNvSpPr/>
            <p:nvPr/>
          </p:nvSpPr>
          <p:spPr>
            <a:xfrm>
              <a:off x="2832" y="3072"/>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a:t>
              </a:r>
              <a:endParaRPr lang="en-US" altLang="zh-CN" sz="3200" b="0" dirty="0">
                <a:latin typeface="Book Antiqua" panose="02040602050305030304" pitchFamily="18" charset="0"/>
              </a:endParaRPr>
            </a:p>
          </p:txBody>
        </p:sp>
        <p:sp>
          <p:nvSpPr>
            <p:cNvPr id="32830" name="Rectangle 60"/>
            <p:cNvSpPr/>
            <p:nvPr/>
          </p:nvSpPr>
          <p:spPr>
            <a:xfrm>
              <a:off x="1048" y="3600"/>
              <a:ext cx="14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t</a:t>
              </a:r>
              <a:endParaRPr lang="en-US" altLang="zh-CN" sz="3200" b="0" dirty="0">
                <a:latin typeface="Book Antiqua" panose="02040602050305030304" pitchFamily="18" charset="0"/>
              </a:endParaRPr>
            </a:p>
          </p:txBody>
        </p:sp>
        <p:sp>
          <p:nvSpPr>
            <p:cNvPr id="32831" name="Line 61"/>
            <p:cNvSpPr/>
            <p:nvPr/>
          </p:nvSpPr>
          <p:spPr>
            <a:xfrm>
              <a:off x="2784" y="3648"/>
              <a:ext cx="0" cy="240"/>
            </a:xfrm>
            <a:prstGeom prst="line">
              <a:avLst/>
            </a:prstGeom>
            <a:ln w="25400" cap="flat" cmpd="sng">
              <a:solidFill>
                <a:srgbClr val="000000"/>
              </a:solidFill>
              <a:prstDash val="sysDot"/>
              <a:headEnd type="none" w="sm" len="sm"/>
              <a:tailEnd type="none" w="sm" len="sm"/>
            </a:ln>
          </p:spPr>
        </p:sp>
        <p:sp>
          <p:nvSpPr>
            <p:cNvPr id="32832" name="Line 62"/>
            <p:cNvSpPr/>
            <p:nvPr/>
          </p:nvSpPr>
          <p:spPr>
            <a:xfrm>
              <a:off x="4944" y="3648"/>
              <a:ext cx="0" cy="240"/>
            </a:xfrm>
            <a:prstGeom prst="line">
              <a:avLst/>
            </a:prstGeom>
            <a:ln w="25400" cap="flat" cmpd="sng">
              <a:solidFill>
                <a:srgbClr val="000000"/>
              </a:solidFill>
              <a:prstDash val="sysDot"/>
              <a:headEnd type="none" w="sm" len="sm"/>
              <a:tailEnd type="none" w="sm" len="sm"/>
            </a:ln>
          </p:spPr>
        </p:sp>
        <p:sp>
          <p:nvSpPr>
            <p:cNvPr id="32833" name="Line 63"/>
            <p:cNvSpPr/>
            <p:nvPr/>
          </p:nvSpPr>
          <p:spPr>
            <a:xfrm>
              <a:off x="816" y="3752"/>
              <a:ext cx="240" cy="0"/>
            </a:xfrm>
            <a:prstGeom prst="line">
              <a:avLst/>
            </a:prstGeom>
            <a:ln w="25400" cap="flat" cmpd="sng">
              <a:solidFill>
                <a:srgbClr val="000000"/>
              </a:solidFill>
              <a:prstDash val="solid"/>
              <a:headEnd type="none" w="sm" len="sm"/>
              <a:tailEnd type="stealth" w="med" len="med"/>
            </a:ln>
          </p:spPr>
        </p:sp>
        <p:sp>
          <p:nvSpPr>
            <p:cNvPr id="32834" name="Line 64"/>
            <p:cNvSpPr/>
            <p:nvPr/>
          </p:nvSpPr>
          <p:spPr>
            <a:xfrm>
              <a:off x="1200" y="3752"/>
              <a:ext cx="288" cy="0"/>
            </a:xfrm>
            <a:prstGeom prst="line">
              <a:avLst/>
            </a:prstGeom>
            <a:ln w="25400" cap="flat" cmpd="sng">
              <a:solidFill>
                <a:srgbClr val="000000"/>
              </a:solidFill>
              <a:prstDash val="solid"/>
              <a:headEnd type="stealth" w="med" len="med"/>
              <a:tailEnd type="none" w="sm" len="sm"/>
            </a:ln>
          </p:spPr>
        </p:sp>
        <p:sp>
          <p:nvSpPr>
            <p:cNvPr id="32835" name="Rectangle 65"/>
            <p:cNvSpPr/>
            <p:nvPr/>
          </p:nvSpPr>
          <p:spPr>
            <a:xfrm>
              <a:off x="3784" y="3600"/>
              <a:ext cx="29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en-US" altLang="zh-CN" sz="3200" b="0" dirty="0">
                  <a:latin typeface="Book Antiqua" panose="02040602050305030304" pitchFamily="18" charset="0"/>
                </a:rPr>
                <a:t>T</a:t>
              </a:r>
              <a:r>
                <a:rPr lang="en-US" altLang="zh-CN" sz="3200" b="0" baseline="-25000" dirty="0">
                  <a:latin typeface="Book Antiqua" panose="02040602050305030304" pitchFamily="18" charset="0"/>
                </a:rPr>
                <a:t>m</a:t>
              </a:r>
              <a:endParaRPr lang="en-US" altLang="zh-CN" sz="3200" b="0" baseline="-25000" dirty="0">
                <a:latin typeface="Book Antiqua" panose="02040602050305030304" pitchFamily="18" charset="0"/>
              </a:endParaRPr>
            </a:p>
          </p:txBody>
        </p:sp>
        <p:sp>
          <p:nvSpPr>
            <p:cNvPr id="32836" name="Line 66"/>
            <p:cNvSpPr/>
            <p:nvPr/>
          </p:nvSpPr>
          <p:spPr>
            <a:xfrm>
              <a:off x="4128" y="3752"/>
              <a:ext cx="816" cy="0"/>
            </a:xfrm>
            <a:prstGeom prst="line">
              <a:avLst/>
            </a:prstGeom>
            <a:ln w="25400" cap="flat" cmpd="sng">
              <a:solidFill>
                <a:srgbClr val="000000"/>
              </a:solidFill>
              <a:prstDash val="solid"/>
              <a:headEnd type="none" w="sm" len="sm"/>
              <a:tailEnd type="stealth" w="med" len="med"/>
            </a:ln>
          </p:spPr>
        </p:sp>
        <p:sp>
          <p:nvSpPr>
            <p:cNvPr id="32837" name="Line 67"/>
            <p:cNvSpPr/>
            <p:nvPr/>
          </p:nvSpPr>
          <p:spPr>
            <a:xfrm>
              <a:off x="2784" y="3752"/>
              <a:ext cx="960" cy="0"/>
            </a:xfrm>
            <a:prstGeom prst="line">
              <a:avLst/>
            </a:prstGeom>
            <a:ln w="25400" cap="flat" cmpd="sng">
              <a:solidFill>
                <a:srgbClr val="000000"/>
              </a:solidFill>
              <a:prstDash val="solid"/>
              <a:headEnd type="stealth" w="med" len="med"/>
              <a:tailEnd type="none" w="sm" len="sm"/>
            </a:ln>
          </p:spPr>
        </p:sp>
        <p:sp>
          <p:nvSpPr>
            <p:cNvPr id="32838" name="Rectangle 68"/>
            <p:cNvSpPr/>
            <p:nvPr/>
          </p:nvSpPr>
          <p:spPr>
            <a:xfrm>
              <a:off x="528" y="2400"/>
              <a:ext cx="29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Tx/>
                <a:buFontTx/>
                <a:buNone/>
              </a:pPr>
              <a:r>
                <a:rPr lang="en-US" altLang="zh-CN" sz="3200" b="0" dirty="0">
                  <a:latin typeface="Book Antiqua" panose="02040602050305030304" pitchFamily="18" charset="0"/>
                </a:rPr>
                <a:t>#0</a:t>
              </a:r>
              <a:endParaRPr lang="en-US" altLang="zh-CN" sz="3200" b="0" dirty="0">
                <a:latin typeface="Book Antiqua" panose="02040602050305030304" pitchFamily="18" charset="0"/>
              </a:endParaRPr>
            </a:p>
          </p:txBody>
        </p:sp>
        <p:sp>
          <p:nvSpPr>
            <p:cNvPr id="32839" name="Rectangle 69"/>
            <p:cNvSpPr/>
            <p:nvPr/>
          </p:nvSpPr>
          <p:spPr>
            <a:xfrm>
              <a:off x="528" y="2688"/>
              <a:ext cx="29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Tx/>
                <a:buFontTx/>
                <a:buNone/>
              </a:pPr>
              <a:r>
                <a:rPr lang="en-US" altLang="zh-CN" sz="3200" b="0" dirty="0">
                  <a:latin typeface="Book Antiqua" panose="02040602050305030304" pitchFamily="18" charset="0"/>
                </a:rPr>
                <a:t>#1</a:t>
              </a:r>
              <a:endParaRPr lang="en-US" altLang="zh-CN" sz="3200" b="0" dirty="0">
                <a:latin typeface="Book Antiqua" panose="02040602050305030304" pitchFamily="18" charset="0"/>
              </a:endParaRPr>
            </a:p>
          </p:txBody>
        </p:sp>
        <p:sp>
          <p:nvSpPr>
            <p:cNvPr id="32840" name="Rectangle 70"/>
            <p:cNvSpPr/>
            <p:nvPr/>
          </p:nvSpPr>
          <p:spPr>
            <a:xfrm>
              <a:off x="528" y="2928"/>
              <a:ext cx="29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Tx/>
                <a:buFontTx/>
                <a:buNone/>
              </a:pPr>
              <a:r>
                <a:rPr lang="en-US" altLang="zh-CN" sz="3200" b="0" dirty="0">
                  <a:latin typeface="Book Antiqua" panose="02040602050305030304" pitchFamily="18" charset="0"/>
                </a:rPr>
                <a:t>#2</a:t>
              </a:r>
              <a:endParaRPr lang="en-US" altLang="zh-CN" sz="3200" b="0" dirty="0">
                <a:latin typeface="Book Antiqua" panose="02040602050305030304" pitchFamily="18" charset="0"/>
              </a:endParaRPr>
            </a:p>
          </p:txBody>
        </p:sp>
        <p:sp>
          <p:nvSpPr>
            <p:cNvPr id="32841" name="Rectangle 71"/>
            <p:cNvSpPr/>
            <p:nvPr/>
          </p:nvSpPr>
          <p:spPr>
            <a:xfrm>
              <a:off x="288" y="3264"/>
              <a:ext cx="5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Tx/>
                <a:buFontTx/>
                <a:buNone/>
              </a:pPr>
              <a:r>
                <a:rPr lang="en-US" altLang="zh-CN" sz="3200" b="0" dirty="0">
                  <a:latin typeface="Book Antiqua" panose="02040602050305030304" pitchFamily="18" charset="0"/>
                </a:rPr>
                <a:t>#m-1</a:t>
              </a:r>
              <a:endParaRPr lang="en-US" altLang="zh-CN" sz="3200" b="0" dirty="0">
                <a:latin typeface="Book Antiqua" panose="02040602050305030304" pitchFamily="18" charset="0"/>
              </a:endParaRPr>
            </a:p>
          </p:txBody>
        </p:sp>
      </p:grpSp>
      <p:graphicFrame>
        <p:nvGraphicFramePr>
          <p:cNvPr id="32774" name="Object 72"/>
          <p:cNvGraphicFramePr/>
          <p:nvPr/>
        </p:nvGraphicFramePr>
        <p:xfrm>
          <a:off x="5973763" y="1722438"/>
          <a:ext cx="1498600" cy="1193800"/>
        </p:xfrm>
        <a:graphic>
          <a:graphicData uri="http://schemas.openxmlformats.org/presentationml/2006/ole">
            <mc:AlternateContent xmlns:mc="http://schemas.openxmlformats.org/markup-compatibility/2006">
              <mc:Choice xmlns:v="urn:schemas-microsoft-com:vml" Requires="v">
                <p:oleObj spid="_x0000_s9222" name="" r:id="rId1" imgW="1498600" imgH="1193800" progId="Equation.3">
                  <p:embed/>
                </p:oleObj>
              </mc:Choice>
              <mc:Fallback>
                <p:oleObj name="" r:id="rId1" imgW="1498600" imgH="1193800" progId="Equation.3">
                  <p:embed/>
                  <p:pic>
                    <p:nvPicPr>
                      <p:cNvPr id="0" name="图片 3083"/>
                      <p:cNvPicPr/>
                      <p:nvPr/>
                    </p:nvPicPr>
                    <p:blipFill>
                      <a:blip r:embed="rId2"/>
                      <a:stretch>
                        <a:fillRect/>
                      </a:stretch>
                    </p:blipFill>
                    <p:spPr>
                      <a:xfrm>
                        <a:off x="5973763" y="1722438"/>
                        <a:ext cx="1498600" cy="1193800"/>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3795" name="Rectangle 2"/>
          <p:cNvSpPr>
            <a:spLocks noGrp="1"/>
          </p:cNvSpPr>
          <p:nvPr>
            <p:ph type="title"/>
          </p:nvPr>
        </p:nvSpPr>
        <p:spPr/>
        <p:txBody>
          <a:bodyPr vert="horz" wrap="square" lIns="91440" tIns="45720" rIns="91440" bIns="45720" anchor="ctr" anchorCtr="0"/>
          <a:lstStyle/>
          <a:p>
            <a:pPr eaLnBrk="1" hangingPunct="1"/>
            <a:r>
              <a:rPr lang="en-US" altLang="zh-CN" b="0" dirty="0"/>
              <a:t>m</a:t>
            </a:r>
            <a:r>
              <a:rPr lang="zh-CN" altLang="en-US" b="0" dirty="0"/>
              <a:t>个存储体分时启动</a:t>
            </a:r>
            <a:endParaRPr lang="zh-CN" altLang="en-US" b="0" dirty="0"/>
          </a:p>
        </p:txBody>
      </p:sp>
      <p:sp>
        <p:nvSpPr>
          <p:cNvPr id="33796"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33797" name="Picture 4" descr="3-5"/>
          <p:cNvPicPr>
            <a:picLocks noChangeAspect="1"/>
          </p:cNvPicPr>
          <p:nvPr/>
        </p:nvPicPr>
        <p:blipFill>
          <a:blip r:embed="rId1"/>
          <a:stretch>
            <a:fillRect/>
          </a:stretch>
        </p:blipFill>
        <p:spPr>
          <a:xfrm>
            <a:off x="609600" y="1020763"/>
            <a:ext cx="8534400" cy="4154487"/>
          </a:xfrm>
          <a:prstGeom prst="rect">
            <a:avLst/>
          </a:prstGeom>
          <a:noFill/>
          <a:ln w="9525">
            <a:noFill/>
          </a:ln>
        </p:spPr>
      </p:pic>
      <p:sp>
        <p:nvSpPr>
          <p:cNvPr id="33798" name="Rectangle 5"/>
          <p:cNvSpPr/>
          <p:nvPr/>
        </p:nvSpPr>
        <p:spPr>
          <a:xfrm>
            <a:off x="2308225" y="5303838"/>
            <a:ext cx="45275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r">
              <a:spcBef>
                <a:spcPct val="0"/>
              </a:spcBef>
              <a:buClrTx/>
              <a:buFontTx/>
              <a:buNone/>
            </a:pPr>
            <a:r>
              <a:rPr lang="zh-CN" altLang="en-US" sz="1800" b="0" dirty="0">
                <a:latin typeface="Times New Roman" panose="02020603050405020304" pitchFamily="18" charset="0"/>
                <a:ea typeface="宋体" panose="02010600030101010101" pitchFamily="2" charset="-122"/>
              </a:rPr>
              <a:t>模四多体交叉存取存储器的流水存取示意图</a:t>
            </a:r>
            <a:endParaRPr lang="zh-CN" altLang="en-US" sz="1800" b="0" dirty="0">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4819" name="Rectangle 2"/>
          <p:cNvSpPr>
            <a:spLocks noGrp="1"/>
          </p:cNvSpPr>
          <p:nvPr>
            <p:ph type="title"/>
          </p:nvPr>
        </p:nvSpPr>
        <p:spPr>
          <a:xfrm>
            <a:off x="0" y="117475"/>
            <a:ext cx="9144000" cy="609600"/>
          </a:xfrm>
        </p:spPr>
        <p:txBody>
          <a:bodyPr vert="horz" wrap="square" lIns="91440" tIns="45720" rIns="91440" bIns="45720" anchor="ctr" anchorCtr="0"/>
          <a:lstStyle/>
          <a:p>
            <a:pPr eaLnBrk="1" hangingPunct="1"/>
            <a:r>
              <a:rPr lang="zh-CN" altLang="en-US" sz="3200" dirty="0"/>
              <a:t>定量分析主存频宽与分体数</a:t>
            </a:r>
            <a:r>
              <a:rPr lang="en-US" altLang="zh-CN" sz="3200" dirty="0"/>
              <a:t>m</a:t>
            </a:r>
            <a:r>
              <a:rPr lang="zh-CN" altLang="en-US" sz="3200" dirty="0"/>
              <a:t>、转移概率</a:t>
            </a:r>
            <a:r>
              <a:rPr lang="en-US" altLang="zh-CN" sz="3200" dirty="0"/>
              <a:t>λ</a:t>
            </a:r>
            <a:r>
              <a:rPr lang="zh-CN" altLang="en-US" sz="3200" dirty="0"/>
              <a:t>的关系</a:t>
            </a:r>
            <a:r>
              <a:rPr lang="zh-CN" altLang="en-US" dirty="0"/>
              <a:t> </a:t>
            </a:r>
            <a:endParaRPr lang="zh-CN" altLang="en-US" dirty="0"/>
          </a:p>
        </p:txBody>
      </p:sp>
      <p:sp>
        <p:nvSpPr>
          <p:cNvPr id="38916" name="Rectangle 3"/>
          <p:cNvSpPr>
            <a:spLocks noGrp="1" noChangeArrowheads="1"/>
          </p:cNvSpPr>
          <p:nvPr>
            <p:ph idx="1" hasCustomPrompt="1"/>
          </p:nvPr>
        </p:nvSpPr>
        <p:spPr>
          <a:xfrm>
            <a:off x="420688" y="1063625"/>
            <a:ext cx="8077200" cy="507523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u"/>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提高模</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m</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值，是能提高主存系统的最大频宽。但主存的实际频宽并不随</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m</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值</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的增大而线性提高。</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u"/>
              <a:defRPr/>
            </a:pPr>
            <a:r>
              <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rPr>
              <a:t> </a:t>
            </a:r>
            <a:r>
              <a:rPr kumimoji="0" lang="zh-CN" altLang="en-US"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rPr>
              <a:t>系统效率的问题。程序指令不总是顺序执行的，一旦出现转移，效率就会下降。</a:t>
            </a:r>
            <a:endPar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u"/>
              <a:defRPr/>
            </a:pPr>
            <a:r>
              <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rPr>
              <a:t> m</a:t>
            </a:r>
            <a:r>
              <a:rPr kumimoji="0" lang="zh-CN" altLang="en-US"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rPr>
              <a:t>越大，存储器数据总线越长，总线上负载越重，有时甚至得增加门的级数，导致传输延迟增加。</a:t>
            </a:r>
            <a:endPar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en-US" altLang="zh-CN"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p:txBody>
      </p:sp>
      <p:grpSp>
        <p:nvGrpSpPr>
          <p:cNvPr id="4" name="组合 3"/>
          <p:cNvGrpSpPr/>
          <p:nvPr/>
        </p:nvGrpSpPr>
        <p:grpSpPr>
          <a:xfrm>
            <a:off x="2395538" y="3937000"/>
            <a:ext cx="4475162" cy="1541463"/>
            <a:chOff x="2394857" y="3936273"/>
            <a:chExt cx="4476206" cy="1541417"/>
          </a:xfrm>
        </p:grpSpPr>
        <p:sp>
          <p:nvSpPr>
            <p:cNvPr id="34822" name="爆炸形: 14 pt  1"/>
            <p:cNvSpPr/>
            <p:nvPr/>
          </p:nvSpPr>
          <p:spPr>
            <a:xfrm>
              <a:off x="2394857" y="3936273"/>
              <a:ext cx="4476206" cy="1541417"/>
            </a:xfrm>
            <a:prstGeom prst="irregularSeal2">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34823" name="文本框 2"/>
            <p:cNvSpPr txBox="1"/>
            <p:nvPr/>
          </p:nvSpPr>
          <p:spPr>
            <a:xfrm>
              <a:off x="3509554" y="4522315"/>
              <a:ext cx="2246811"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chemeClr val="tx1"/>
                  </a:solidFill>
                  <a:latin typeface="Times New Roman" panose="02020603050405020304" pitchFamily="18" charset="0"/>
                </a:rPr>
                <a:t>主频和</a:t>
              </a:r>
              <a:r>
                <a:rPr lang="en-US" altLang="zh-CN" sz="1800" b="0" dirty="0">
                  <a:solidFill>
                    <a:schemeClr val="tx1"/>
                  </a:solidFill>
                  <a:latin typeface="Times New Roman" panose="02020603050405020304" pitchFamily="18" charset="0"/>
                </a:rPr>
                <a:t>m</a:t>
              </a:r>
              <a:r>
                <a:rPr lang="zh-CN" altLang="en-US" sz="1800" b="0" dirty="0">
                  <a:solidFill>
                    <a:schemeClr val="tx1"/>
                  </a:solidFill>
                  <a:latin typeface="Times New Roman" panose="02020603050405020304" pitchFamily="18" charset="0"/>
                </a:rPr>
                <a:t>的关系？</a:t>
              </a:r>
              <a:endParaRPr lang="zh-CN" altLang="en-US" sz="1800" b="0" dirty="0">
                <a:solidFill>
                  <a:schemeClr val="tx1"/>
                </a:solidFill>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5843" name="Rectangle 2"/>
          <p:cNvSpPr>
            <a:spLocks noGrp="1"/>
          </p:cNvSpPr>
          <p:nvPr>
            <p:ph type="title"/>
          </p:nvPr>
        </p:nvSpPr>
        <p:spPr>
          <a:xfrm>
            <a:off x="0" y="117475"/>
            <a:ext cx="9144000" cy="609600"/>
          </a:xfrm>
        </p:spPr>
        <p:txBody>
          <a:bodyPr vert="horz" wrap="square" lIns="91440" tIns="45720" rIns="91440" bIns="45720" anchor="ctr" anchorCtr="0"/>
          <a:lstStyle/>
          <a:p>
            <a:pPr eaLnBrk="1" hangingPunct="1"/>
            <a:r>
              <a:rPr lang="zh-CN" altLang="en-US" sz="3200" dirty="0"/>
              <a:t>定量分析主存频宽与分体数</a:t>
            </a:r>
            <a:r>
              <a:rPr lang="en-US" altLang="zh-CN" sz="3200" dirty="0"/>
              <a:t>m</a:t>
            </a:r>
            <a:r>
              <a:rPr lang="zh-CN" altLang="en-US" sz="3200" dirty="0"/>
              <a:t>、转移概率</a:t>
            </a:r>
            <a:r>
              <a:rPr lang="en-US" altLang="zh-CN" sz="3200" dirty="0"/>
              <a:t>λ</a:t>
            </a:r>
            <a:r>
              <a:rPr lang="zh-CN" altLang="en-US" sz="3200" dirty="0"/>
              <a:t>的关系</a:t>
            </a:r>
            <a:r>
              <a:rPr lang="zh-CN" altLang="en-US" dirty="0"/>
              <a:t> </a:t>
            </a:r>
            <a:endParaRPr lang="zh-CN" altLang="en-US" dirty="0"/>
          </a:p>
        </p:txBody>
      </p:sp>
      <p:sp>
        <p:nvSpPr>
          <p:cNvPr id="35844" name="Rectangle 3"/>
          <p:cNvSpPr>
            <a:spLocks noGrp="1"/>
          </p:cNvSpPr>
          <p:nvPr>
            <p:ph idx="1" hasCustomPrompt="1"/>
          </p:nvPr>
        </p:nvSpPr>
        <p:spPr>
          <a:xfrm>
            <a:off x="533400" y="1006475"/>
            <a:ext cx="8077200" cy="5075238"/>
          </a:xfrm>
        </p:spPr>
        <p:txBody>
          <a:bodyPr vert="horz" wrap="square" lIns="91440" tIns="45720" rIns="91440" bIns="45720" anchor="t" anchorCtr="0"/>
          <a:lstStyle/>
          <a:p>
            <a:pPr eaLnBrk="1" hangingPunct="1">
              <a:buNone/>
            </a:pPr>
            <a:r>
              <a:rPr lang="zh-CN" altLang="en-US" dirty="0"/>
              <a:t>    设对具有</a:t>
            </a:r>
            <a:r>
              <a:rPr lang="en-US" altLang="zh-CN" dirty="0"/>
              <a:t>m</a:t>
            </a:r>
            <a:r>
              <a:rPr lang="zh-CN" altLang="en-US" dirty="0"/>
              <a:t>路独立模体的并行主存系统，</a:t>
            </a:r>
            <a:endParaRPr lang="zh-CN" altLang="en-US" dirty="0"/>
          </a:p>
          <a:p>
            <a:pPr eaLnBrk="1" hangingPunct="1">
              <a:buNone/>
            </a:pPr>
            <a:r>
              <a:rPr lang="en-US" altLang="zh-CN" dirty="0"/>
              <a:t>CPU</a:t>
            </a:r>
            <a:r>
              <a:rPr lang="zh-CN" altLang="en-US" dirty="0"/>
              <a:t>发出地址                  的访存申请队列，假定：</a:t>
            </a:r>
            <a:endParaRPr lang="zh-CN" altLang="en-US" dirty="0"/>
          </a:p>
          <a:p>
            <a:pPr eaLnBrk="1" hangingPunct="1">
              <a:buNone/>
            </a:pPr>
            <a:r>
              <a:rPr lang="zh-CN" altLang="en-US" dirty="0"/>
              <a:t> （</a:t>
            </a:r>
            <a:r>
              <a:rPr lang="en-US" altLang="zh-CN" dirty="0"/>
              <a:t>1</a:t>
            </a:r>
            <a:r>
              <a:rPr lang="zh-CN" altLang="en-US" dirty="0"/>
              <a:t>）在每一个主存周期之前，扫描队列，截取</a:t>
            </a:r>
            <a:endParaRPr lang="zh-CN" altLang="en-US" dirty="0"/>
          </a:p>
          <a:p>
            <a:pPr eaLnBrk="1" hangingPunct="1">
              <a:buNone/>
            </a:pPr>
            <a:r>
              <a:rPr lang="zh-CN" altLang="en-US" dirty="0"/>
              <a:t> </a:t>
            </a:r>
            <a:endParaRPr lang="zh-CN" altLang="en-US" dirty="0"/>
          </a:p>
          <a:p>
            <a:pPr eaLnBrk="1" hangingPunct="1">
              <a:buNone/>
            </a:pPr>
            <a:r>
              <a:rPr lang="zh-CN" altLang="en-US" dirty="0"/>
              <a:t> （</a:t>
            </a:r>
            <a:r>
              <a:rPr lang="en-US" altLang="zh-CN" dirty="0"/>
              <a:t>2</a:t>
            </a:r>
            <a:r>
              <a:rPr lang="zh-CN" altLang="en-US" dirty="0"/>
              <a:t>）            是在</a:t>
            </a:r>
            <a:r>
              <a:rPr lang="en-US" altLang="zh-CN" dirty="0"/>
              <a:t>k</a:t>
            </a:r>
            <a:r>
              <a:rPr lang="zh-CN" altLang="en-US" dirty="0"/>
              <a:t>个地址中没有两个或两个以上的地址处于同一模体中，显然</a:t>
            </a:r>
            <a:r>
              <a:rPr lang="en-US" altLang="zh-CN" dirty="0"/>
              <a:t>, k &lt;= m </a:t>
            </a:r>
            <a:endParaRPr lang="en-US" altLang="zh-CN" dirty="0"/>
          </a:p>
          <a:p>
            <a:pPr eaLnBrk="1" hangingPunct="1">
              <a:buNone/>
            </a:pPr>
            <a:r>
              <a:rPr lang="en-US" altLang="zh-CN" dirty="0"/>
              <a:t> </a:t>
            </a:r>
            <a:r>
              <a:rPr lang="zh-CN" altLang="en-US" dirty="0"/>
              <a:t>（</a:t>
            </a:r>
            <a:r>
              <a:rPr lang="en-US" altLang="zh-CN" dirty="0"/>
              <a:t>3</a:t>
            </a:r>
            <a:r>
              <a:rPr lang="zh-CN" altLang="en-US" dirty="0"/>
              <a:t>）截取的</a:t>
            </a:r>
            <a:r>
              <a:rPr lang="en-US" altLang="zh-CN" dirty="0"/>
              <a:t>k</a:t>
            </a:r>
            <a:r>
              <a:rPr lang="zh-CN" altLang="en-US" dirty="0"/>
              <a:t>个地址的队列，能同时访问</a:t>
            </a:r>
            <a:r>
              <a:rPr lang="en-US" altLang="zh-CN" dirty="0"/>
              <a:t>k</a:t>
            </a:r>
            <a:r>
              <a:rPr lang="zh-CN" altLang="en-US" dirty="0"/>
              <a:t>个模体， </a:t>
            </a:r>
            <a:r>
              <a:rPr lang="en-US" altLang="zh-CN" dirty="0"/>
              <a:t>k = 1,2,</a:t>
            </a:r>
            <a:r>
              <a:rPr lang="en-US" altLang="zh-CN" dirty="0">
                <a:latin typeface="宋体" panose="02010600030101010101" pitchFamily="2" charset="-122"/>
              </a:rPr>
              <a:t>…</a:t>
            </a:r>
            <a:r>
              <a:rPr lang="en-US" altLang="zh-CN" dirty="0"/>
              <a:t>m         </a:t>
            </a:r>
            <a:endParaRPr lang="en-US" altLang="zh-CN" dirty="0"/>
          </a:p>
        </p:txBody>
      </p:sp>
      <p:graphicFrame>
        <p:nvGraphicFramePr>
          <p:cNvPr id="35845" name="Object 4"/>
          <p:cNvGraphicFramePr>
            <a:graphicFrameLocks noChangeAspect="1"/>
          </p:cNvGraphicFramePr>
          <p:nvPr/>
        </p:nvGraphicFramePr>
        <p:xfrm>
          <a:off x="2622550" y="1577975"/>
          <a:ext cx="3048000" cy="495300"/>
        </p:xfrm>
        <a:graphic>
          <a:graphicData uri="http://schemas.openxmlformats.org/presentationml/2006/ole">
            <mc:AlternateContent xmlns:mc="http://schemas.openxmlformats.org/markup-compatibility/2006">
              <mc:Choice xmlns:v="urn:schemas-microsoft-com:vml" Requires="v">
                <p:oleObj spid="_x0000_s10254" name="" r:id="rId1" imgW="1028065" imgH="241300" progId="Equation.3">
                  <p:embed/>
                </p:oleObj>
              </mc:Choice>
              <mc:Fallback>
                <p:oleObj name="" r:id="rId1" imgW="1028065" imgH="241300" progId="Equation.3">
                  <p:embed/>
                  <p:pic>
                    <p:nvPicPr>
                      <p:cNvPr id="0" name="图片 3081"/>
                      <p:cNvPicPr/>
                      <p:nvPr/>
                    </p:nvPicPr>
                    <p:blipFill>
                      <a:blip r:embed="rId2"/>
                      <a:stretch>
                        <a:fillRect/>
                      </a:stretch>
                    </p:blipFill>
                    <p:spPr>
                      <a:xfrm>
                        <a:off x="2622550" y="1577975"/>
                        <a:ext cx="3048000" cy="495300"/>
                      </a:xfrm>
                      <a:prstGeom prst="rect">
                        <a:avLst/>
                      </a:prstGeom>
                      <a:noFill/>
                      <a:ln w="38100">
                        <a:noFill/>
                        <a:miter/>
                      </a:ln>
                    </p:spPr>
                  </p:pic>
                </p:oleObj>
              </mc:Fallback>
            </mc:AlternateContent>
          </a:graphicData>
        </a:graphic>
      </p:graphicFrame>
      <p:graphicFrame>
        <p:nvGraphicFramePr>
          <p:cNvPr id="35846" name="Object 5"/>
          <p:cNvGraphicFramePr>
            <a:graphicFrameLocks noChangeAspect="1"/>
          </p:cNvGraphicFramePr>
          <p:nvPr/>
        </p:nvGraphicFramePr>
        <p:xfrm>
          <a:off x="1708150" y="2962275"/>
          <a:ext cx="2070100" cy="469900"/>
        </p:xfrm>
        <a:graphic>
          <a:graphicData uri="http://schemas.openxmlformats.org/presentationml/2006/ole">
            <mc:AlternateContent xmlns:mc="http://schemas.openxmlformats.org/markup-compatibility/2006">
              <mc:Choice xmlns:v="urn:schemas-microsoft-com:vml" Requires="v">
                <p:oleObj spid="_x0000_s10255" name="" r:id="rId3" imgW="698500" imgH="228600" progId="Equation.3">
                  <p:embed/>
                </p:oleObj>
              </mc:Choice>
              <mc:Fallback>
                <p:oleObj name="" r:id="rId3" imgW="698500" imgH="228600" progId="Equation.3">
                  <p:embed/>
                  <p:pic>
                    <p:nvPicPr>
                      <p:cNvPr id="0" name="图片 3080"/>
                      <p:cNvPicPr/>
                      <p:nvPr/>
                    </p:nvPicPr>
                    <p:blipFill>
                      <a:blip r:embed="rId4"/>
                      <a:stretch>
                        <a:fillRect/>
                      </a:stretch>
                    </p:blipFill>
                    <p:spPr>
                      <a:xfrm>
                        <a:off x="1708150" y="2962275"/>
                        <a:ext cx="2070100" cy="469900"/>
                      </a:xfrm>
                      <a:prstGeom prst="rect">
                        <a:avLst/>
                      </a:prstGeom>
                      <a:noFill/>
                      <a:ln w="38100">
                        <a:noFill/>
                        <a:miter/>
                      </a:ln>
                    </p:spPr>
                  </p:pic>
                </p:oleObj>
              </mc:Fallback>
            </mc:AlternateContent>
          </a:graphicData>
        </a:graphic>
      </p:graphicFrame>
      <p:graphicFrame>
        <p:nvGraphicFramePr>
          <p:cNvPr id="35847" name="Object 6"/>
          <p:cNvGraphicFramePr>
            <a:graphicFrameLocks noChangeAspect="1"/>
          </p:cNvGraphicFramePr>
          <p:nvPr/>
        </p:nvGraphicFramePr>
        <p:xfrm>
          <a:off x="1687513" y="3529013"/>
          <a:ext cx="2070100" cy="469900"/>
        </p:xfrm>
        <a:graphic>
          <a:graphicData uri="http://schemas.openxmlformats.org/presentationml/2006/ole">
            <mc:AlternateContent xmlns:mc="http://schemas.openxmlformats.org/markup-compatibility/2006">
              <mc:Choice xmlns:v="urn:schemas-microsoft-com:vml" Requires="v">
                <p:oleObj spid="_x0000_s10256" name="" r:id="rId5" imgW="698500" imgH="228600" progId="Equation.3">
                  <p:embed/>
                </p:oleObj>
              </mc:Choice>
              <mc:Fallback>
                <p:oleObj name="" r:id="rId5" imgW="698500" imgH="228600" progId="Equation.3">
                  <p:embed/>
                  <p:pic>
                    <p:nvPicPr>
                      <p:cNvPr id="0" name="图片 3082"/>
                      <p:cNvPicPr/>
                      <p:nvPr/>
                    </p:nvPicPr>
                    <p:blipFill>
                      <a:blip r:embed="rId4"/>
                      <a:stretch>
                        <a:fillRect/>
                      </a:stretch>
                    </p:blipFill>
                    <p:spPr>
                      <a:xfrm>
                        <a:off x="1687513" y="3529013"/>
                        <a:ext cx="2070100" cy="469900"/>
                      </a:xfrm>
                      <a:prstGeom prst="rect">
                        <a:avLst/>
                      </a:prstGeom>
                      <a:noFill/>
                      <a:ln w="38100">
                        <a:noFill/>
                        <a:miter/>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5"/>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6867" name="Rectangle 2"/>
          <p:cNvSpPr>
            <a:spLocks noGrp="1"/>
          </p:cNvSpPr>
          <p:nvPr>
            <p:ph type="title"/>
          </p:nvPr>
        </p:nvSpPr>
        <p:spPr>
          <a:xfrm>
            <a:off x="0" y="69850"/>
            <a:ext cx="9144000" cy="609600"/>
          </a:xfrm>
        </p:spPr>
        <p:txBody>
          <a:bodyPr vert="horz" wrap="square" lIns="91440" tIns="45720" rIns="91440" bIns="45720" anchor="ctr" anchorCtr="0"/>
          <a:lstStyle/>
          <a:p>
            <a:pPr eaLnBrk="1" hangingPunct="1"/>
            <a:r>
              <a:rPr lang="zh-CN" altLang="en-US" sz="3200" dirty="0"/>
              <a:t>定量分析主存频宽与分体数</a:t>
            </a:r>
            <a:r>
              <a:rPr lang="en-US" altLang="zh-CN" sz="3200" dirty="0"/>
              <a:t>m</a:t>
            </a:r>
            <a:r>
              <a:rPr lang="zh-CN" altLang="en-US" sz="3200" dirty="0"/>
              <a:t>、转移概率</a:t>
            </a:r>
            <a:r>
              <a:rPr lang="en-US" altLang="zh-CN" sz="3200" dirty="0"/>
              <a:t>λ</a:t>
            </a:r>
            <a:r>
              <a:rPr lang="zh-CN" altLang="en-US" sz="3200" dirty="0"/>
              <a:t>的关系</a:t>
            </a:r>
            <a:endParaRPr lang="zh-CN" altLang="en-US" sz="3200" dirty="0"/>
          </a:p>
        </p:txBody>
      </p:sp>
      <p:sp>
        <p:nvSpPr>
          <p:cNvPr id="39940" name="Rectangle 3"/>
          <p:cNvSpPr>
            <a:spLocks noGrp="1" noChangeArrowheads="1"/>
          </p:cNvSpPr>
          <p:nvPr>
            <p:ph type="body" sz="half" idx="1" hasCustomPrompt="1"/>
          </p:nvPr>
        </p:nvSpPr>
        <p:spPr>
          <a:xfrm>
            <a:off x="469900" y="1022350"/>
            <a:ext cx="8275638" cy="49530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另设：</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P(k)</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表示申请长度为</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k</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，且不冲突的概率密度函数。</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k</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的平均值</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用</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B</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表示：</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k</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越接近于</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m,</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效率就会越高</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当访存申请队列都是指令的话，那么影响最大的是转移指令概率</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λ</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 λ</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是给定指令的下一条指令地址为非顺序地址的概率。</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en-US" altLang="zh-CN" sz="2400" b="0"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graphicFrame>
        <p:nvGraphicFramePr>
          <p:cNvPr id="36869" name="Object 4"/>
          <p:cNvGraphicFramePr>
            <a:graphicFrameLocks noGrp="1" noChangeAspect="1"/>
          </p:cNvGraphicFramePr>
          <p:nvPr>
            <p:ph sz="half" idx="2" hasCustomPrompt="1"/>
          </p:nvPr>
        </p:nvGraphicFramePr>
        <p:xfrm>
          <a:off x="2706688" y="1900238"/>
          <a:ext cx="2995612" cy="1339850"/>
        </p:xfrm>
        <a:graphic>
          <a:graphicData uri="http://schemas.openxmlformats.org/presentationml/2006/ole">
            <mc:AlternateContent xmlns:mc="http://schemas.openxmlformats.org/markup-compatibility/2006">
              <mc:Choice xmlns:v="urn:schemas-microsoft-com:vml" Requires="v">
                <p:oleObj spid="_x0000_s11270" name="" r:id="rId1" imgW="965200" imgH="431800" progId="Equation.3">
                  <p:embed/>
                </p:oleObj>
              </mc:Choice>
              <mc:Fallback>
                <p:oleObj name="" r:id="rId1" imgW="965200" imgH="431800" progId="Equation.3">
                  <p:embed/>
                  <p:pic>
                    <p:nvPicPr>
                      <p:cNvPr id="0" name="图片 3087"/>
                      <p:cNvPicPr/>
                      <p:nvPr/>
                    </p:nvPicPr>
                    <p:blipFill>
                      <a:blip r:embed="rId2"/>
                      <a:srcRect/>
                      <a:stretch>
                        <a:fillRect/>
                      </a:stretch>
                    </p:blipFill>
                    <p:spPr>
                      <a:xfrm>
                        <a:off x="2706688" y="1900238"/>
                        <a:ext cx="2995612" cy="1339850"/>
                      </a:xfrm>
                      <a:prstGeom prst="rect">
                        <a:avLst/>
                      </a:prstGeom>
                      <a:noFill/>
                      <a:ln w="38100">
                        <a:miter/>
                      </a:ln>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7891" name="Rectangle 2"/>
          <p:cNvSpPr>
            <a:spLocks noGrp="1"/>
          </p:cNvSpPr>
          <p:nvPr>
            <p:ph idx="1" hasCustomPrompt="1"/>
          </p:nvPr>
        </p:nvSpPr>
        <p:spPr>
          <a:xfrm>
            <a:off x="350838" y="869950"/>
            <a:ext cx="8488362" cy="2225675"/>
          </a:xfrm>
        </p:spPr>
        <p:txBody>
          <a:bodyPr vert="horz" wrap="square" lIns="91440" tIns="45720" rIns="91440" bIns="45720" anchor="t" anchorCtr="0"/>
          <a:lstStyle/>
          <a:p>
            <a:pPr eaLnBrk="1" hangingPunct="1">
              <a:buNone/>
            </a:pPr>
            <a:r>
              <a:rPr lang="zh-CN" altLang="en-US" sz="2400" dirty="0"/>
              <a:t>  </a:t>
            </a:r>
            <a:r>
              <a:rPr lang="zh-CN" altLang="en-US" dirty="0"/>
              <a:t>申请队中如果第一条就是转移指令且转移成功，与第一条指令同时读出的其它</a:t>
            </a:r>
            <a:r>
              <a:rPr lang="en-US" altLang="zh-CN" dirty="0"/>
              <a:t>m-1</a:t>
            </a:r>
            <a:r>
              <a:rPr lang="zh-CN" altLang="en-US" dirty="0"/>
              <a:t>条指令就没有用，相当于</a:t>
            </a:r>
            <a:r>
              <a:rPr lang="en-US" altLang="zh-CN" dirty="0"/>
              <a:t>k=1,</a:t>
            </a:r>
            <a:r>
              <a:rPr lang="zh-CN" altLang="en-US" dirty="0"/>
              <a:t>也就是</a:t>
            </a:r>
            <a:r>
              <a:rPr lang="zh-CN" altLang="en-US" sz="2000" dirty="0"/>
              <a:t>  </a:t>
            </a:r>
            <a:endParaRPr lang="zh-CN" altLang="en-US" sz="2000" dirty="0"/>
          </a:p>
        </p:txBody>
      </p:sp>
      <p:graphicFrame>
        <p:nvGraphicFramePr>
          <p:cNvPr id="37892" name="Object 3"/>
          <p:cNvGraphicFramePr>
            <a:graphicFrameLocks noChangeAspect="1"/>
          </p:cNvGraphicFramePr>
          <p:nvPr/>
        </p:nvGraphicFramePr>
        <p:xfrm>
          <a:off x="2073275" y="2499360"/>
          <a:ext cx="4800600" cy="2438400"/>
        </p:xfrm>
        <a:graphic>
          <a:graphicData uri="http://schemas.openxmlformats.org/presentationml/2006/ole">
            <mc:AlternateContent xmlns:mc="http://schemas.openxmlformats.org/markup-compatibility/2006">
              <mc:Choice xmlns:v="urn:schemas-microsoft-com:vml" Requires="v">
                <p:oleObj spid="_x0000_s12294" name="" r:id="rId1" imgW="1320800" imgH="1155700" progId="Equation.3">
                  <p:embed/>
                </p:oleObj>
              </mc:Choice>
              <mc:Fallback>
                <p:oleObj name="" r:id="rId1" imgW="1320800" imgH="1155700" progId="Equation.3">
                  <p:embed/>
                  <p:pic>
                    <p:nvPicPr>
                      <p:cNvPr id="0" name="图片 3084"/>
                      <p:cNvPicPr/>
                      <p:nvPr/>
                    </p:nvPicPr>
                    <p:blipFill>
                      <a:blip r:embed="rId2"/>
                      <a:stretch>
                        <a:fillRect/>
                      </a:stretch>
                    </p:blipFill>
                    <p:spPr>
                      <a:xfrm>
                        <a:off x="2073275" y="2499360"/>
                        <a:ext cx="4800600" cy="2438400"/>
                      </a:xfrm>
                      <a:prstGeom prst="rect">
                        <a:avLst/>
                      </a:prstGeom>
                      <a:noFill/>
                      <a:ln w="38100">
                        <a:noFill/>
                        <a:miter/>
                      </a:ln>
                    </p:spPr>
                  </p:pic>
                </p:oleObj>
              </mc:Fallback>
            </mc:AlternateContent>
          </a:graphicData>
        </a:graphic>
      </p:graphicFrame>
      <p:sp>
        <p:nvSpPr>
          <p:cNvPr id="37893" name="Rectangle 4"/>
          <p:cNvSpPr/>
          <p:nvPr/>
        </p:nvSpPr>
        <p:spPr>
          <a:xfrm>
            <a:off x="53975" y="111125"/>
            <a:ext cx="9090025" cy="57943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3200" dirty="0">
                <a:latin typeface="Times New Roman" panose="02020603050405020304" pitchFamily="18" charset="0"/>
                <a:ea typeface="宋体" panose="02010600030101010101" pitchFamily="2" charset="-122"/>
              </a:rPr>
              <a:t>定量分析主存频宽与分体数</a:t>
            </a:r>
            <a:r>
              <a:rPr lang="en-US" altLang="zh-CN" sz="3200" dirty="0">
                <a:latin typeface="Times New Roman" panose="02020603050405020304" pitchFamily="18" charset="0"/>
                <a:ea typeface="宋体" panose="02010600030101010101" pitchFamily="2" charset="-122"/>
              </a:rPr>
              <a:t>m</a:t>
            </a:r>
            <a:r>
              <a:rPr lang="zh-CN" altLang="en-US" sz="3200" dirty="0">
                <a:latin typeface="Times New Roman" panose="02020603050405020304" pitchFamily="18" charset="0"/>
                <a:ea typeface="宋体" panose="02010600030101010101" pitchFamily="2" charset="-122"/>
              </a:rPr>
              <a:t>、转移概率</a:t>
            </a:r>
            <a:r>
              <a:rPr lang="en-US" altLang="zh-CN" sz="3200" dirty="0">
                <a:latin typeface="Times New Roman" panose="02020603050405020304" pitchFamily="18" charset="0"/>
                <a:ea typeface="宋体" panose="02010600030101010101" pitchFamily="2" charset="-122"/>
              </a:rPr>
              <a:t>λ</a:t>
            </a:r>
            <a:r>
              <a:rPr lang="zh-CN" altLang="en-US" sz="3200" dirty="0">
                <a:latin typeface="Times New Roman" panose="02020603050405020304" pitchFamily="18" charset="0"/>
                <a:ea typeface="宋体" panose="02010600030101010101" pitchFamily="2" charset="-122"/>
              </a:rPr>
              <a:t>的关系</a:t>
            </a:r>
            <a:endParaRPr lang="zh-CN" altLang="en-US" sz="3200" dirty="0">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171" name="Rectangle 2"/>
          <p:cNvSpPr>
            <a:spLocks noGrp="1"/>
          </p:cNvSpPr>
          <p:nvPr>
            <p:ph type="title"/>
          </p:nvPr>
        </p:nvSpPr>
        <p:spPr/>
        <p:txBody>
          <a:bodyPr vert="horz" wrap="square" lIns="91440" tIns="45720" rIns="91440" bIns="45720" anchor="ctr" anchorCtr="0"/>
          <a:lstStyle/>
          <a:p>
            <a:pPr eaLnBrk="1" hangingPunct="1"/>
            <a:r>
              <a:rPr lang="zh-CN" altLang="en-US" dirty="0"/>
              <a:t>主要内容</a:t>
            </a:r>
            <a:endParaRPr lang="zh-CN" altLang="en-US" dirty="0"/>
          </a:p>
        </p:txBody>
      </p:sp>
      <p:sp>
        <p:nvSpPr>
          <p:cNvPr id="237571"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ts val="60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3.1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存储系统的基本要求和并行主存系统</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3.1.1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存储系统的基本要求</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3.1.2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rPr>
              <a:t>并行主存系统</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中断系统</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总线系统</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3.4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输入</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输出系统 </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8915" name="Rectangle 2"/>
          <p:cNvSpPr>
            <a:spLocks noGrp="1"/>
          </p:cNvSpPr>
          <p:nvPr>
            <p:ph idx="1" hasCustomPrompt="1"/>
          </p:nvPr>
        </p:nvSpPr>
        <p:spPr/>
        <p:txBody>
          <a:bodyPr vert="horz" wrap="square" lIns="91440" tIns="45720" rIns="91440" bIns="45720" anchor="t" anchorCtr="0"/>
          <a:lstStyle/>
          <a:p>
            <a:pPr eaLnBrk="1" hangingPunct="1">
              <a:buNone/>
            </a:pPr>
            <a:r>
              <a:rPr lang="zh-CN" altLang="en-US" sz="2400" dirty="0">
                <a:latin typeface="Times New Roman" panose="02020603050405020304" pitchFamily="18" charset="0"/>
              </a:rPr>
              <a:t>带入上式</a:t>
            </a:r>
            <a:r>
              <a:rPr lang="zh-CN" altLang="en-US" sz="2000" dirty="0">
                <a:latin typeface="Times New Roman" panose="02020603050405020304" pitchFamily="18" charset="0"/>
              </a:rPr>
              <a:t>：</a:t>
            </a:r>
            <a:endParaRPr lang="zh-CN" altLang="en-US" sz="2000" dirty="0">
              <a:latin typeface="Times New Roman" panose="02020603050405020304" pitchFamily="18" charset="0"/>
            </a:endParaRPr>
          </a:p>
          <a:p>
            <a:pPr eaLnBrk="1" hangingPunct="1">
              <a:buNone/>
            </a:pPr>
            <a:endParaRPr lang="zh-CN" altLang="en-US" sz="2000" dirty="0">
              <a:latin typeface="Times New Roman" panose="02020603050405020304" pitchFamily="18" charset="0"/>
            </a:endParaRPr>
          </a:p>
          <a:p>
            <a:pPr eaLnBrk="1" hangingPunct="1">
              <a:buNone/>
            </a:pPr>
            <a:endParaRPr lang="zh-CN" altLang="en-US" sz="2000" dirty="0">
              <a:latin typeface="Times New Roman" panose="02020603050405020304" pitchFamily="18" charset="0"/>
            </a:endParaRPr>
          </a:p>
          <a:p>
            <a:pPr eaLnBrk="1" hangingPunct="1">
              <a:buNone/>
            </a:pPr>
            <a:endParaRPr lang="zh-CN" altLang="en-US" sz="2000" dirty="0">
              <a:latin typeface="Times New Roman" panose="02020603050405020304" pitchFamily="18" charset="0"/>
            </a:endParaRPr>
          </a:p>
          <a:p>
            <a:pPr eaLnBrk="1" hangingPunct="1">
              <a:buNone/>
            </a:pPr>
            <a:r>
              <a:rPr lang="zh-CN" altLang="en-US" sz="2400" dirty="0">
                <a:latin typeface="Times New Roman" panose="02020603050405020304" pitchFamily="18" charset="0"/>
              </a:rPr>
              <a:t>由数学归纳法得：</a:t>
            </a:r>
            <a:r>
              <a:rPr lang="zh-CN" altLang="en-US" sz="2000" dirty="0">
                <a:latin typeface="Times New Roman" panose="02020603050405020304" pitchFamily="18" charset="0"/>
              </a:rPr>
              <a:t> </a:t>
            </a:r>
            <a:endParaRPr lang="zh-CN" altLang="en-US" sz="2000" dirty="0">
              <a:latin typeface="Times New Roman" panose="02020603050405020304" pitchFamily="18" charset="0"/>
            </a:endParaRPr>
          </a:p>
          <a:p>
            <a:pPr eaLnBrk="1" hangingPunct="1">
              <a:buNone/>
            </a:pPr>
            <a:r>
              <a:rPr lang="zh-CN" altLang="en-US" sz="2000" dirty="0">
                <a:latin typeface="Times New Roman" panose="02020603050405020304" pitchFamily="18" charset="0"/>
              </a:rPr>
              <a:t>   </a:t>
            </a:r>
            <a:r>
              <a:rPr lang="zh-CN" altLang="en-US" sz="2000" dirty="0"/>
              <a:t> </a:t>
            </a:r>
            <a:endParaRPr lang="zh-CN" altLang="en-US" sz="2000" dirty="0"/>
          </a:p>
        </p:txBody>
      </p:sp>
      <p:graphicFrame>
        <p:nvGraphicFramePr>
          <p:cNvPr id="38916" name="Object 3"/>
          <p:cNvGraphicFramePr>
            <a:graphicFrameLocks noChangeAspect="1"/>
          </p:cNvGraphicFramePr>
          <p:nvPr/>
        </p:nvGraphicFramePr>
        <p:xfrm>
          <a:off x="1616075" y="1387475"/>
          <a:ext cx="6400800" cy="1041400"/>
        </p:xfrm>
        <a:graphic>
          <a:graphicData uri="http://schemas.openxmlformats.org/presentationml/2006/ole">
            <mc:AlternateContent xmlns:mc="http://schemas.openxmlformats.org/markup-compatibility/2006">
              <mc:Choice xmlns:v="urn:schemas-microsoft-com:vml" Requires="v">
                <p:oleObj spid="_x0000_s13322" name="" r:id="rId1" imgW="2882900" imgH="469900" progId="Equation.3">
                  <p:embed/>
                </p:oleObj>
              </mc:Choice>
              <mc:Fallback>
                <p:oleObj name="" r:id="rId1" imgW="2882900" imgH="469900" progId="Equation.3">
                  <p:embed/>
                  <p:pic>
                    <p:nvPicPr>
                      <p:cNvPr id="0" name="图片 3088"/>
                      <p:cNvPicPr/>
                      <p:nvPr/>
                    </p:nvPicPr>
                    <p:blipFill>
                      <a:blip r:embed="rId2"/>
                      <a:stretch>
                        <a:fillRect/>
                      </a:stretch>
                    </p:blipFill>
                    <p:spPr>
                      <a:xfrm>
                        <a:off x="1616075" y="1387475"/>
                        <a:ext cx="6400800" cy="1041400"/>
                      </a:xfrm>
                      <a:prstGeom prst="rect">
                        <a:avLst/>
                      </a:prstGeom>
                      <a:noFill/>
                      <a:ln w="38100">
                        <a:noFill/>
                        <a:miter/>
                      </a:ln>
                    </p:spPr>
                  </p:pic>
                </p:oleObj>
              </mc:Fallback>
            </mc:AlternateContent>
          </a:graphicData>
        </a:graphic>
      </p:graphicFrame>
      <p:graphicFrame>
        <p:nvGraphicFramePr>
          <p:cNvPr id="38917" name="Object 4"/>
          <p:cNvGraphicFramePr>
            <a:graphicFrameLocks noChangeAspect="1"/>
          </p:cNvGraphicFramePr>
          <p:nvPr/>
        </p:nvGraphicFramePr>
        <p:xfrm>
          <a:off x="3224213" y="3148013"/>
          <a:ext cx="2433637" cy="992187"/>
        </p:xfrm>
        <a:graphic>
          <a:graphicData uri="http://schemas.openxmlformats.org/presentationml/2006/ole">
            <mc:AlternateContent xmlns:mc="http://schemas.openxmlformats.org/markup-compatibility/2006">
              <mc:Choice xmlns:v="urn:schemas-microsoft-com:vml" Requires="v">
                <p:oleObj spid="_x0000_s13323" name="" r:id="rId3" imgW="673100" imgH="304800" progId="Equation.DSMT4">
                  <p:embed/>
                </p:oleObj>
              </mc:Choice>
              <mc:Fallback>
                <p:oleObj name="" r:id="rId3" imgW="673100" imgH="304800" progId="Equation.DSMT4">
                  <p:embed/>
                  <p:pic>
                    <p:nvPicPr>
                      <p:cNvPr id="0" name="图片 3086"/>
                      <p:cNvPicPr/>
                      <p:nvPr/>
                    </p:nvPicPr>
                    <p:blipFill>
                      <a:blip r:embed="rId4"/>
                      <a:stretch>
                        <a:fillRect/>
                      </a:stretch>
                    </p:blipFill>
                    <p:spPr>
                      <a:xfrm>
                        <a:off x="3224213" y="3148013"/>
                        <a:ext cx="2433637" cy="992187"/>
                      </a:xfrm>
                      <a:prstGeom prst="rect">
                        <a:avLst/>
                      </a:prstGeom>
                      <a:noFill/>
                      <a:ln w="38100">
                        <a:noFill/>
                        <a:miter/>
                      </a:ln>
                    </p:spPr>
                  </p:pic>
                </p:oleObj>
              </mc:Fallback>
            </mc:AlternateContent>
          </a:graphicData>
        </a:graphic>
      </p:graphicFrame>
      <p:sp>
        <p:nvSpPr>
          <p:cNvPr id="38918" name="Rectangle 5"/>
          <p:cNvSpPr/>
          <p:nvPr/>
        </p:nvSpPr>
        <p:spPr>
          <a:xfrm>
            <a:off x="25400" y="171450"/>
            <a:ext cx="9090025" cy="579438"/>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3200" dirty="0">
                <a:latin typeface="Times New Roman" panose="02020603050405020304" pitchFamily="18" charset="0"/>
                <a:ea typeface="宋体" panose="02010600030101010101" pitchFamily="2" charset="-122"/>
              </a:rPr>
              <a:t>定量分析主存频宽与分体数</a:t>
            </a:r>
            <a:r>
              <a:rPr lang="en-US" altLang="zh-CN" sz="3200" dirty="0">
                <a:latin typeface="Times New Roman" panose="02020603050405020304" pitchFamily="18" charset="0"/>
                <a:ea typeface="宋体" panose="02010600030101010101" pitchFamily="2" charset="-122"/>
              </a:rPr>
              <a:t>m</a:t>
            </a:r>
            <a:r>
              <a:rPr lang="zh-CN" altLang="en-US" sz="3200" dirty="0">
                <a:latin typeface="Times New Roman" panose="02020603050405020304" pitchFamily="18" charset="0"/>
                <a:ea typeface="宋体" panose="02010600030101010101" pitchFamily="2" charset="-122"/>
              </a:rPr>
              <a:t>、转移概率</a:t>
            </a:r>
            <a:r>
              <a:rPr lang="en-US" altLang="zh-CN" sz="3200" dirty="0">
                <a:latin typeface="Times New Roman" panose="02020603050405020304" pitchFamily="18" charset="0"/>
                <a:ea typeface="宋体" panose="02010600030101010101" pitchFamily="2" charset="-122"/>
              </a:rPr>
              <a:t>λ</a:t>
            </a:r>
            <a:r>
              <a:rPr lang="zh-CN" altLang="en-US" sz="3200" dirty="0">
                <a:latin typeface="Times New Roman" panose="02020603050405020304" pitchFamily="18" charset="0"/>
                <a:ea typeface="宋体" panose="02010600030101010101" pitchFamily="2" charset="-122"/>
              </a:rPr>
              <a:t>的关系</a:t>
            </a:r>
            <a:endParaRPr lang="zh-CN" altLang="en-US" sz="3200"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5"/>
          <a:stretch>
            <a:fillRect/>
          </a:stretch>
        </p:blipFill>
        <p:spPr>
          <a:xfrm>
            <a:off x="829945" y="4859655"/>
            <a:ext cx="5574030" cy="8597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39939" name="Rectangle 2"/>
          <p:cNvSpPr>
            <a:spLocks noGrp="1"/>
          </p:cNvSpPr>
          <p:nvPr>
            <p:ph type="title"/>
          </p:nvPr>
        </p:nvSpPr>
        <p:spPr/>
        <p:txBody>
          <a:bodyPr vert="horz" wrap="square" lIns="91440" tIns="45720" rIns="91440" bIns="45720" anchor="ctr" anchorCtr="0"/>
          <a:lstStyle/>
          <a:p>
            <a:pPr eaLnBrk="1" hangingPunct="1"/>
            <a:r>
              <a:rPr lang="zh-CN" altLang="en-US" dirty="0"/>
              <a:t>用归纳法证明</a:t>
            </a:r>
            <a:endParaRPr lang="zh-CN" altLang="en-US" dirty="0"/>
          </a:p>
        </p:txBody>
      </p:sp>
      <p:graphicFrame>
        <p:nvGraphicFramePr>
          <p:cNvPr id="39940" name="Object 3"/>
          <p:cNvGraphicFramePr>
            <a:graphicFrameLocks noChangeAspect="1"/>
          </p:cNvGraphicFramePr>
          <p:nvPr/>
        </p:nvGraphicFramePr>
        <p:xfrm>
          <a:off x="655638" y="1219200"/>
          <a:ext cx="8229600" cy="4724400"/>
        </p:xfrm>
        <a:graphic>
          <a:graphicData uri="http://schemas.openxmlformats.org/presentationml/2006/ole">
            <mc:AlternateContent xmlns:mc="http://schemas.openxmlformats.org/markup-compatibility/2006">
              <mc:Choice xmlns:v="urn:schemas-microsoft-com:vml" Requires="v">
                <p:oleObj spid="_x0000_s14342" name="" r:id="rId1" imgW="2501900" imgH="2032000" progId="Equation.3">
                  <p:embed/>
                </p:oleObj>
              </mc:Choice>
              <mc:Fallback>
                <p:oleObj name="" r:id="rId1" imgW="2501900" imgH="2032000" progId="Equation.3">
                  <p:embed/>
                  <p:pic>
                    <p:nvPicPr>
                      <p:cNvPr id="0" name="图片 3085"/>
                      <p:cNvPicPr/>
                      <p:nvPr/>
                    </p:nvPicPr>
                    <p:blipFill>
                      <a:blip r:embed="rId2"/>
                      <a:stretch>
                        <a:fillRect/>
                      </a:stretch>
                    </p:blipFill>
                    <p:spPr>
                      <a:xfrm>
                        <a:off x="655638" y="1219200"/>
                        <a:ext cx="8229600" cy="4724400"/>
                      </a:xfrm>
                      <a:prstGeom prst="rect">
                        <a:avLst/>
                      </a:prstGeom>
                      <a:noFill/>
                      <a:ln w="38100">
                        <a:noFill/>
                        <a:miter/>
                      </a:ln>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0963" name="Rectangle 2"/>
          <p:cNvSpPr>
            <a:spLocks noGrp="1"/>
          </p:cNvSpPr>
          <p:nvPr>
            <p:ph type="title"/>
          </p:nvPr>
        </p:nvSpPr>
        <p:spPr/>
        <p:txBody>
          <a:bodyPr vert="horz" wrap="square" lIns="91440" tIns="45720" rIns="91440" bIns="45720" anchor="ctr" anchorCtr="0"/>
          <a:lstStyle/>
          <a:p>
            <a:pPr eaLnBrk="1" hangingPunct="1"/>
            <a:r>
              <a:rPr lang="zh-CN" altLang="en-US" dirty="0"/>
              <a:t>用归纳法证明（续）</a:t>
            </a:r>
            <a:endParaRPr lang="zh-CN" altLang="en-US" dirty="0"/>
          </a:p>
        </p:txBody>
      </p:sp>
      <p:graphicFrame>
        <p:nvGraphicFramePr>
          <p:cNvPr id="40964" name="Object 3"/>
          <p:cNvGraphicFramePr>
            <a:graphicFrameLocks noChangeAspect="1"/>
          </p:cNvGraphicFramePr>
          <p:nvPr/>
        </p:nvGraphicFramePr>
        <p:xfrm>
          <a:off x="563563" y="1066800"/>
          <a:ext cx="8001000" cy="4567238"/>
        </p:xfrm>
        <a:graphic>
          <a:graphicData uri="http://schemas.openxmlformats.org/presentationml/2006/ole">
            <mc:AlternateContent xmlns:mc="http://schemas.openxmlformats.org/markup-compatibility/2006">
              <mc:Choice xmlns:v="urn:schemas-microsoft-com:vml" Requires="v">
                <p:oleObj spid="_x0000_s15366" name="" r:id="rId1" imgW="3009900" imgH="2692400" progId="Equation.3">
                  <p:embed/>
                </p:oleObj>
              </mc:Choice>
              <mc:Fallback>
                <p:oleObj name="" r:id="rId1" imgW="3009900" imgH="2692400" progId="Equation.3">
                  <p:embed/>
                  <p:pic>
                    <p:nvPicPr>
                      <p:cNvPr id="0" name="图片 3089"/>
                      <p:cNvPicPr/>
                      <p:nvPr/>
                    </p:nvPicPr>
                    <p:blipFill>
                      <a:blip r:embed="rId2"/>
                      <a:stretch>
                        <a:fillRect/>
                      </a:stretch>
                    </p:blipFill>
                    <p:spPr>
                      <a:xfrm>
                        <a:off x="563563" y="1066800"/>
                        <a:ext cx="8001000" cy="4567238"/>
                      </a:xfrm>
                      <a:prstGeom prst="rect">
                        <a:avLst/>
                      </a:prstGeom>
                      <a:noFill/>
                      <a:ln w="38100">
                        <a:noFill/>
                        <a:miter/>
                      </a:ln>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1987" name="Rectangle 2"/>
          <p:cNvSpPr>
            <a:spLocks noGrp="1"/>
          </p:cNvSpPr>
          <p:nvPr>
            <p:ph type="title"/>
          </p:nvPr>
        </p:nvSpPr>
        <p:spPr/>
        <p:txBody>
          <a:bodyPr vert="horz" wrap="square" lIns="91440" tIns="45720" rIns="91440" bIns="45720" anchor="ctr" anchorCtr="0"/>
          <a:lstStyle/>
          <a:p>
            <a:pPr eaLnBrk="1" hangingPunct="1"/>
            <a:r>
              <a:rPr lang="zh-CN" altLang="en-US" dirty="0"/>
              <a:t>说明</a:t>
            </a:r>
            <a:endParaRPr lang="zh-CN" altLang="en-US" dirty="0"/>
          </a:p>
        </p:txBody>
      </p:sp>
      <p:sp>
        <p:nvSpPr>
          <p:cNvPr id="41988" name="Rectangle 3"/>
          <p:cNvSpPr>
            <a:spLocks noGrp="1"/>
          </p:cNvSpPr>
          <p:nvPr>
            <p:ph idx="1" hasCustomPrompt="1"/>
          </p:nvPr>
        </p:nvSpPr>
        <p:spPr>
          <a:xfrm>
            <a:off x="469900" y="1022350"/>
            <a:ext cx="4024313" cy="5334000"/>
          </a:xfrm>
        </p:spPr>
        <p:txBody>
          <a:bodyPr vert="horz" wrap="square" lIns="91440" tIns="45720" rIns="91440" bIns="45720" anchor="t" anchorCtr="0"/>
          <a:lstStyle/>
          <a:p>
            <a:pPr eaLnBrk="1" hangingPunct="1"/>
            <a:r>
              <a:rPr lang="en-US" altLang="zh-CN" sz="2000" dirty="0"/>
              <a:t>λ=1</a:t>
            </a:r>
            <a:r>
              <a:rPr lang="zh-CN" altLang="en-US" sz="2000" dirty="0"/>
              <a:t>时， </a:t>
            </a:r>
            <a:r>
              <a:rPr lang="en-US" altLang="zh-CN" sz="2000" dirty="0"/>
              <a:t>B=1 </a:t>
            </a:r>
            <a:endParaRPr lang="en-US" altLang="zh-CN" sz="2000" dirty="0"/>
          </a:p>
          <a:p>
            <a:pPr eaLnBrk="1" hangingPunct="1"/>
            <a:r>
              <a:rPr lang="en-US" altLang="zh-CN" sz="2000" dirty="0"/>
              <a:t>λ=0</a:t>
            </a:r>
            <a:r>
              <a:rPr lang="zh-CN" altLang="en-US" sz="2000" dirty="0"/>
              <a:t>时， </a:t>
            </a:r>
            <a:r>
              <a:rPr lang="en-US" altLang="zh-CN" sz="2000" dirty="0"/>
              <a:t>B=m ,</a:t>
            </a:r>
            <a:r>
              <a:rPr lang="zh-CN" altLang="en-US" sz="2000" dirty="0"/>
              <a:t>效率最高</a:t>
            </a:r>
            <a:endParaRPr lang="zh-CN" altLang="en-US" sz="2000" dirty="0"/>
          </a:p>
          <a:p>
            <a:pPr eaLnBrk="1" hangingPunct="1"/>
            <a:r>
              <a:rPr lang="en-US" altLang="zh-CN" sz="2000" dirty="0"/>
              <a:t>λ&gt; 0.3</a:t>
            </a:r>
            <a:r>
              <a:rPr lang="zh-CN" altLang="en-US" sz="2000" dirty="0"/>
              <a:t>时，</a:t>
            </a:r>
            <a:r>
              <a:rPr lang="en-US" altLang="zh-CN" sz="2000" dirty="0"/>
              <a:t>m=4</a:t>
            </a:r>
            <a:r>
              <a:rPr lang="zh-CN" altLang="en-US" sz="2000" dirty="0"/>
              <a:t>、</a:t>
            </a:r>
            <a:r>
              <a:rPr lang="en-US" altLang="zh-CN" sz="2000" dirty="0"/>
              <a:t>8</a:t>
            </a:r>
            <a:r>
              <a:rPr lang="zh-CN" altLang="en-US" sz="2000" dirty="0"/>
              <a:t>、</a:t>
            </a:r>
            <a:r>
              <a:rPr lang="en-US" altLang="zh-CN" sz="2000" dirty="0"/>
              <a:t>16</a:t>
            </a:r>
            <a:r>
              <a:rPr lang="zh-CN" altLang="en-US" sz="2000" dirty="0"/>
              <a:t>的</a:t>
            </a:r>
            <a:r>
              <a:rPr lang="en-US" altLang="zh-CN" sz="2000" dirty="0"/>
              <a:t>B</a:t>
            </a:r>
            <a:r>
              <a:rPr lang="zh-CN" altLang="en-US" sz="2000" dirty="0"/>
              <a:t>差别不大，</a:t>
            </a:r>
            <a:r>
              <a:rPr lang="en-US" altLang="zh-CN" sz="2000" dirty="0"/>
              <a:t>m</a:t>
            </a:r>
            <a:r>
              <a:rPr lang="zh-CN" altLang="en-US" sz="2000" dirty="0"/>
              <a:t>再大，对系统的效率也不会带来多大的好处</a:t>
            </a:r>
            <a:endParaRPr lang="zh-CN" altLang="en-US" sz="2000" dirty="0"/>
          </a:p>
          <a:p>
            <a:pPr eaLnBrk="1" hangingPunct="1"/>
            <a:r>
              <a:rPr lang="en-US" altLang="zh-CN" sz="2000" dirty="0"/>
              <a:t>λ&lt; 0.1</a:t>
            </a:r>
            <a:r>
              <a:rPr lang="zh-CN" altLang="en-US" sz="2000" dirty="0"/>
              <a:t>时</a:t>
            </a:r>
            <a:r>
              <a:rPr lang="en-US" altLang="zh-CN" sz="2000" dirty="0"/>
              <a:t>,m</a:t>
            </a:r>
            <a:r>
              <a:rPr lang="zh-CN" altLang="en-US" sz="2000" dirty="0"/>
              <a:t>值的大小对</a:t>
            </a:r>
            <a:r>
              <a:rPr lang="en-US" altLang="zh-CN" sz="2000" dirty="0"/>
              <a:t>B</a:t>
            </a:r>
            <a:r>
              <a:rPr lang="zh-CN" altLang="en-US" sz="2000" dirty="0"/>
              <a:t>的改进会有显著影响</a:t>
            </a:r>
            <a:endParaRPr lang="zh-CN" altLang="en-US" sz="2000" dirty="0"/>
          </a:p>
          <a:p>
            <a:pPr eaLnBrk="1" hangingPunct="1"/>
            <a:r>
              <a:rPr lang="zh-CN" altLang="en-US" sz="2000" dirty="0"/>
              <a:t>一般取</a:t>
            </a:r>
            <a:r>
              <a:rPr lang="en-US" altLang="zh-CN" sz="2000" dirty="0"/>
              <a:t>m&lt;=8 m=2,4,8</a:t>
            </a:r>
            <a:endParaRPr lang="en-US" altLang="zh-CN" sz="2000" dirty="0"/>
          </a:p>
          <a:p>
            <a:pPr eaLnBrk="1" hangingPunct="1"/>
            <a:r>
              <a:rPr lang="zh-CN" altLang="en-US" sz="2000" dirty="0"/>
              <a:t>对数据来讲，由于随机性大，因此靠加大</a:t>
            </a:r>
            <a:r>
              <a:rPr lang="en-US" altLang="zh-CN" sz="2000" dirty="0"/>
              <a:t>m</a:t>
            </a:r>
            <a:r>
              <a:rPr lang="zh-CN" altLang="en-US" sz="2000" dirty="0"/>
              <a:t>不一定满足要求。</a:t>
            </a:r>
            <a:endParaRPr lang="zh-CN" altLang="en-US" sz="2000" dirty="0"/>
          </a:p>
          <a:p>
            <a:pPr eaLnBrk="1" hangingPunct="1"/>
            <a:r>
              <a:rPr lang="zh-CN" altLang="en-US" sz="2000" dirty="0"/>
              <a:t>单纯靠增大</a:t>
            </a:r>
            <a:r>
              <a:rPr lang="en-US" altLang="zh-CN" sz="2000" dirty="0"/>
              <a:t>m</a:t>
            </a:r>
            <a:r>
              <a:rPr lang="zh-CN" altLang="en-US" sz="2000" dirty="0"/>
              <a:t>来提高并行主存系统的频宽是有限的，性能价格比随</a:t>
            </a:r>
            <a:r>
              <a:rPr lang="en-US" altLang="zh-CN" sz="2000" dirty="0"/>
              <a:t>m</a:t>
            </a:r>
            <a:r>
              <a:rPr lang="zh-CN" altLang="en-US" sz="2000" dirty="0"/>
              <a:t>的增大而下降，采用并行主存系统仍不能满足速度上的要求必须从体系结构上改进。</a:t>
            </a:r>
            <a:endParaRPr lang="zh-CN" altLang="en-US" sz="2000" dirty="0"/>
          </a:p>
          <a:p>
            <a:pPr eaLnBrk="1" hangingPunct="1"/>
            <a:r>
              <a:rPr lang="zh-CN" altLang="en-US" sz="2000" dirty="0"/>
              <a:t>需要引入存储体系。</a:t>
            </a:r>
            <a:endParaRPr lang="zh-CN" altLang="en-US" sz="2000" dirty="0"/>
          </a:p>
        </p:txBody>
      </p:sp>
      <p:sp>
        <p:nvSpPr>
          <p:cNvPr id="41989" name="Text Box 4"/>
          <p:cNvSpPr txBox="1"/>
          <p:nvPr/>
        </p:nvSpPr>
        <p:spPr>
          <a:xfrm>
            <a:off x="8350250" y="6400800"/>
            <a:ext cx="793750" cy="2746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1200" b="0" dirty="0">
                <a:latin typeface="Tahoma" panose="020B0604030504040204" pitchFamily="34" charset="0"/>
                <a:ea typeface="宋体" panose="02010600030101010101" pitchFamily="2" charset="-122"/>
              </a:rPr>
              <a:t>转移概率</a:t>
            </a:r>
            <a:endParaRPr lang="zh-CN" altLang="en-US" sz="1200" b="0" dirty="0">
              <a:latin typeface="Tahoma" panose="020B0604030504040204" pitchFamily="34" charset="0"/>
              <a:ea typeface="宋体" panose="02010600030101010101" pitchFamily="2" charset="-122"/>
            </a:endParaRPr>
          </a:p>
        </p:txBody>
      </p:sp>
      <p:grpSp>
        <p:nvGrpSpPr>
          <p:cNvPr id="41990" name="Group 5"/>
          <p:cNvGrpSpPr/>
          <p:nvPr/>
        </p:nvGrpSpPr>
        <p:grpSpPr>
          <a:xfrm>
            <a:off x="4267200" y="533400"/>
            <a:ext cx="4419600" cy="5943600"/>
            <a:chOff x="2688" y="432"/>
            <a:chExt cx="2784" cy="3744"/>
          </a:xfrm>
        </p:grpSpPr>
        <p:sp>
          <p:nvSpPr>
            <p:cNvPr id="41991" name="Rectangle 6"/>
            <p:cNvSpPr/>
            <p:nvPr/>
          </p:nvSpPr>
          <p:spPr>
            <a:xfrm>
              <a:off x="3168" y="720"/>
              <a:ext cx="2304" cy="326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41992" name="Line 7"/>
            <p:cNvSpPr/>
            <p:nvPr/>
          </p:nvSpPr>
          <p:spPr>
            <a:xfrm flipV="1">
              <a:off x="3600" y="3936"/>
              <a:ext cx="0" cy="48"/>
            </a:xfrm>
            <a:prstGeom prst="line">
              <a:avLst/>
            </a:prstGeom>
            <a:ln w="9525" cap="flat" cmpd="sng">
              <a:solidFill>
                <a:schemeClr val="tx1"/>
              </a:solidFill>
              <a:prstDash val="solid"/>
              <a:miter/>
              <a:headEnd type="none" w="med" len="med"/>
              <a:tailEnd type="none" w="med" len="med"/>
            </a:ln>
          </p:spPr>
        </p:sp>
        <p:sp>
          <p:nvSpPr>
            <p:cNvPr id="41993" name="Line 8"/>
            <p:cNvSpPr/>
            <p:nvPr/>
          </p:nvSpPr>
          <p:spPr>
            <a:xfrm flipV="1">
              <a:off x="4032" y="3936"/>
              <a:ext cx="0" cy="48"/>
            </a:xfrm>
            <a:prstGeom prst="line">
              <a:avLst/>
            </a:prstGeom>
            <a:ln w="9525" cap="flat" cmpd="sng">
              <a:solidFill>
                <a:schemeClr val="tx1"/>
              </a:solidFill>
              <a:prstDash val="solid"/>
              <a:miter/>
              <a:headEnd type="none" w="med" len="med"/>
              <a:tailEnd type="none" w="med" len="med"/>
            </a:ln>
          </p:spPr>
        </p:sp>
        <p:sp>
          <p:nvSpPr>
            <p:cNvPr id="41994" name="Line 9"/>
            <p:cNvSpPr/>
            <p:nvPr/>
          </p:nvSpPr>
          <p:spPr>
            <a:xfrm flipV="1">
              <a:off x="4464" y="3936"/>
              <a:ext cx="0" cy="48"/>
            </a:xfrm>
            <a:prstGeom prst="line">
              <a:avLst/>
            </a:prstGeom>
            <a:ln w="9525" cap="flat" cmpd="sng">
              <a:solidFill>
                <a:schemeClr val="tx1"/>
              </a:solidFill>
              <a:prstDash val="solid"/>
              <a:miter/>
              <a:headEnd type="none" w="med" len="med"/>
              <a:tailEnd type="none" w="med" len="med"/>
            </a:ln>
          </p:spPr>
        </p:sp>
        <p:sp>
          <p:nvSpPr>
            <p:cNvPr id="41995" name="Line 10"/>
            <p:cNvSpPr/>
            <p:nvPr/>
          </p:nvSpPr>
          <p:spPr>
            <a:xfrm flipV="1">
              <a:off x="4896" y="3936"/>
              <a:ext cx="0" cy="48"/>
            </a:xfrm>
            <a:prstGeom prst="line">
              <a:avLst/>
            </a:prstGeom>
            <a:ln w="9525" cap="flat" cmpd="sng">
              <a:solidFill>
                <a:schemeClr val="tx1"/>
              </a:solidFill>
              <a:prstDash val="solid"/>
              <a:miter/>
              <a:headEnd type="none" w="med" len="med"/>
              <a:tailEnd type="none" w="med" len="med"/>
            </a:ln>
          </p:spPr>
        </p:sp>
        <p:sp>
          <p:nvSpPr>
            <p:cNvPr id="41996" name="Line 11"/>
            <p:cNvSpPr/>
            <p:nvPr/>
          </p:nvSpPr>
          <p:spPr>
            <a:xfrm flipV="1">
              <a:off x="5328" y="3936"/>
              <a:ext cx="0" cy="48"/>
            </a:xfrm>
            <a:prstGeom prst="line">
              <a:avLst/>
            </a:prstGeom>
            <a:ln w="9525" cap="flat" cmpd="sng">
              <a:solidFill>
                <a:schemeClr val="tx1"/>
              </a:solidFill>
              <a:prstDash val="solid"/>
              <a:miter/>
              <a:headEnd type="none" w="med" len="med"/>
              <a:tailEnd type="none" w="med" len="med"/>
            </a:ln>
          </p:spPr>
        </p:sp>
        <p:sp>
          <p:nvSpPr>
            <p:cNvPr id="41997" name="Text Box 12"/>
            <p:cNvSpPr txBox="1"/>
            <p:nvPr/>
          </p:nvSpPr>
          <p:spPr>
            <a:xfrm>
              <a:off x="3456" y="3984"/>
              <a:ext cx="27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0.2</a:t>
              </a:r>
              <a:endParaRPr lang="en-US" altLang="zh-CN" sz="1400" b="0" dirty="0">
                <a:latin typeface="Tahoma" panose="020B0604030504040204" pitchFamily="34" charset="0"/>
                <a:ea typeface="宋体" panose="02010600030101010101" pitchFamily="2" charset="-122"/>
              </a:endParaRPr>
            </a:p>
          </p:txBody>
        </p:sp>
        <p:sp>
          <p:nvSpPr>
            <p:cNvPr id="41998" name="Text Box 13"/>
            <p:cNvSpPr txBox="1"/>
            <p:nvPr/>
          </p:nvSpPr>
          <p:spPr>
            <a:xfrm>
              <a:off x="3888" y="3984"/>
              <a:ext cx="27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0.4</a:t>
              </a:r>
              <a:endParaRPr lang="en-US" altLang="zh-CN" sz="1400" b="0" dirty="0">
                <a:latin typeface="Tahoma" panose="020B0604030504040204" pitchFamily="34" charset="0"/>
                <a:ea typeface="宋体" panose="02010600030101010101" pitchFamily="2" charset="-122"/>
              </a:endParaRPr>
            </a:p>
          </p:txBody>
        </p:sp>
        <p:sp>
          <p:nvSpPr>
            <p:cNvPr id="41999" name="Text Box 14"/>
            <p:cNvSpPr txBox="1"/>
            <p:nvPr/>
          </p:nvSpPr>
          <p:spPr>
            <a:xfrm>
              <a:off x="4320" y="3984"/>
              <a:ext cx="27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0.6</a:t>
              </a:r>
              <a:endParaRPr lang="en-US" altLang="zh-CN" sz="1400" b="0" dirty="0">
                <a:latin typeface="Tahoma" panose="020B0604030504040204" pitchFamily="34" charset="0"/>
                <a:ea typeface="宋体" panose="02010600030101010101" pitchFamily="2" charset="-122"/>
              </a:endParaRPr>
            </a:p>
          </p:txBody>
        </p:sp>
        <p:sp>
          <p:nvSpPr>
            <p:cNvPr id="42000" name="Text Box 15"/>
            <p:cNvSpPr txBox="1"/>
            <p:nvPr/>
          </p:nvSpPr>
          <p:spPr>
            <a:xfrm>
              <a:off x="4752" y="3984"/>
              <a:ext cx="27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0.8</a:t>
              </a:r>
              <a:endParaRPr lang="en-US" altLang="zh-CN" sz="1400" b="0" dirty="0">
                <a:latin typeface="Tahoma" panose="020B0604030504040204" pitchFamily="34" charset="0"/>
                <a:ea typeface="宋体" panose="02010600030101010101" pitchFamily="2" charset="-122"/>
              </a:endParaRPr>
            </a:p>
          </p:txBody>
        </p:sp>
        <p:sp>
          <p:nvSpPr>
            <p:cNvPr id="42001" name="Text Box 16"/>
            <p:cNvSpPr txBox="1"/>
            <p:nvPr/>
          </p:nvSpPr>
          <p:spPr>
            <a:xfrm>
              <a:off x="5184" y="3984"/>
              <a:ext cx="27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1.0</a:t>
              </a:r>
              <a:endParaRPr lang="en-US" altLang="zh-CN" sz="1400" b="0" dirty="0">
                <a:latin typeface="Tahoma" panose="020B0604030504040204" pitchFamily="34" charset="0"/>
                <a:ea typeface="宋体" panose="02010600030101010101" pitchFamily="2" charset="-122"/>
              </a:endParaRPr>
            </a:p>
          </p:txBody>
        </p:sp>
        <p:sp>
          <p:nvSpPr>
            <p:cNvPr id="42002" name="Line 17"/>
            <p:cNvSpPr/>
            <p:nvPr/>
          </p:nvSpPr>
          <p:spPr>
            <a:xfrm>
              <a:off x="3168" y="3600"/>
              <a:ext cx="48" cy="0"/>
            </a:xfrm>
            <a:prstGeom prst="line">
              <a:avLst/>
            </a:prstGeom>
            <a:ln w="9525" cap="flat" cmpd="sng">
              <a:solidFill>
                <a:schemeClr val="tx1"/>
              </a:solidFill>
              <a:prstDash val="solid"/>
              <a:miter/>
              <a:headEnd type="none" w="med" len="med"/>
              <a:tailEnd type="none" w="med" len="med"/>
            </a:ln>
          </p:spPr>
        </p:sp>
        <p:sp>
          <p:nvSpPr>
            <p:cNvPr id="42003" name="Line 18"/>
            <p:cNvSpPr/>
            <p:nvPr/>
          </p:nvSpPr>
          <p:spPr>
            <a:xfrm>
              <a:off x="3168" y="3216"/>
              <a:ext cx="48" cy="0"/>
            </a:xfrm>
            <a:prstGeom prst="line">
              <a:avLst/>
            </a:prstGeom>
            <a:ln w="9525" cap="flat" cmpd="sng">
              <a:solidFill>
                <a:schemeClr val="tx1"/>
              </a:solidFill>
              <a:prstDash val="solid"/>
              <a:miter/>
              <a:headEnd type="none" w="med" len="med"/>
              <a:tailEnd type="none" w="med" len="med"/>
            </a:ln>
          </p:spPr>
        </p:sp>
        <p:sp>
          <p:nvSpPr>
            <p:cNvPr id="42004" name="Line 19"/>
            <p:cNvSpPr/>
            <p:nvPr/>
          </p:nvSpPr>
          <p:spPr>
            <a:xfrm>
              <a:off x="3168" y="2832"/>
              <a:ext cx="48" cy="0"/>
            </a:xfrm>
            <a:prstGeom prst="line">
              <a:avLst/>
            </a:prstGeom>
            <a:ln w="9525" cap="flat" cmpd="sng">
              <a:solidFill>
                <a:schemeClr val="tx1"/>
              </a:solidFill>
              <a:prstDash val="solid"/>
              <a:miter/>
              <a:headEnd type="none" w="med" len="med"/>
              <a:tailEnd type="none" w="med" len="med"/>
            </a:ln>
          </p:spPr>
        </p:sp>
        <p:sp>
          <p:nvSpPr>
            <p:cNvPr id="42005" name="Line 20"/>
            <p:cNvSpPr/>
            <p:nvPr/>
          </p:nvSpPr>
          <p:spPr>
            <a:xfrm>
              <a:off x="3168" y="2448"/>
              <a:ext cx="48" cy="0"/>
            </a:xfrm>
            <a:prstGeom prst="line">
              <a:avLst/>
            </a:prstGeom>
            <a:ln w="9525" cap="flat" cmpd="sng">
              <a:solidFill>
                <a:schemeClr val="tx1"/>
              </a:solidFill>
              <a:prstDash val="solid"/>
              <a:miter/>
              <a:headEnd type="none" w="med" len="med"/>
              <a:tailEnd type="none" w="med" len="med"/>
            </a:ln>
          </p:spPr>
        </p:sp>
        <p:sp>
          <p:nvSpPr>
            <p:cNvPr id="42006" name="Line 21"/>
            <p:cNvSpPr/>
            <p:nvPr/>
          </p:nvSpPr>
          <p:spPr>
            <a:xfrm>
              <a:off x="3168" y="2064"/>
              <a:ext cx="48" cy="0"/>
            </a:xfrm>
            <a:prstGeom prst="line">
              <a:avLst/>
            </a:prstGeom>
            <a:ln w="9525" cap="flat" cmpd="sng">
              <a:solidFill>
                <a:schemeClr val="tx1"/>
              </a:solidFill>
              <a:prstDash val="solid"/>
              <a:miter/>
              <a:headEnd type="none" w="med" len="med"/>
              <a:tailEnd type="none" w="med" len="med"/>
            </a:ln>
          </p:spPr>
        </p:sp>
        <p:sp>
          <p:nvSpPr>
            <p:cNvPr id="42007" name="Line 22"/>
            <p:cNvSpPr/>
            <p:nvPr/>
          </p:nvSpPr>
          <p:spPr>
            <a:xfrm>
              <a:off x="3168" y="1680"/>
              <a:ext cx="48" cy="0"/>
            </a:xfrm>
            <a:prstGeom prst="line">
              <a:avLst/>
            </a:prstGeom>
            <a:ln w="9525" cap="flat" cmpd="sng">
              <a:solidFill>
                <a:schemeClr val="tx1"/>
              </a:solidFill>
              <a:prstDash val="solid"/>
              <a:miter/>
              <a:headEnd type="none" w="med" len="med"/>
              <a:tailEnd type="none" w="med" len="med"/>
            </a:ln>
          </p:spPr>
        </p:sp>
        <p:sp>
          <p:nvSpPr>
            <p:cNvPr id="42008" name="Line 23"/>
            <p:cNvSpPr/>
            <p:nvPr/>
          </p:nvSpPr>
          <p:spPr>
            <a:xfrm>
              <a:off x="3168" y="1296"/>
              <a:ext cx="48" cy="0"/>
            </a:xfrm>
            <a:prstGeom prst="line">
              <a:avLst/>
            </a:prstGeom>
            <a:ln w="9525" cap="flat" cmpd="sng">
              <a:solidFill>
                <a:schemeClr val="tx1"/>
              </a:solidFill>
              <a:prstDash val="solid"/>
              <a:miter/>
              <a:headEnd type="none" w="med" len="med"/>
              <a:tailEnd type="none" w="med" len="med"/>
            </a:ln>
          </p:spPr>
        </p:sp>
        <p:sp>
          <p:nvSpPr>
            <p:cNvPr id="42009" name="Line 24"/>
            <p:cNvSpPr/>
            <p:nvPr/>
          </p:nvSpPr>
          <p:spPr>
            <a:xfrm>
              <a:off x="3168" y="864"/>
              <a:ext cx="48" cy="0"/>
            </a:xfrm>
            <a:prstGeom prst="line">
              <a:avLst/>
            </a:prstGeom>
            <a:ln w="9525" cap="flat" cmpd="sng">
              <a:solidFill>
                <a:schemeClr val="tx1"/>
              </a:solidFill>
              <a:prstDash val="solid"/>
              <a:miter/>
              <a:headEnd type="none" w="med" len="med"/>
              <a:tailEnd type="none" w="med" len="med"/>
            </a:ln>
          </p:spPr>
        </p:sp>
        <p:sp>
          <p:nvSpPr>
            <p:cNvPr id="42010" name="Text Box 25"/>
            <p:cNvSpPr txBox="1"/>
            <p:nvPr/>
          </p:nvSpPr>
          <p:spPr>
            <a:xfrm>
              <a:off x="3024" y="3504"/>
              <a:ext cx="177"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2</a:t>
              </a:r>
              <a:endParaRPr lang="en-US" altLang="zh-CN" sz="1400" b="0" dirty="0">
                <a:latin typeface="Tahoma" panose="020B0604030504040204" pitchFamily="34" charset="0"/>
                <a:ea typeface="宋体" panose="02010600030101010101" pitchFamily="2" charset="-122"/>
              </a:endParaRPr>
            </a:p>
          </p:txBody>
        </p:sp>
        <p:sp>
          <p:nvSpPr>
            <p:cNvPr id="42011" name="Text Box 26"/>
            <p:cNvSpPr txBox="1"/>
            <p:nvPr/>
          </p:nvSpPr>
          <p:spPr>
            <a:xfrm>
              <a:off x="3024" y="3120"/>
              <a:ext cx="177"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4</a:t>
              </a:r>
              <a:endParaRPr lang="en-US" altLang="zh-CN" sz="1400" b="0" dirty="0">
                <a:latin typeface="Tahoma" panose="020B0604030504040204" pitchFamily="34" charset="0"/>
                <a:ea typeface="宋体" panose="02010600030101010101" pitchFamily="2" charset="-122"/>
              </a:endParaRPr>
            </a:p>
          </p:txBody>
        </p:sp>
        <p:sp>
          <p:nvSpPr>
            <p:cNvPr id="42012" name="Text Box 27"/>
            <p:cNvSpPr txBox="1"/>
            <p:nvPr/>
          </p:nvSpPr>
          <p:spPr>
            <a:xfrm>
              <a:off x="3024" y="2736"/>
              <a:ext cx="177"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6</a:t>
              </a:r>
              <a:endParaRPr lang="en-US" altLang="zh-CN" sz="1400" b="0" dirty="0">
                <a:latin typeface="Tahoma" panose="020B0604030504040204" pitchFamily="34" charset="0"/>
                <a:ea typeface="宋体" panose="02010600030101010101" pitchFamily="2" charset="-122"/>
              </a:endParaRPr>
            </a:p>
          </p:txBody>
        </p:sp>
        <p:sp>
          <p:nvSpPr>
            <p:cNvPr id="42013" name="Text Box 28"/>
            <p:cNvSpPr txBox="1"/>
            <p:nvPr/>
          </p:nvSpPr>
          <p:spPr>
            <a:xfrm>
              <a:off x="3024" y="2352"/>
              <a:ext cx="177"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8</a:t>
              </a:r>
              <a:endParaRPr lang="en-US" altLang="zh-CN" sz="1400" b="0" dirty="0">
                <a:latin typeface="Tahoma" panose="020B0604030504040204" pitchFamily="34" charset="0"/>
                <a:ea typeface="宋体" panose="02010600030101010101" pitchFamily="2" charset="-122"/>
              </a:endParaRPr>
            </a:p>
          </p:txBody>
        </p:sp>
        <p:sp>
          <p:nvSpPr>
            <p:cNvPr id="42014" name="Text Box 29"/>
            <p:cNvSpPr txBox="1"/>
            <p:nvPr/>
          </p:nvSpPr>
          <p:spPr>
            <a:xfrm>
              <a:off x="2976" y="1968"/>
              <a:ext cx="238"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10</a:t>
              </a:r>
              <a:endParaRPr lang="en-US" altLang="zh-CN" sz="1400" b="0" dirty="0">
                <a:latin typeface="Tahoma" panose="020B0604030504040204" pitchFamily="34" charset="0"/>
                <a:ea typeface="宋体" panose="02010600030101010101" pitchFamily="2" charset="-122"/>
              </a:endParaRPr>
            </a:p>
          </p:txBody>
        </p:sp>
        <p:sp>
          <p:nvSpPr>
            <p:cNvPr id="42015" name="Text Box 30"/>
            <p:cNvSpPr txBox="1"/>
            <p:nvPr/>
          </p:nvSpPr>
          <p:spPr>
            <a:xfrm>
              <a:off x="2976" y="1584"/>
              <a:ext cx="238"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12</a:t>
              </a:r>
              <a:endParaRPr lang="en-US" altLang="zh-CN" sz="1400" b="0" dirty="0">
                <a:latin typeface="Tahoma" panose="020B0604030504040204" pitchFamily="34" charset="0"/>
                <a:ea typeface="宋体" panose="02010600030101010101" pitchFamily="2" charset="-122"/>
              </a:endParaRPr>
            </a:p>
          </p:txBody>
        </p:sp>
        <p:sp>
          <p:nvSpPr>
            <p:cNvPr id="42016" name="Text Box 31"/>
            <p:cNvSpPr txBox="1"/>
            <p:nvPr/>
          </p:nvSpPr>
          <p:spPr>
            <a:xfrm>
              <a:off x="2976" y="1200"/>
              <a:ext cx="238"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14</a:t>
              </a:r>
              <a:endParaRPr lang="en-US" altLang="zh-CN" sz="1400" b="0" dirty="0">
                <a:latin typeface="Tahoma" panose="020B0604030504040204" pitchFamily="34" charset="0"/>
                <a:ea typeface="宋体" panose="02010600030101010101" pitchFamily="2" charset="-122"/>
              </a:endParaRPr>
            </a:p>
          </p:txBody>
        </p:sp>
        <p:sp>
          <p:nvSpPr>
            <p:cNvPr id="42017" name="Text Box 32"/>
            <p:cNvSpPr txBox="1"/>
            <p:nvPr/>
          </p:nvSpPr>
          <p:spPr>
            <a:xfrm>
              <a:off x="2976" y="768"/>
              <a:ext cx="238"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16</a:t>
              </a:r>
              <a:endParaRPr lang="en-US" altLang="zh-CN" sz="1400" b="0" dirty="0">
                <a:latin typeface="Tahoma" panose="020B0604030504040204" pitchFamily="34" charset="0"/>
                <a:ea typeface="宋体" panose="02010600030101010101" pitchFamily="2" charset="-122"/>
              </a:endParaRPr>
            </a:p>
          </p:txBody>
        </p:sp>
        <p:sp>
          <p:nvSpPr>
            <p:cNvPr id="42018" name="Text Box 33"/>
            <p:cNvSpPr txBox="1"/>
            <p:nvPr/>
          </p:nvSpPr>
          <p:spPr>
            <a:xfrm>
              <a:off x="2688" y="432"/>
              <a:ext cx="72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1200" b="0" dirty="0">
                  <a:latin typeface="Tahoma" panose="020B0604030504040204" pitchFamily="34" charset="0"/>
                  <a:ea typeface="宋体" panose="02010600030101010101" pitchFamily="2" charset="-122"/>
                </a:rPr>
                <a:t>B</a:t>
              </a:r>
              <a:endParaRPr lang="en-US" altLang="zh-CN" sz="1200" b="0" dirty="0">
                <a:latin typeface="Tahoma" panose="020B0604030504040204" pitchFamily="34" charset="0"/>
                <a:ea typeface="宋体" panose="02010600030101010101" pitchFamily="2" charset="-122"/>
              </a:endParaRPr>
            </a:p>
            <a:p>
              <a:pPr marL="0" lvl="0" indent="0" algn="ctr" eaLnBrk="1" fontAlgn="ctr" hangingPunct="1">
                <a:spcBef>
                  <a:spcPct val="0"/>
                </a:spcBef>
                <a:buClrTx/>
                <a:buFontTx/>
                <a:buNone/>
              </a:pPr>
              <a:r>
                <a:rPr lang="zh-CN" altLang="en-US" sz="1200" b="0" dirty="0">
                  <a:latin typeface="Tahoma" panose="020B0604030504040204" pitchFamily="34" charset="0"/>
                  <a:ea typeface="宋体" panose="02010600030101010101" pitchFamily="2" charset="-122"/>
                </a:rPr>
                <a:t>字数</a:t>
              </a:r>
              <a:r>
                <a:rPr lang="en-US" altLang="zh-CN" sz="1200" b="0" dirty="0">
                  <a:latin typeface="Tahoma" panose="020B0604030504040204" pitchFamily="34" charset="0"/>
                  <a:ea typeface="宋体" panose="02010600030101010101" pitchFamily="2" charset="-122"/>
                </a:rPr>
                <a:t>/</a:t>
              </a:r>
              <a:r>
                <a:rPr lang="zh-CN" altLang="en-US" sz="1200" b="0" dirty="0">
                  <a:latin typeface="Tahoma" panose="020B0604030504040204" pitchFamily="34" charset="0"/>
                  <a:ea typeface="宋体" panose="02010600030101010101" pitchFamily="2" charset="-122"/>
                </a:rPr>
                <a:t>主存周期</a:t>
              </a:r>
              <a:endParaRPr lang="zh-CN" altLang="en-US" sz="1200" b="0" dirty="0">
                <a:latin typeface="Tahoma" panose="020B0604030504040204" pitchFamily="34" charset="0"/>
                <a:ea typeface="宋体" panose="02010600030101010101" pitchFamily="2" charset="-122"/>
              </a:endParaRPr>
            </a:p>
          </p:txBody>
        </p:sp>
        <p:sp>
          <p:nvSpPr>
            <p:cNvPr id="42019" name="Freeform 34"/>
            <p:cNvSpPr/>
            <p:nvPr/>
          </p:nvSpPr>
          <p:spPr>
            <a:xfrm>
              <a:off x="3168" y="720"/>
              <a:ext cx="2304" cy="3080"/>
            </a:xfrm>
            <a:custGeom>
              <a:avLst/>
              <a:gdLst/>
              <a:ahLst/>
              <a:cxnLst>
                <a:cxn ang="0">
                  <a:pos x="0" y="152"/>
                </a:cxn>
                <a:cxn ang="0">
                  <a:pos x="48" y="248"/>
                </a:cxn>
                <a:cxn ang="0">
                  <a:pos x="192" y="1640"/>
                </a:cxn>
                <a:cxn ang="0">
                  <a:pos x="672" y="2648"/>
                </a:cxn>
                <a:cxn ang="0">
                  <a:pos x="2304" y="3080"/>
                </a:cxn>
              </a:cxnLst>
              <a:rect l="0" t="0" r="0" b="0"/>
              <a:pathLst>
                <a:path w="2304" h="3080">
                  <a:moveTo>
                    <a:pt x="0" y="152"/>
                  </a:moveTo>
                  <a:cubicBezTo>
                    <a:pt x="8" y="76"/>
                    <a:pt x="16" y="0"/>
                    <a:pt x="48" y="248"/>
                  </a:cubicBezTo>
                  <a:cubicBezTo>
                    <a:pt x="80" y="496"/>
                    <a:pt x="88" y="1240"/>
                    <a:pt x="192" y="1640"/>
                  </a:cubicBezTo>
                  <a:cubicBezTo>
                    <a:pt x="296" y="2040"/>
                    <a:pt x="320" y="2408"/>
                    <a:pt x="672" y="2648"/>
                  </a:cubicBezTo>
                  <a:cubicBezTo>
                    <a:pt x="1024" y="2888"/>
                    <a:pt x="1664" y="2984"/>
                    <a:pt x="2304" y="3080"/>
                  </a:cubicBezTo>
                </a:path>
              </a:pathLst>
            </a:custGeom>
            <a:noFill/>
            <a:ln w="254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42020" name="Freeform 35"/>
            <p:cNvSpPr/>
            <p:nvPr/>
          </p:nvSpPr>
          <p:spPr>
            <a:xfrm>
              <a:off x="3168" y="2456"/>
              <a:ext cx="2304" cy="1344"/>
            </a:xfrm>
            <a:custGeom>
              <a:avLst/>
              <a:gdLst/>
              <a:ahLst/>
              <a:cxnLst>
                <a:cxn ang="0">
                  <a:pos x="0" y="0"/>
                </a:cxn>
                <a:cxn ang="0">
                  <a:pos x="528" y="864"/>
                </a:cxn>
                <a:cxn ang="0">
                  <a:pos x="2304" y="1344"/>
                </a:cxn>
              </a:cxnLst>
              <a:rect l="0" t="0" r="0" b="0"/>
              <a:pathLst>
                <a:path w="2304" h="1344">
                  <a:moveTo>
                    <a:pt x="0" y="0"/>
                  </a:moveTo>
                  <a:cubicBezTo>
                    <a:pt x="72" y="320"/>
                    <a:pt x="144" y="640"/>
                    <a:pt x="528" y="864"/>
                  </a:cubicBezTo>
                  <a:cubicBezTo>
                    <a:pt x="912" y="1088"/>
                    <a:pt x="1608" y="1216"/>
                    <a:pt x="2304" y="1344"/>
                  </a:cubicBezTo>
                </a:path>
              </a:pathLst>
            </a:custGeom>
            <a:noFill/>
            <a:ln w="254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42021" name="Freeform 36"/>
            <p:cNvSpPr/>
            <p:nvPr/>
          </p:nvSpPr>
          <p:spPr>
            <a:xfrm>
              <a:off x="3168" y="3216"/>
              <a:ext cx="2304" cy="576"/>
            </a:xfrm>
            <a:custGeom>
              <a:avLst/>
              <a:gdLst/>
              <a:ahLst/>
              <a:cxnLst>
                <a:cxn ang="0">
                  <a:pos x="0" y="0"/>
                </a:cxn>
                <a:cxn ang="0">
                  <a:pos x="768" y="336"/>
                </a:cxn>
                <a:cxn ang="0">
                  <a:pos x="2304" y="576"/>
                </a:cxn>
              </a:cxnLst>
              <a:rect l="0" t="0" r="0" b="0"/>
              <a:pathLst>
                <a:path w="2304" h="576">
                  <a:moveTo>
                    <a:pt x="0" y="0"/>
                  </a:moveTo>
                  <a:cubicBezTo>
                    <a:pt x="192" y="120"/>
                    <a:pt x="384" y="240"/>
                    <a:pt x="768" y="336"/>
                  </a:cubicBezTo>
                  <a:cubicBezTo>
                    <a:pt x="1152" y="432"/>
                    <a:pt x="1728" y="504"/>
                    <a:pt x="2304" y="576"/>
                  </a:cubicBezTo>
                </a:path>
              </a:pathLst>
            </a:custGeom>
            <a:noFill/>
            <a:ln w="25400" cap="flat" cmpd="sng">
              <a:solidFill>
                <a:srgbClr val="FF0000">
                  <a:alpha val="100000"/>
                </a:srgbClr>
              </a:solidFill>
              <a:prstDash val="solid"/>
              <a:miter lim="800000"/>
              <a:headEnd type="none" w="med" len="med"/>
              <a:tailEnd type="none" w="med" len="med"/>
            </a:ln>
          </p:spPr>
          <p:txBody>
            <a:bodyPr/>
            <a:lstStyle/>
            <a:p>
              <a:endParaRPr lang="zh-CN" altLang="en-US"/>
            </a:p>
          </p:txBody>
        </p:sp>
        <p:sp>
          <p:nvSpPr>
            <p:cNvPr id="42022" name="Line 37"/>
            <p:cNvSpPr/>
            <p:nvPr/>
          </p:nvSpPr>
          <p:spPr>
            <a:xfrm>
              <a:off x="3360" y="2256"/>
              <a:ext cx="0" cy="1728"/>
            </a:xfrm>
            <a:prstGeom prst="line">
              <a:avLst/>
            </a:prstGeom>
            <a:ln w="28575" cap="flat" cmpd="sng">
              <a:solidFill>
                <a:srgbClr val="FF0000"/>
              </a:solidFill>
              <a:prstDash val="dash"/>
              <a:miter/>
              <a:headEnd type="none" w="med" len="med"/>
              <a:tailEnd type="none" w="med" len="med"/>
            </a:ln>
          </p:spPr>
        </p:sp>
        <p:sp>
          <p:nvSpPr>
            <p:cNvPr id="42023" name="Line 38"/>
            <p:cNvSpPr/>
            <p:nvPr/>
          </p:nvSpPr>
          <p:spPr>
            <a:xfrm>
              <a:off x="3792" y="3312"/>
              <a:ext cx="0" cy="720"/>
            </a:xfrm>
            <a:prstGeom prst="line">
              <a:avLst/>
            </a:prstGeom>
            <a:ln w="28575" cap="flat" cmpd="sng">
              <a:solidFill>
                <a:srgbClr val="FF0000"/>
              </a:solidFill>
              <a:prstDash val="dash"/>
              <a:miter/>
              <a:headEnd type="none" w="med" len="med"/>
              <a:tailEnd type="none" w="med" len="med"/>
            </a:ln>
          </p:spPr>
        </p:sp>
        <p:sp>
          <p:nvSpPr>
            <p:cNvPr id="42024" name="Text Box 39"/>
            <p:cNvSpPr txBox="1"/>
            <p:nvPr/>
          </p:nvSpPr>
          <p:spPr>
            <a:xfrm>
              <a:off x="3360" y="3456"/>
              <a:ext cx="35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m=4</a:t>
              </a:r>
              <a:endParaRPr lang="en-US" altLang="zh-CN" sz="1400" b="0" dirty="0">
                <a:latin typeface="Tahoma" panose="020B0604030504040204" pitchFamily="34" charset="0"/>
                <a:ea typeface="宋体" panose="02010600030101010101" pitchFamily="2" charset="-122"/>
              </a:endParaRPr>
            </a:p>
          </p:txBody>
        </p:sp>
        <p:sp>
          <p:nvSpPr>
            <p:cNvPr id="42025" name="Text Box 40"/>
            <p:cNvSpPr txBox="1"/>
            <p:nvPr/>
          </p:nvSpPr>
          <p:spPr>
            <a:xfrm>
              <a:off x="3456" y="2928"/>
              <a:ext cx="352"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m=8</a:t>
              </a:r>
              <a:endParaRPr lang="en-US" altLang="zh-CN" sz="1400" b="0" dirty="0">
                <a:latin typeface="Tahoma" panose="020B0604030504040204" pitchFamily="34" charset="0"/>
                <a:ea typeface="宋体" panose="02010600030101010101" pitchFamily="2" charset="-122"/>
              </a:endParaRPr>
            </a:p>
          </p:txBody>
        </p:sp>
        <p:sp>
          <p:nvSpPr>
            <p:cNvPr id="42026" name="Text Box 41"/>
            <p:cNvSpPr txBox="1"/>
            <p:nvPr/>
          </p:nvSpPr>
          <p:spPr>
            <a:xfrm>
              <a:off x="3312" y="1728"/>
              <a:ext cx="413" cy="19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400" b="0" dirty="0">
                  <a:latin typeface="Tahoma" panose="020B0604030504040204" pitchFamily="34" charset="0"/>
                  <a:ea typeface="宋体" panose="02010600030101010101" pitchFamily="2" charset="-122"/>
                </a:rPr>
                <a:t>m=16</a:t>
              </a:r>
              <a:endParaRPr lang="en-US" altLang="zh-CN" sz="1400" b="0" dirty="0">
                <a:latin typeface="Tahoma" panose="020B0604030504040204" pitchFamily="34" charset="0"/>
                <a:ea typeface="宋体" panose="02010600030101010101" pitchFamily="2"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3011" name="Rectangle 2"/>
          <p:cNvSpPr>
            <a:spLocks noGrp="1"/>
          </p:cNvSpPr>
          <p:nvPr>
            <p:ph type="title"/>
          </p:nvPr>
        </p:nvSpPr>
        <p:spPr/>
        <p:txBody>
          <a:bodyPr vert="horz" wrap="square" lIns="91440" tIns="45720" rIns="91440" bIns="45720" anchor="ctr" anchorCtr="0"/>
          <a:lstStyle/>
          <a:p>
            <a:pPr eaLnBrk="1" hangingPunct="1"/>
            <a:r>
              <a:rPr lang="zh-CN" altLang="en-US" dirty="0"/>
              <a:t>主要内容</a:t>
            </a:r>
            <a:endParaRPr lang="zh-CN" altLang="en-US" dirty="0"/>
          </a:p>
        </p:txBody>
      </p:sp>
      <p:sp>
        <p:nvSpPr>
          <p:cNvPr id="237571"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ts val="60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存储系统的基本要求和并行主存系统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3.2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中断系统</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3.2.1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中断的分类和分级</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3.2.2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中断的响应次序与处理次序</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3.2.3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中断系统的软、硬件功能分配</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3.3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总线系统</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3.4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输入</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输出系统 </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4035" name="Rectangle 2"/>
          <p:cNvSpPr>
            <a:spLocks noGrp="1"/>
          </p:cNvSpPr>
          <p:nvPr>
            <p:ph idx="1" hasCustomPrompt="1"/>
          </p:nvPr>
        </p:nvSpPr>
        <p:spPr>
          <a:xfrm>
            <a:off x="468313" y="1125538"/>
            <a:ext cx="8062912" cy="5040312"/>
          </a:xfrm>
        </p:spPr>
        <p:txBody>
          <a:bodyPr vert="horz" wrap="square" lIns="91440" tIns="45720" rIns="91440" bIns="45720" anchor="t" anchorCtr="0"/>
          <a:lstStyle/>
          <a:p>
            <a:pPr eaLnBrk="1" hangingPunct="1">
              <a:buNone/>
            </a:pPr>
            <a:r>
              <a:rPr lang="zh-CN" altLang="en-US" sz="2000" dirty="0"/>
              <a:t>       </a:t>
            </a:r>
            <a:r>
              <a:rPr lang="zh-CN" altLang="en-US" sz="2400" dirty="0"/>
              <a:t>中断系统是现代计算机系统中最重要的组成部分之一。只有采用中断系统，才能使处理机的各个部分之间、处理机与外部世界之间真正并行工作，就好像机器中的齿轮，驱动各部件的动作。</a:t>
            </a:r>
            <a:endParaRPr lang="zh-CN" altLang="en-US" sz="2400" dirty="0"/>
          </a:p>
          <a:p>
            <a:pPr eaLnBrk="1" hangingPunct="1">
              <a:buNone/>
            </a:pPr>
            <a:endParaRPr lang="zh-CN" altLang="en-US" sz="2400" dirty="0"/>
          </a:p>
          <a:p>
            <a:pPr eaLnBrk="1" hangingPunct="1">
              <a:buNone/>
            </a:pPr>
            <a:r>
              <a:rPr lang="zh-CN" altLang="en-US" sz="2400" dirty="0"/>
              <a:t>      中断系统需要硬件和软件共同来实现。主要内容：</a:t>
            </a:r>
            <a:endParaRPr lang="zh-CN" altLang="en-US" sz="2400" dirty="0"/>
          </a:p>
          <a:p>
            <a:pPr lvl="2" eaLnBrk="1" hangingPunct="1"/>
            <a:r>
              <a:rPr lang="zh-CN" altLang="en-US" b="1" dirty="0">
                <a:ea typeface="楷体_GB2312" pitchFamily="49" charset="-122"/>
              </a:rPr>
              <a:t>中断源的组织</a:t>
            </a:r>
            <a:endParaRPr lang="zh-CN" altLang="en-US" b="1" dirty="0">
              <a:ea typeface="楷体_GB2312" pitchFamily="49" charset="-122"/>
            </a:endParaRPr>
          </a:p>
          <a:p>
            <a:pPr lvl="2" eaLnBrk="1" hangingPunct="1"/>
            <a:r>
              <a:rPr lang="zh-CN" altLang="en-US" b="1" dirty="0">
                <a:ea typeface="楷体_GB2312" pitchFamily="49" charset="-122"/>
              </a:rPr>
              <a:t>中断系统的软硬件功能分配</a:t>
            </a:r>
            <a:endParaRPr lang="zh-CN" altLang="en-US" b="1" dirty="0">
              <a:ea typeface="楷体_GB2312" pitchFamily="49" charset="-122"/>
            </a:endParaRPr>
          </a:p>
          <a:p>
            <a:pPr lvl="2" eaLnBrk="1" hangingPunct="1"/>
            <a:r>
              <a:rPr lang="zh-CN" altLang="en-US" b="1" dirty="0">
                <a:latin typeface="楷体_GB2312" pitchFamily="49" charset="-122"/>
                <a:ea typeface="楷体_GB2312" pitchFamily="49" charset="-122"/>
              </a:rPr>
              <a:t>中断源的识别方法</a:t>
            </a:r>
            <a:endParaRPr lang="zh-CN" altLang="en-US"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中断现场保存和恢复</a:t>
            </a:r>
            <a:endParaRPr lang="zh-CN" altLang="en-US"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中断屏蔽</a:t>
            </a:r>
            <a:endParaRPr lang="zh-CN" altLang="en-US" b="1" dirty="0">
              <a:latin typeface="楷体_GB2312" pitchFamily="49" charset="-122"/>
              <a:ea typeface="楷体_GB2312" pitchFamily="49" charset="-122"/>
            </a:endParaRPr>
          </a:p>
        </p:txBody>
      </p:sp>
      <p:sp>
        <p:nvSpPr>
          <p:cNvPr id="44036"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3200" b="0" dirty="0">
                <a:latin typeface="黑体" panose="02010609060101010101" pitchFamily="49" charset="-122"/>
                <a:ea typeface="黑体" panose="02010609060101010101" pitchFamily="49" charset="-122"/>
              </a:rPr>
              <a:t>3.2 </a:t>
            </a:r>
            <a:r>
              <a:rPr lang="zh-CN" altLang="en-US" sz="3200" b="0" dirty="0">
                <a:latin typeface="黑体" panose="02010609060101010101" pitchFamily="49" charset="-122"/>
                <a:ea typeface="黑体" panose="02010609060101010101" pitchFamily="49" charset="-122"/>
              </a:rPr>
              <a:t>中断系统</a:t>
            </a:r>
            <a:endParaRPr lang="zh-CN" altLang="en-US" sz="3200" b="0" dirty="0">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5059" name="Rectangle 2"/>
          <p:cNvSpPr>
            <a:spLocks noGrp="1"/>
          </p:cNvSpPr>
          <p:nvPr>
            <p:ph idx="1" hasCustomPrompt="1"/>
          </p:nvPr>
        </p:nvSpPr>
        <p:spPr>
          <a:xfrm>
            <a:off x="684213" y="1268413"/>
            <a:ext cx="7920037" cy="4897437"/>
          </a:xfrm>
        </p:spPr>
        <p:txBody>
          <a:bodyPr vert="horz" wrap="square" lIns="91440" tIns="45720" rIns="91440" bIns="45720" anchor="t" anchorCtr="0"/>
          <a:lstStyle/>
          <a:p>
            <a:pPr eaLnBrk="1" hangingPunct="1">
              <a:lnSpc>
                <a:spcPct val="130000"/>
              </a:lnSpc>
            </a:pPr>
            <a:r>
              <a:rPr lang="zh-CN" altLang="en-US" sz="2000" dirty="0"/>
              <a:t>引起中断的各种事件称为</a:t>
            </a:r>
            <a:r>
              <a:rPr lang="zh-CN" altLang="en-US" sz="2000" dirty="0">
                <a:solidFill>
                  <a:srgbClr val="FF0000"/>
                </a:solidFill>
              </a:rPr>
              <a:t>中断源；</a:t>
            </a:r>
            <a:endParaRPr lang="en-US" altLang="zh-CN" sz="2000" dirty="0">
              <a:solidFill>
                <a:srgbClr val="FF0000"/>
              </a:solidFill>
            </a:endParaRPr>
          </a:p>
          <a:p>
            <a:pPr eaLnBrk="1" hangingPunct="1">
              <a:lnSpc>
                <a:spcPct val="130000"/>
              </a:lnSpc>
            </a:pPr>
            <a:r>
              <a:rPr lang="zh-CN" altLang="en-US" sz="2000" dirty="0"/>
              <a:t>中断源向中断系统发出请求中断的申请成为</a:t>
            </a:r>
            <a:r>
              <a:rPr lang="zh-CN" altLang="en-US" sz="2000" dirty="0">
                <a:solidFill>
                  <a:srgbClr val="FF0000"/>
                </a:solidFill>
              </a:rPr>
              <a:t>中断请求。</a:t>
            </a:r>
            <a:endParaRPr lang="zh-CN" altLang="en-US" sz="2000" dirty="0">
              <a:solidFill>
                <a:srgbClr val="FF0000"/>
              </a:solidFill>
            </a:endParaRPr>
          </a:p>
          <a:p>
            <a:pPr eaLnBrk="1" hangingPunct="1">
              <a:lnSpc>
                <a:spcPct val="130000"/>
              </a:lnSpc>
            </a:pPr>
            <a:r>
              <a:rPr lang="zh-CN" altLang="en-US" sz="2000" dirty="0">
                <a:solidFill>
                  <a:srgbClr val="FF0000"/>
                </a:solidFill>
              </a:rPr>
              <a:t>中断响应</a:t>
            </a:r>
            <a:r>
              <a:rPr lang="zh-CN" altLang="en-US" sz="2000" dirty="0"/>
              <a:t>就是允许中断</a:t>
            </a:r>
            <a:r>
              <a:rPr lang="en-US" altLang="zh-CN" sz="2000" dirty="0"/>
              <a:t>CPU</a:t>
            </a:r>
            <a:r>
              <a:rPr lang="zh-CN" altLang="en-US" sz="2000" dirty="0"/>
              <a:t>现行程序的运行，转去对该请求进行预处理，包括保存好断点及其现场，调出中断服务程序，准备运行。新旧程序切换多数机器都用交换新旧程序状态字</a:t>
            </a:r>
            <a:r>
              <a:rPr lang="en-US" altLang="zh-CN" sz="2000" dirty="0"/>
              <a:t>PSW</a:t>
            </a:r>
            <a:r>
              <a:rPr lang="zh-CN" altLang="en-US" sz="2000" dirty="0"/>
              <a:t>来实现。</a:t>
            </a:r>
            <a:endParaRPr lang="en-US" altLang="zh-CN" sz="2000" dirty="0"/>
          </a:p>
          <a:p>
            <a:pPr eaLnBrk="1" hangingPunct="1">
              <a:lnSpc>
                <a:spcPct val="130000"/>
              </a:lnSpc>
            </a:pPr>
            <a:r>
              <a:rPr lang="zh-CN" altLang="en-US" sz="2000" dirty="0"/>
              <a:t>中断系统的复杂性实际上是由中断源的多样性引起的；</a:t>
            </a:r>
            <a:endParaRPr lang="zh-CN" altLang="en-US" sz="2000" dirty="0"/>
          </a:p>
          <a:p>
            <a:pPr eaLnBrk="1" hangingPunct="1">
              <a:lnSpc>
                <a:spcPct val="130000"/>
              </a:lnSpc>
            </a:pPr>
            <a:r>
              <a:rPr lang="zh-CN" altLang="en-US" sz="2000" dirty="0"/>
              <a:t>中断源可以来自系统外部，也可以来自机器内部，甚至处理机本身；</a:t>
            </a:r>
            <a:endParaRPr lang="zh-CN" altLang="en-US" sz="2000" dirty="0"/>
          </a:p>
          <a:p>
            <a:pPr eaLnBrk="1" hangingPunct="1">
              <a:lnSpc>
                <a:spcPct val="130000"/>
              </a:lnSpc>
            </a:pPr>
            <a:r>
              <a:rPr lang="zh-CN" altLang="en-US" sz="2000" dirty="0"/>
              <a:t>中断可以是硬件引起的，也可以是软件引起；</a:t>
            </a:r>
            <a:endParaRPr lang="zh-CN" altLang="en-US" sz="2000" dirty="0"/>
          </a:p>
          <a:p>
            <a:pPr eaLnBrk="1" hangingPunct="1">
              <a:lnSpc>
                <a:spcPct val="130000"/>
              </a:lnSpc>
            </a:pPr>
            <a:r>
              <a:rPr lang="zh-CN" altLang="en-US" sz="2000" dirty="0">
                <a:solidFill>
                  <a:srgbClr val="FF0000"/>
                </a:solidFill>
              </a:rPr>
              <a:t>把各种各样的中断源分类、分级组织好，是中断系统的关键之一</a:t>
            </a:r>
            <a:endParaRPr lang="zh-CN" altLang="en-US" sz="2000" dirty="0"/>
          </a:p>
        </p:txBody>
      </p:sp>
      <p:sp>
        <p:nvSpPr>
          <p:cNvPr id="45060"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algn="ctr" eaLnBrk="1" hangingPunct="1">
              <a:buNone/>
            </a:pPr>
            <a:r>
              <a:rPr lang="en-US" altLang="zh-CN" dirty="0">
                <a:latin typeface="黑体" panose="02010609060101010101" pitchFamily="49" charset="-122"/>
                <a:ea typeface="黑体" panose="02010609060101010101" pitchFamily="49" charset="-122"/>
              </a:rPr>
              <a:t>3.2.1</a:t>
            </a:r>
            <a:r>
              <a:rPr lang="zh-CN" altLang="en-US" dirty="0">
                <a:latin typeface="Times New Roman" panose="02020603050405020304" pitchFamily="18" charset="0"/>
                <a:cs typeface="Times New Roman" panose="02020603050405020304" pitchFamily="18" charset="0"/>
              </a:rPr>
              <a:t>中断的分类和分级</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6083" name="Rectangle 2"/>
          <p:cNvSpPr>
            <a:spLocks noGrp="1"/>
          </p:cNvSpPr>
          <p:nvPr>
            <p:ph idx="1" hasCustomPrompt="1"/>
          </p:nvPr>
        </p:nvSpPr>
        <p:spPr>
          <a:xfrm>
            <a:off x="685800" y="1085850"/>
            <a:ext cx="7486650" cy="4897438"/>
          </a:xfrm>
        </p:spPr>
        <p:txBody>
          <a:bodyPr vert="horz" wrap="square" lIns="91440" tIns="45720" rIns="91440" bIns="45720" anchor="t" anchorCtr="0"/>
          <a:lstStyle/>
          <a:p>
            <a:pPr marL="609600" indent="-609600" eaLnBrk="1" hangingPunct="1">
              <a:buNone/>
            </a:pPr>
            <a:r>
              <a:rPr lang="en-US" altLang="zh-CN" b="0" dirty="0"/>
              <a:t>1</a:t>
            </a:r>
            <a:r>
              <a:rPr lang="zh-CN" altLang="en-US" b="0" dirty="0"/>
              <a:t>、中断分类</a:t>
            </a:r>
            <a:endParaRPr lang="zh-CN" altLang="en-US" b="0" dirty="0"/>
          </a:p>
          <a:p>
            <a:pPr marL="609600" indent="-609600" eaLnBrk="1" hangingPunct="1">
              <a:lnSpc>
                <a:spcPct val="120000"/>
              </a:lnSpc>
              <a:buNone/>
            </a:pPr>
            <a:r>
              <a:rPr lang="zh-CN" altLang="en-US" sz="2000" b="0" dirty="0">
                <a:ea typeface="黑体" panose="02010609060101010101" pitchFamily="49" charset="-122"/>
              </a:rPr>
              <a:t>常见的中断源有如下几种类型：</a:t>
            </a:r>
            <a:endParaRPr lang="zh-CN" altLang="en-US" sz="2000" b="0" dirty="0">
              <a:ea typeface="黑体" panose="02010609060101010101" pitchFamily="49" charset="-122"/>
            </a:endParaRPr>
          </a:p>
          <a:p>
            <a:pPr marL="990600" lvl="1" indent="-533400" eaLnBrk="1" hangingPunct="1">
              <a:lnSpc>
                <a:spcPct val="120000"/>
              </a:lnSpc>
              <a:buNone/>
            </a:pPr>
            <a:r>
              <a:rPr lang="en-US" altLang="zh-CN" sz="1800" b="1" dirty="0">
                <a:solidFill>
                  <a:srgbClr val="000000"/>
                </a:solidFill>
                <a:latin typeface="楷体_GB2312" pitchFamily="49" charset="-122"/>
                <a:ea typeface="楷体_GB2312" pitchFamily="49" charset="-122"/>
              </a:rPr>
              <a:t>(1) </a:t>
            </a:r>
            <a:r>
              <a:rPr lang="zh-CN" altLang="en-US" sz="1800" b="1" dirty="0">
                <a:solidFill>
                  <a:srgbClr val="000000"/>
                </a:solidFill>
                <a:latin typeface="楷体_GB2312" pitchFamily="49" charset="-122"/>
                <a:ea typeface="楷体_GB2312" pitchFamily="49" charset="-122"/>
              </a:rPr>
              <a:t>由外围设备引起的中断：低速外围设备；高速外围设备的前处理和后处理。</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20000"/>
              </a:lnSpc>
              <a:buNone/>
            </a:pPr>
            <a:r>
              <a:rPr lang="en-US" altLang="zh-CN" sz="1800" b="1" dirty="0">
                <a:solidFill>
                  <a:srgbClr val="000000"/>
                </a:solidFill>
                <a:latin typeface="楷体_GB2312" pitchFamily="49" charset="-122"/>
                <a:ea typeface="楷体_GB2312" pitchFamily="49" charset="-122"/>
              </a:rPr>
              <a:t>(2) </a:t>
            </a:r>
            <a:r>
              <a:rPr lang="zh-CN" altLang="en-US" sz="1800" b="1" dirty="0">
                <a:solidFill>
                  <a:srgbClr val="000000"/>
                </a:solidFill>
                <a:latin typeface="楷体_GB2312" pitchFamily="49" charset="-122"/>
                <a:ea typeface="楷体_GB2312" pitchFamily="49" charset="-122"/>
              </a:rPr>
              <a:t>由处理机产生的中断：算术运算溢出，除数为零，数据校验错，非法数据格式等。</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20000"/>
              </a:lnSpc>
              <a:buNone/>
            </a:pPr>
            <a:r>
              <a:rPr lang="en-US" altLang="zh-CN" sz="1800" b="1" dirty="0">
                <a:solidFill>
                  <a:srgbClr val="000000"/>
                </a:solidFill>
                <a:latin typeface="楷体_GB2312" pitchFamily="49" charset="-122"/>
                <a:ea typeface="楷体_GB2312" pitchFamily="49" charset="-122"/>
              </a:rPr>
              <a:t>(3) </a:t>
            </a:r>
            <a:r>
              <a:rPr lang="zh-CN" altLang="en-US" sz="1800" b="1" dirty="0">
                <a:solidFill>
                  <a:srgbClr val="000000"/>
                </a:solidFill>
                <a:latin typeface="楷体_GB2312" pitchFamily="49" charset="-122"/>
                <a:ea typeface="楷体_GB2312" pitchFamily="49" charset="-122"/>
              </a:rPr>
              <a:t>由存储器产生的中断：地址越界、地址不存在、写</a:t>
            </a:r>
            <a:r>
              <a:rPr lang="en-US" altLang="zh-CN" sz="1800" b="1" dirty="0">
                <a:solidFill>
                  <a:srgbClr val="000000"/>
                </a:solidFill>
                <a:latin typeface="楷体_GB2312" pitchFamily="49" charset="-122"/>
                <a:ea typeface="楷体_GB2312" pitchFamily="49" charset="-122"/>
              </a:rPr>
              <a:t>ROM</a:t>
            </a:r>
            <a:r>
              <a:rPr lang="zh-CN" altLang="en-US" sz="1800" b="1" dirty="0">
                <a:solidFill>
                  <a:srgbClr val="000000"/>
                </a:solidFill>
                <a:latin typeface="楷体_GB2312" pitchFamily="49" charset="-122"/>
                <a:ea typeface="楷体_GB2312" pitchFamily="49" charset="-122"/>
              </a:rPr>
              <a:t>、页面失效、数据或地址校验错、访问主存超时等。</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20000"/>
              </a:lnSpc>
              <a:buNone/>
            </a:pPr>
            <a:r>
              <a:rPr lang="en-US" altLang="zh-CN" sz="1800" b="1" dirty="0">
                <a:solidFill>
                  <a:srgbClr val="000000"/>
                </a:solidFill>
                <a:latin typeface="楷体_GB2312" pitchFamily="49" charset="-122"/>
                <a:ea typeface="楷体_GB2312" pitchFamily="49" charset="-122"/>
              </a:rPr>
              <a:t>(4) </a:t>
            </a:r>
            <a:r>
              <a:rPr lang="zh-CN" altLang="en-US" sz="1800" b="1" dirty="0">
                <a:solidFill>
                  <a:srgbClr val="000000"/>
                </a:solidFill>
                <a:latin typeface="楷体_GB2312" pitchFamily="49" charset="-122"/>
                <a:ea typeface="楷体_GB2312" pitchFamily="49" charset="-122"/>
              </a:rPr>
              <a:t>由控制器产生的中断：非法指令、未定义操作码、用户程序执行了特权指令、堆栈溢出、分时系统中时间片到、用户态与特权态的切换等。</a:t>
            </a:r>
            <a:endParaRPr lang="zh-CN" altLang="en-US" sz="1800" b="1" dirty="0">
              <a:solidFill>
                <a:srgbClr val="000000"/>
              </a:solidFill>
              <a:latin typeface="楷体_GB2312" pitchFamily="49" charset="-122"/>
              <a:ea typeface="楷体_GB2312" pitchFamily="49" charset="-122"/>
            </a:endParaRPr>
          </a:p>
        </p:txBody>
      </p:sp>
      <p:sp>
        <p:nvSpPr>
          <p:cNvPr id="46084"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algn="ctr" eaLnBrk="1" hangingPunct="1">
              <a:buNone/>
            </a:pPr>
            <a:r>
              <a:rPr lang="en-US" altLang="zh-CN" dirty="0">
                <a:latin typeface="黑体" panose="02010609060101010101" pitchFamily="49" charset="-122"/>
                <a:ea typeface="黑体" panose="02010609060101010101" pitchFamily="49" charset="-122"/>
              </a:rPr>
              <a:t>3.2.1</a:t>
            </a:r>
            <a:r>
              <a:rPr lang="zh-CN" altLang="en-US" dirty="0">
                <a:latin typeface="Times New Roman" panose="02020603050405020304" pitchFamily="18" charset="0"/>
                <a:cs typeface="Times New Roman" panose="02020603050405020304" pitchFamily="18" charset="0"/>
              </a:rPr>
              <a:t>中断的分类和分级</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7107" name="Rectangle 2"/>
          <p:cNvSpPr>
            <a:spLocks noGrp="1"/>
          </p:cNvSpPr>
          <p:nvPr>
            <p:ph idx="1" hasCustomPrompt="1"/>
          </p:nvPr>
        </p:nvSpPr>
        <p:spPr>
          <a:xfrm>
            <a:off x="468313" y="1447800"/>
            <a:ext cx="8135937" cy="4114800"/>
          </a:xfrm>
        </p:spPr>
        <p:txBody>
          <a:bodyPr vert="horz" wrap="square" lIns="91440" tIns="45720" rIns="91440" bIns="45720" anchor="t" anchorCtr="0"/>
          <a:lstStyle/>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(5) </a:t>
            </a:r>
            <a:r>
              <a:rPr lang="zh-CN" altLang="en-US" sz="1800" b="1" dirty="0">
                <a:solidFill>
                  <a:srgbClr val="000000"/>
                </a:solidFill>
                <a:latin typeface="楷体_GB2312" pitchFamily="49" charset="-122"/>
                <a:ea typeface="楷体_GB2312" pitchFamily="49" charset="-122"/>
              </a:rPr>
              <a:t>由总线产生的中断。输入输出总线出错，存储器总线出错等</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(6) </a:t>
            </a:r>
            <a:r>
              <a:rPr lang="zh-CN" altLang="en-US" sz="1800" b="1" dirty="0">
                <a:solidFill>
                  <a:srgbClr val="000000"/>
                </a:solidFill>
                <a:latin typeface="楷体_GB2312" pitchFamily="49" charset="-122"/>
                <a:ea typeface="楷体_GB2312" pitchFamily="49" charset="-122"/>
              </a:rPr>
              <a:t>实时过程控制产生的中断</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(7) </a:t>
            </a:r>
            <a:r>
              <a:rPr lang="zh-CN" altLang="en-US" sz="1800" b="1" dirty="0">
                <a:solidFill>
                  <a:srgbClr val="000000"/>
                </a:solidFill>
                <a:latin typeface="楷体_GB2312" pitchFamily="49" charset="-122"/>
                <a:ea typeface="楷体_GB2312" pitchFamily="49" charset="-122"/>
              </a:rPr>
              <a:t>实时钟的定时中断</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(8) </a:t>
            </a:r>
            <a:r>
              <a:rPr lang="zh-CN" altLang="en-US" sz="1800" b="1" dirty="0">
                <a:solidFill>
                  <a:srgbClr val="000000"/>
                </a:solidFill>
                <a:latin typeface="楷体_GB2312" pitchFamily="49" charset="-122"/>
                <a:ea typeface="楷体_GB2312" pitchFamily="49" charset="-122"/>
              </a:rPr>
              <a:t>多处理机系统中，从其它处理机发送来的中断</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(9) </a:t>
            </a:r>
            <a:r>
              <a:rPr lang="zh-CN" altLang="en-US" sz="1800" b="1" dirty="0">
                <a:solidFill>
                  <a:srgbClr val="000000"/>
                </a:solidFill>
                <a:latin typeface="楷体_GB2312" pitchFamily="49" charset="-122"/>
                <a:ea typeface="楷体_GB2312" pitchFamily="49" charset="-122"/>
              </a:rPr>
              <a:t>程序调试过程中，由断点产生的中断</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(10) </a:t>
            </a:r>
            <a:r>
              <a:rPr lang="zh-CN" altLang="en-US" sz="1800" b="1" dirty="0">
                <a:solidFill>
                  <a:srgbClr val="000000"/>
                </a:solidFill>
                <a:latin typeface="楷体_GB2312" pitchFamily="49" charset="-122"/>
                <a:ea typeface="楷体_GB2312" pitchFamily="49" charset="-122"/>
              </a:rPr>
              <a:t>硬件故障中断</a:t>
            </a:r>
            <a:endParaRPr lang="zh-CN" altLang="en-US" sz="1800" b="1" dirty="0">
              <a:solidFill>
                <a:srgbClr val="000000"/>
              </a:solidFill>
              <a:latin typeface="楷体_GB2312" pitchFamily="49" charset="-122"/>
              <a:ea typeface="楷体_GB2312" pitchFamily="49" charset="-122"/>
            </a:endParaRPr>
          </a:p>
          <a:p>
            <a:pPr marL="990600" lvl="1" indent="-533400" eaLnBrk="1" hangingPunct="1">
              <a:lnSpc>
                <a:spcPct val="145000"/>
              </a:lnSpc>
              <a:buNone/>
            </a:pPr>
            <a:r>
              <a:rPr lang="en-US" altLang="zh-CN" sz="1800" b="1" dirty="0">
                <a:solidFill>
                  <a:srgbClr val="000000"/>
                </a:solidFill>
                <a:latin typeface="楷体_GB2312" pitchFamily="49" charset="-122"/>
                <a:ea typeface="楷体_GB2312" pitchFamily="49" charset="-122"/>
              </a:rPr>
              <a:t>(11) </a:t>
            </a:r>
            <a:r>
              <a:rPr lang="zh-CN" altLang="en-US" sz="1800" b="1" dirty="0">
                <a:solidFill>
                  <a:srgbClr val="000000"/>
                </a:solidFill>
                <a:latin typeface="楷体_GB2312" pitchFamily="49" charset="-122"/>
                <a:ea typeface="楷体_GB2312" pitchFamily="49" charset="-122"/>
              </a:rPr>
              <a:t>电源故障中断</a:t>
            </a:r>
            <a:endParaRPr lang="zh-CN" altLang="en-US" sz="1800" b="1" dirty="0">
              <a:solidFill>
                <a:srgbClr val="000000"/>
              </a:solidFill>
              <a:latin typeface="楷体_GB2312" pitchFamily="49" charset="-122"/>
              <a:ea typeface="楷体_GB2312" pitchFamily="49" charset="-122"/>
            </a:endParaRPr>
          </a:p>
          <a:p>
            <a:pPr marL="609600" indent="-609600" eaLnBrk="1" hangingPunct="1">
              <a:lnSpc>
                <a:spcPct val="80000"/>
              </a:lnSpc>
            </a:pPr>
            <a:endParaRPr lang="zh-CN" altLang="en-US" sz="1800" dirty="0"/>
          </a:p>
        </p:txBody>
      </p:sp>
      <p:sp>
        <p:nvSpPr>
          <p:cNvPr id="47108"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algn="ctr" eaLnBrk="1" hangingPunct="1">
              <a:buNone/>
            </a:pPr>
            <a:r>
              <a:rPr lang="en-US" altLang="zh-CN" dirty="0">
                <a:latin typeface="黑体" panose="02010609060101010101" pitchFamily="49" charset="-122"/>
                <a:ea typeface="黑体" panose="02010609060101010101" pitchFamily="49" charset="-122"/>
              </a:rPr>
              <a:t>3.2.1</a:t>
            </a:r>
            <a:r>
              <a:rPr lang="zh-CN" altLang="en-US" dirty="0">
                <a:latin typeface="Times New Roman" panose="02020603050405020304" pitchFamily="18" charset="0"/>
                <a:cs typeface="Times New Roman" panose="02020603050405020304" pitchFamily="18" charset="0"/>
              </a:rPr>
              <a:t>中断的分类和分级</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8131" name="Rectangle 2"/>
          <p:cNvSpPr>
            <a:spLocks noGrp="1"/>
          </p:cNvSpPr>
          <p:nvPr>
            <p:ph idx="1" hasCustomPrompt="1"/>
          </p:nvPr>
        </p:nvSpPr>
        <p:spPr/>
        <p:txBody>
          <a:bodyPr vert="horz" wrap="square" lIns="91440" tIns="45720" rIns="91440" bIns="45720" anchor="t" anchorCtr="0"/>
          <a:lstStyle/>
          <a:p>
            <a:pPr eaLnBrk="1" hangingPunct="1">
              <a:buNone/>
            </a:pPr>
            <a:r>
              <a:rPr lang="en-US" altLang="zh-CN" b="0" dirty="0"/>
              <a:t>2</a:t>
            </a:r>
            <a:r>
              <a:rPr lang="zh-CN" altLang="en-US" b="0" dirty="0"/>
              <a:t>、为什么要进行中断的分类？</a:t>
            </a:r>
            <a:endParaRPr lang="en-US" altLang="zh-CN" b="0" dirty="0"/>
          </a:p>
          <a:p>
            <a:pPr eaLnBrk="1" hangingPunct="1"/>
            <a:r>
              <a:rPr lang="zh-CN" altLang="en-US" sz="2400" b="0" dirty="0"/>
              <a:t>为了处理一个中断请求，要调出响应的中断处理程序。</a:t>
            </a:r>
            <a:endParaRPr lang="en-US" altLang="zh-CN" sz="2400" b="0" dirty="0"/>
          </a:p>
          <a:p>
            <a:pPr eaLnBrk="1" hangingPunct="1"/>
            <a:r>
              <a:rPr lang="zh-CN" altLang="en-US" sz="2400" b="0" dirty="0"/>
              <a:t>如果中断源比较少，通过中断系统硬件就可以对每个中断源直接形成相应的中断源入口地址。</a:t>
            </a:r>
            <a:endParaRPr lang="en-US" altLang="zh-CN" sz="2400" b="0" dirty="0"/>
          </a:p>
          <a:p>
            <a:pPr eaLnBrk="1" hangingPunct="1"/>
            <a:r>
              <a:rPr lang="zh-CN" altLang="en-US" sz="2400" b="0" dirty="0"/>
              <a:t>对大、中型机，中断源数多达数十至数百个，如果为每个中断源单独形成入口地址，不仅硬件实现难、代价大。</a:t>
            </a:r>
            <a:endParaRPr lang="en-US" altLang="zh-CN" sz="2400" b="0" dirty="0"/>
          </a:p>
          <a:p>
            <a:pPr eaLnBrk="1" hangingPunct="1"/>
            <a:r>
              <a:rPr lang="zh-CN" altLang="en-US" sz="2400" b="0" dirty="0"/>
              <a:t>又因为不少中断源性质相近，可以将它们归类，对每一类给定一个中断服务程序入口，再由软件分支转入相应的中断处理部分，简化了入口地址形成硬件。</a:t>
            </a:r>
            <a:endParaRPr lang="en-US" altLang="zh-CN" sz="2400" b="0" dirty="0"/>
          </a:p>
        </p:txBody>
      </p:sp>
      <p:sp>
        <p:nvSpPr>
          <p:cNvPr id="48132"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algn="ctr" eaLnBrk="1" hangingPunct="1">
              <a:buNone/>
            </a:pPr>
            <a:r>
              <a:rPr lang="en-US" altLang="zh-CN" dirty="0">
                <a:latin typeface="黑体" panose="02010609060101010101" pitchFamily="49" charset="-122"/>
                <a:ea typeface="黑体" panose="02010609060101010101" pitchFamily="49" charset="-122"/>
              </a:rPr>
              <a:t>3.2.1</a:t>
            </a:r>
            <a:r>
              <a:rPr lang="zh-CN" altLang="en-US" dirty="0">
                <a:latin typeface="Times New Roman" panose="02020603050405020304" pitchFamily="18" charset="0"/>
                <a:cs typeface="Times New Roman" panose="02020603050405020304" pitchFamily="18" charset="0"/>
              </a:rPr>
              <a:t>中断的分类和分级</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195" name="Rectangle 2"/>
          <p:cNvSpPr>
            <a:spLocks noGrp="1"/>
          </p:cNvSpPr>
          <p:nvPr>
            <p:ph type="title"/>
          </p:nvPr>
        </p:nvSpPr>
        <p:spPr/>
        <p:txBody>
          <a:bodyPr vert="horz" wrap="square" lIns="91440" tIns="45720" rIns="91440" bIns="45720" anchor="ctr" anchorCtr="0"/>
          <a:lstStyle/>
          <a:p>
            <a:pPr eaLnBrk="1" hangingPunct="1"/>
            <a:endParaRPr lang="zh-CN" altLang="en-US" dirty="0"/>
          </a:p>
        </p:txBody>
      </p:sp>
      <p:sp>
        <p:nvSpPr>
          <p:cNvPr id="8196" name="Rectangle 3"/>
          <p:cNvSpPr>
            <a:spLocks noGrp="1"/>
          </p:cNvSpPr>
          <p:nvPr>
            <p:ph idx="1" hasCustomPrompt="1"/>
          </p:nvPr>
        </p:nvSpPr>
        <p:spPr>
          <a:xfrm>
            <a:off x="736600" y="2841625"/>
            <a:ext cx="8229600" cy="1381125"/>
          </a:xfrm>
        </p:spPr>
        <p:txBody>
          <a:bodyPr vert="horz" wrap="square" lIns="91440" tIns="45720" rIns="91440" bIns="45720" anchor="t" anchorCtr="0"/>
          <a:lstStyle/>
          <a:p>
            <a:pPr eaLnBrk="1" hangingPunct="1">
              <a:buNone/>
            </a:pPr>
            <a:r>
              <a:rPr lang="en-US" altLang="zh-CN" b="0" dirty="0">
                <a:solidFill>
                  <a:schemeClr val="tx1"/>
                </a:solidFill>
              </a:rPr>
              <a:t>	</a:t>
            </a:r>
            <a:r>
              <a:rPr lang="en-US" altLang="zh-CN" b="0" dirty="0">
                <a:latin typeface="黑体" panose="02010609060101010101" pitchFamily="49" charset="-122"/>
                <a:ea typeface="黑体" panose="02010609060101010101" pitchFamily="49" charset="-122"/>
              </a:rPr>
              <a:t>SDRAM</a:t>
            </a:r>
            <a:r>
              <a:rPr lang="zh-CN" altLang="en-US" b="0" dirty="0">
                <a:latin typeface="黑体" panose="02010609060101010101" pitchFamily="49" charset="-122"/>
                <a:ea typeface="黑体" panose="02010609060101010101" pitchFamily="49" charset="-122"/>
              </a:rPr>
              <a:t>的一种存储芯片，</a:t>
            </a:r>
            <a:r>
              <a:rPr lang="en-US" altLang="zh-CN" b="0" dirty="0">
                <a:latin typeface="黑体" panose="02010609060101010101" pitchFamily="49" charset="-122"/>
                <a:ea typeface="黑体" panose="02010609060101010101" pitchFamily="49" charset="-122"/>
              </a:rPr>
              <a:t>HY57V561620</a:t>
            </a:r>
            <a:r>
              <a:rPr lang="zh-CN" altLang="en-US" b="0" dirty="0">
                <a:latin typeface="黑体" panose="02010609060101010101" pitchFamily="49" charset="-122"/>
                <a:ea typeface="黑体" panose="02010609060101010101" pitchFamily="49" charset="-122"/>
              </a:rPr>
              <a:t>。其容量为</a:t>
            </a:r>
            <a:r>
              <a:rPr lang="en-US" altLang="zh-CN" b="0" dirty="0">
                <a:latin typeface="黑体" panose="02010609060101010101" pitchFamily="49" charset="-122"/>
                <a:ea typeface="黑体" panose="02010609060101010101" pitchFamily="49" charset="-122"/>
              </a:rPr>
              <a:t>4M×16bit×4bank</a:t>
            </a:r>
            <a:r>
              <a:rPr lang="zh-CN" altLang="en-US" b="0" dirty="0">
                <a:latin typeface="黑体" panose="02010609060101010101" pitchFamily="49" charset="-122"/>
                <a:ea typeface="黑体" panose="02010609060101010101" pitchFamily="49" charset="-122"/>
              </a:rPr>
              <a:t>什么意思？</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49155" name="Rectangle 2"/>
          <p:cNvSpPr>
            <a:spLocks noGrp="1"/>
          </p:cNvSpPr>
          <p:nvPr>
            <p:ph idx="1" hasCustomPrompt="1"/>
          </p:nvPr>
        </p:nvSpPr>
        <p:spPr>
          <a:xfrm>
            <a:off x="685800" y="955675"/>
            <a:ext cx="7772400" cy="4805045"/>
          </a:xfrm>
        </p:spPr>
        <p:txBody>
          <a:bodyPr vert="horz" wrap="square" lIns="91440" tIns="45720" rIns="91440" bIns="45720" anchor="t" anchorCtr="0"/>
          <a:lstStyle/>
          <a:p>
            <a:pPr eaLnBrk="1" hangingPunct="1">
              <a:buNone/>
            </a:pPr>
            <a:r>
              <a:rPr lang="en-US" altLang="zh-CN" sz="2400" b="0" dirty="0">
                <a:latin typeface="黑体" panose="02010609060101010101" pitchFamily="49" charset="-122"/>
                <a:ea typeface="黑体" panose="02010609060101010101" pitchFamily="49" charset="-122"/>
              </a:rPr>
              <a:t>IBM</a:t>
            </a:r>
            <a:r>
              <a:rPr lang="zh-CN" altLang="en-US" sz="2400" b="0" dirty="0">
                <a:latin typeface="黑体" panose="02010609060101010101" pitchFamily="49" charset="-122"/>
                <a:ea typeface="黑体" panose="02010609060101010101" pitchFamily="49" charset="-122"/>
              </a:rPr>
              <a:t>公司的机器，把中断源分为</a:t>
            </a:r>
            <a:r>
              <a:rPr lang="en-US" altLang="zh-CN" sz="2400" b="0" dirty="0">
                <a:latin typeface="黑体" panose="02010609060101010101" pitchFamily="49" charset="-122"/>
                <a:ea typeface="黑体" panose="02010609060101010101" pitchFamily="49" charset="-122"/>
              </a:rPr>
              <a:t>6</a:t>
            </a:r>
            <a:r>
              <a:rPr lang="zh-CN" altLang="en-US" sz="2400" b="0" dirty="0">
                <a:latin typeface="黑体" panose="02010609060101010101" pitchFamily="49" charset="-122"/>
                <a:ea typeface="黑体" panose="02010609060101010101" pitchFamily="49" charset="-122"/>
              </a:rPr>
              <a:t>类：</a:t>
            </a:r>
            <a:endParaRPr lang="zh-CN" altLang="en-US" sz="2400" b="0" dirty="0">
              <a:latin typeface="黑体" panose="02010609060101010101" pitchFamily="49" charset="-122"/>
              <a:ea typeface="黑体" panose="02010609060101010101" pitchFamily="49" charset="-122"/>
            </a:endParaRPr>
          </a:p>
          <a:p>
            <a:pPr lvl="1" eaLnBrk="1" hangingPunct="1">
              <a:buNone/>
            </a:pPr>
            <a:r>
              <a:rPr lang="en-US" altLang="zh-CN" sz="2000" dirty="0">
                <a:solidFill>
                  <a:srgbClr val="000000"/>
                </a:solidFill>
                <a:latin typeface="楷体_GB2312" pitchFamily="49" charset="-122"/>
                <a:ea typeface="楷体_GB2312" pitchFamily="49" charset="-122"/>
              </a:rPr>
              <a:t>1</a:t>
            </a:r>
            <a:r>
              <a:rPr lang="zh-CN" altLang="en-US" sz="2000" dirty="0">
                <a:solidFill>
                  <a:srgbClr val="000000"/>
                </a:solidFill>
                <a:latin typeface="楷体_GB2312" pitchFamily="49" charset="-122"/>
                <a:ea typeface="楷体_GB2312" pitchFamily="49" charset="-122"/>
              </a:rPr>
              <a:t>、机器检验出错中断，由硬件或软件故障时产生；</a:t>
            </a:r>
            <a:endParaRPr lang="zh-CN" altLang="en-US" sz="2000" dirty="0">
              <a:solidFill>
                <a:srgbClr val="000000"/>
              </a:solidFill>
              <a:latin typeface="楷体_GB2312" pitchFamily="49" charset="-122"/>
              <a:ea typeface="楷体_GB2312" pitchFamily="49" charset="-122"/>
            </a:endParaRPr>
          </a:p>
          <a:p>
            <a:pPr lvl="1" eaLnBrk="1" hangingPunct="1">
              <a:buNone/>
            </a:pPr>
            <a:r>
              <a:rPr lang="en-US" altLang="zh-CN" sz="2000" dirty="0">
                <a:solidFill>
                  <a:srgbClr val="000000"/>
                </a:solidFill>
                <a:latin typeface="楷体_GB2312" pitchFamily="49" charset="-122"/>
                <a:ea typeface="楷体_GB2312" pitchFamily="49" charset="-122"/>
              </a:rPr>
              <a:t>2</a:t>
            </a:r>
            <a:r>
              <a:rPr lang="zh-CN" altLang="en-US" sz="2000" dirty="0">
                <a:solidFill>
                  <a:srgbClr val="000000"/>
                </a:solidFill>
                <a:latin typeface="楷体_GB2312" pitchFamily="49" charset="-122"/>
                <a:ea typeface="楷体_GB2312" pitchFamily="49" charset="-122"/>
              </a:rPr>
              <a:t>、访问管理程序中断，当用户程序执行访管指令引 </a:t>
            </a:r>
            <a:endParaRPr lang="zh-CN" altLang="en-US" sz="2000" dirty="0">
              <a:solidFill>
                <a:srgbClr val="000000"/>
              </a:solidFill>
              <a:latin typeface="楷体_GB2312" pitchFamily="49" charset="-122"/>
              <a:ea typeface="楷体_GB2312" pitchFamily="49" charset="-122"/>
            </a:endParaRPr>
          </a:p>
          <a:p>
            <a:pPr lvl="1" eaLnBrk="1" hangingPunct="1">
              <a:buNone/>
            </a:pPr>
            <a:r>
              <a:rPr lang="zh-CN" altLang="en-US" sz="2000" dirty="0">
                <a:solidFill>
                  <a:srgbClr val="000000"/>
                </a:solidFill>
                <a:latin typeface="楷体_GB2312" pitchFamily="49" charset="-122"/>
                <a:ea typeface="楷体_GB2312" pitchFamily="49" charset="-122"/>
              </a:rPr>
              <a:t>   起的中断；</a:t>
            </a:r>
            <a:endParaRPr lang="zh-CN" altLang="en-US" sz="2000" dirty="0">
              <a:solidFill>
                <a:srgbClr val="000000"/>
              </a:solidFill>
              <a:latin typeface="楷体_GB2312" pitchFamily="49" charset="-122"/>
              <a:ea typeface="楷体_GB2312" pitchFamily="49" charset="-122"/>
            </a:endParaRPr>
          </a:p>
          <a:p>
            <a:pPr lvl="1" eaLnBrk="1" hangingPunct="1">
              <a:buNone/>
            </a:pPr>
            <a:r>
              <a:rPr lang="en-US" altLang="zh-CN" sz="2000" dirty="0">
                <a:solidFill>
                  <a:srgbClr val="000000"/>
                </a:solidFill>
                <a:latin typeface="楷体_GB2312" pitchFamily="49" charset="-122"/>
                <a:ea typeface="楷体_GB2312" pitchFamily="49" charset="-122"/>
              </a:rPr>
              <a:t>3</a:t>
            </a:r>
            <a:r>
              <a:rPr lang="zh-CN" altLang="en-US" sz="2000" dirty="0">
                <a:solidFill>
                  <a:srgbClr val="000000"/>
                </a:solidFill>
                <a:latin typeface="楷体_GB2312" pitchFamily="49" charset="-122"/>
                <a:ea typeface="楷体_GB2312" pitchFamily="49" charset="-122"/>
              </a:rPr>
              <a:t>、程序性错误引起的中断，包括指令和数据的格式错、程序执行中出现异常（非法指令，目态下使用管态指令，主存访问方式保护，寻址超过主存容量，各种溢出，除数为</a:t>
            </a:r>
            <a:r>
              <a:rPr lang="en-US" altLang="zh-CN" sz="2000" dirty="0">
                <a:solidFill>
                  <a:srgbClr val="000000"/>
                </a:solidFill>
                <a:latin typeface="楷体_GB2312" pitchFamily="49" charset="-122"/>
                <a:ea typeface="楷体_GB2312" pitchFamily="49" charset="-122"/>
              </a:rPr>
              <a:t>0</a:t>
            </a:r>
            <a:r>
              <a:rPr lang="zh-CN" altLang="en-US" sz="2000" dirty="0">
                <a:solidFill>
                  <a:srgbClr val="000000"/>
                </a:solidFill>
                <a:latin typeface="楷体_GB2312" pitchFamily="49" charset="-122"/>
                <a:ea typeface="楷体_GB2312" pitchFamily="49" charset="-122"/>
              </a:rPr>
              <a:t>，有效位为</a:t>
            </a:r>
            <a:r>
              <a:rPr lang="en-US" altLang="zh-CN" sz="2000" dirty="0">
                <a:solidFill>
                  <a:srgbClr val="000000"/>
                </a:solidFill>
                <a:latin typeface="楷体_GB2312" pitchFamily="49" charset="-122"/>
                <a:ea typeface="楷体_GB2312" pitchFamily="49" charset="-122"/>
              </a:rPr>
              <a:t>0</a:t>
            </a:r>
            <a:r>
              <a:rPr lang="zh-CN" altLang="en-US" sz="2000" dirty="0">
                <a:solidFill>
                  <a:srgbClr val="000000"/>
                </a:solidFill>
                <a:latin typeface="楷体_GB2312" pitchFamily="49" charset="-122"/>
                <a:ea typeface="楷体_GB2312" pitchFamily="49" charset="-122"/>
              </a:rPr>
              <a:t>等）及程序对事件的检测引起的中断；</a:t>
            </a:r>
            <a:endParaRPr lang="zh-CN" altLang="en-US" sz="2000" dirty="0">
              <a:solidFill>
                <a:srgbClr val="000000"/>
              </a:solidFill>
              <a:latin typeface="楷体_GB2312" pitchFamily="49" charset="-122"/>
              <a:ea typeface="楷体_GB2312" pitchFamily="49" charset="-122"/>
            </a:endParaRPr>
          </a:p>
          <a:p>
            <a:pPr lvl="1" eaLnBrk="1" hangingPunct="1">
              <a:buNone/>
            </a:pPr>
            <a:r>
              <a:rPr lang="en-US" altLang="zh-CN" sz="2000" dirty="0">
                <a:solidFill>
                  <a:srgbClr val="000000"/>
                </a:solidFill>
                <a:latin typeface="楷体_GB2312" pitchFamily="49" charset="-122"/>
                <a:ea typeface="楷体_GB2312" pitchFamily="49" charset="-122"/>
              </a:rPr>
              <a:t>4</a:t>
            </a:r>
            <a:r>
              <a:rPr lang="zh-CN" altLang="en-US" sz="2000" dirty="0">
                <a:solidFill>
                  <a:srgbClr val="000000"/>
                </a:solidFill>
                <a:latin typeface="楷体_GB2312" pitchFamily="49" charset="-122"/>
                <a:ea typeface="楷体_GB2312" pitchFamily="49" charset="-122"/>
              </a:rPr>
              <a:t>、外部事件中断，定时器中断，外部信号终端及中断键中断；；</a:t>
            </a:r>
            <a:endParaRPr lang="en-US" altLang="zh-CN" sz="2000" dirty="0">
              <a:solidFill>
                <a:srgbClr val="000000"/>
              </a:solidFill>
              <a:latin typeface="楷体_GB2312" pitchFamily="49" charset="-122"/>
              <a:ea typeface="楷体_GB2312" pitchFamily="49" charset="-122"/>
            </a:endParaRPr>
          </a:p>
          <a:p>
            <a:pPr lvl="1" eaLnBrk="1" hangingPunct="1">
              <a:buNone/>
            </a:pPr>
            <a:r>
              <a:rPr lang="en-US" altLang="zh-CN" sz="2000" dirty="0">
                <a:solidFill>
                  <a:srgbClr val="000000"/>
                </a:solidFill>
                <a:latin typeface="楷体_GB2312" pitchFamily="49" charset="-122"/>
                <a:ea typeface="楷体_GB2312" pitchFamily="49" charset="-122"/>
              </a:rPr>
              <a:t>5</a:t>
            </a:r>
            <a:r>
              <a:rPr lang="zh-CN" altLang="en-US" sz="2000" dirty="0">
                <a:solidFill>
                  <a:srgbClr val="000000"/>
                </a:solidFill>
                <a:latin typeface="楷体_GB2312" pitchFamily="49" charset="-122"/>
                <a:ea typeface="楷体_GB2312" pitchFamily="49" charset="-122"/>
              </a:rPr>
              <a:t>、输入输出中断，</a:t>
            </a:r>
            <a:r>
              <a:rPr lang="en-US" altLang="zh-CN" sz="2000" dirty="0" err="1">
                <a:solidFill>
                  <a:srgbClr val="000000"/>
                </a:solidFill>
                <a:latin typeface="楷体_GB2312" pitchFamily="49" charset="-122"/>
                <a:ea typeface="楷体_GB2312" pitchFamily="49" charset="-122"/>
              </a:rPr>
              <a:t>cpu</a:t>
            </a:r>
            <a:r>
              <a:rPr lang="zh-CN" altLang="en-US" sz="2000" dirty="0">
                <a:solidFill>
                  <a:srgbClr val="000000"/>
                </a:solidFill>
                <a:latin typeface="楷体_GB2312" pitchFamily="49" charset="-122"/>
                <a:ea typeface="楷体_GB2312" pitchFamily="49" charset="-122"/>
              </a:rPr>
              <a:t>与</a:t>
            </a:r>
            <a:r>
              <a:rPr lang="en-US" altLang="zh-CN" sz="2000" dirty="0">
                <a:solidFill>
                  <a:srgbClr val="000000"/>
                </a:solidFill>
                <a:latin typeface="楷体_GB2312" pitchFamily="49" charset="-122"/>
                <a:ea typeface="楷体_GB2312" pitchFamily="49" charset="-122"/>
              </a:rPr>
              <a:t>I/O</a:t>
            </a:r>
            <a:r>
              <a:rPr lang="zh-CN" altLang="en-US" sz="2000" dirty="0">
                <a:solidFill>
                  <a:srgbClr val="000000"/>
                </a:solidFill>
                <a:latin typeface="楷体_GB2312" pitchFamily="49" charset="-122"/>
                <a:ea typeface="楷体_GB2312" pitchFamily="49" charset="-122"/>
              </a:rPr>
              <a:t>设备及通道联系的工具，在</a:t>
            </a:r>
            <a:r>
              <a:rPr lang="en-US" altLang="zh-CN" sz="2000" dirty="0">
                <a:solidFill>
                  <a:srgbClr val="000000"/>
                </a:solidFill>
                <a:latin typeface="楷体_GB2312" pitchFamily="49" charset="-122"/>
                <a:ea typeface="楷体_GB2312" pitchFamily="49" charset="-122"/>
              </a:rPr>
              <a:t>I/O</a:t>
            </a:r>
            <a:r>
              <a:rPr lang="zh-CN" altLang="en-US" sz="2000" dirty="0">
                <a:solidFill>
                  <a:srgbClr val="000000"/>
                </a:solidFill>
                <a:latin typeface="楷体_GB2312" pitchFamily="49" charset="-122"/>
                <a:ea typeface="楷体_GB2312" pitchFamily="49" charset="-122"/>
              </a:rPr>
              <a:t>操作完成或</a:t>
            </a:r>
            <a:r>
              <a:rPr lang="en-US" altLang="zh-CN" sz="2000" dirty="0">
                <a:solidFill>
                  <a:srgbClr val="000000"/>
                </a:solidFill>
                <a:latin typeface="楷体_GB2312" pitchFamily="49" charset="-122"/>
                <a:ea typeface="楷体_GB2312" pitchFamily="49" charset="-122"/>
              </a:rPr>
              <a:t>I/O</a:t>
            </a:r>
            <a:r>
              <a:rPr lang="zh-CN" altLang="en-US" sz="2000" dirty="0">
                <a:solidFill>
                  <a:srgbClr val="000000"/>
                </a:solidFill>
                <a:latin typeface="楷体_GB2312" pitchFamily="49" charset="-122"/>
                <a:ea typeface="楷体_GB2312" pitchFamily="49" charset="-122"/>
              </a:rPr>
              <a:t>通道或设备产生故障时发出；</a:t>
            </a:r>
            <a:endParaRPr lang="en-US" altLang="zh-CN" sz="1800" dirty="0">
              <a:solidFill>
                <a:srgbClr val="000000"/>
              </a:solidFill>
              <a:latin typeface="楷体_GB2312" pitchFamily="49" charset="-122"/>
              <a:ea typeface="楷体_GB2312" pitchFamily="49" charset="-122"/>
            </a:endParaRPr>
          </a:p>
          <a:p>
            <a:pPr lvl="1" eaLnBrk="1" hangingPunct="1">
              <a:buNone/>
            </a:pPr>
            <a:r>
              <a:rPr lang="en-US" altLang="zh-CN" sz="2000" dirty="0">
                <a:solidFill>
                  <a:srgbClr val="000000"/>
                </a:solidFill>
                <a:latin typeface="楷体_GB2312" pitchFamily="49" charset="-122"/>
                <a:ea typeface="楷体_GB2312" pitchFamily="49" charset="-122"/>
              </a:rPr>
              <a:t>6</a:t>
            </a:r>
            <a:r>
              <a:rPr lang="zh-CN" altLang="en-US" sz="2000" dirty="0">
                <a:solidFill>
                  <a:srgbClr val="000000"/>
                </a:solidFill>
                <a:latin typeface="楷体_GB2312" pitchFamily="49" charset="-122"/>
                <a:ea typeface="楷体_GB2312" pitchFamily="49" charset="-122"/>
              </a:rPr>
              <a:t>、重新启动中断为操作员或另一台</a:t>
            </a:r>
            <a:r>
              <a:rPr lang="en-US" altLang="zh-CN" sz="2000" dirty="0" err="1">
                <a:solidFill>
                  <a:srgbClr val="000000"/>
                </a:solidFill>
                <a:latin typeface="楷体_GB2312" pitchFamily="49" charset="-122"/>
                <a:ea typeface="楷体_GB2312" pitchFamily="49" charset="-122"/>
              </a:rPr>
              <a:t>cpu</a:t>
            </a:r>
            <a:r>
              <a:rPr lang="zh-CN" altLang="en-US" sz="2000" dirty="0">
                <a:solidFill>
                  <a:srgbClr val="000000"/>
                </a:solidFill>
                <a:latin typeface="楷体_GB2312" pitchFamily="49" charset="-122"/>
                <a:ea typeface="楷体_GB2312" pitchFamily="49" charset="-122"/>
              </a:rPr>
              <a:t>要启动一个程序所用，处理机不能禁止这类中断；</a:t>
            </a:r>
            <a:endParaRPr lang="zh-CN" altLang="en-US" sz="1800" dirty="0">
              <a:solidFill>
                <a:srgbClr val="000000"/>
              </a:solidFill>
              <a:latin typeface="楷体_GB2312" pitchFamily="49" charset="-122"/>
              <a:ea typeface="楷体_GB2312" pitchFamily="49" charset="-122"/>
            </a:endParaRPr>
          </a:p>
        </p:txBody>
      </p:sp>
      <p:sp>
        <p:nvSpPr>
          <p:cNvPr id="49156"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algn="ctr" eaLnBrk="1" hangingPunct="1">
              <a:buNone/>
            </a:pPr>
            <a:r>
              <a:rPr lang="en-US" altLang="zh-CN" dirty="0">
                <a:latin typeface="黑体" panose="02010609060101010101" pitchFamily="49" charset="-122"/>
                <a:ea typeface="黑体" panose="02010609060101010101" pitchFamily="49" charset="-122"/>
              </a:rPr>
              <a:t>3.2.1</a:t>
            </a:r>
            <a:r>
              <a:rPr lang="zh-CN" altLang="en-US" dirty="0">
                <a:latin typeface="Times New Roman" panose="02020603050405020304" pitchFamily="18" charset="0"/>
                <a:cs typeface="Times New Roman" panose="02020603050405020304" pitchFamily="18" charset="0"/>
              </a:rPr>
              <a:t>中断的分类和分级</a:t>
            </a:r>
            <a:endParaRPr lang="en-US" altLang="zh-CN"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0179" name="Rectangle 2"/>
          <p:cNvSpPr>
            <a:spLocks noGrp="1"/>
          </p:cNvSpPr>
          <p:nvPr>
            <p:ph idx="1" hasCustomPrompt="1"/>
          </p:nvPr>
        </p:nvSpPr>
        <p:spPr>
          <a:xfrm>
            <a:off x="585788" y="1052513"/>
            <a:ext cx="7972425" cy="5040312"/>
          </a:xfrm>
        </p:spPr>
        <p:txBody>
          <a:bodyPr vert="horz" wrap="square" lIns="91440" tIns="45720" rIns="91440" bIns="45720" anchor="t" anchorCtr="0"/>
          <a:lstStyle/>
          <a:p>
            <a:pPr eaLnBrk="1" hangingPunct="1">
              <a:buNone/>
            </a:pPr>
            <a:r>
              <a:rPr lang="en-US" altLang="zh-CN" b="0" dirty="0"/>
              <a:t>3</a:t>
            </a:r>
            <a:r>
              <a:rPr lang="zh-CN" altLang="en-US" b="0" dirty="0"/>
              <a:t>、中断分级（为什么要分级？分成哪几级？）</a:t>
            </a:r>
            <a:endParaRPr lang="en-US" altLang="zh-CN" b="0" dirty="0"/>
          </a:p>
        </p:txBody>
      </p:sp>
      <p:sp>
        <p:nvSpPr>
          <p:cNvPr id="50180"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457200" lvl="1" indent="0" algn="ctr" eaLnBrk="1" hangingPunct="1">
              <a:buNone/>
            </a:pPr>
            <a:r>
              <a:rPr lang="en-US" altLang="zh-CN" dirty="0">
                <a:latin typeface="黑体" panose="02010609060101010101" pitchFamily="49" charset="-122"/>
                <a:ea typeface="黑体" panose="02010609060101010101" pitchFamily="49" charset="-122"/>
              </a:rPr>
              <a:t>3.2.1</a:t>
            </a:r>
            <a:r>
              <a:rPr lang="zh-CN" altLang="en-US" dirty="0">
                <a:latin typeface="Times New Roman" panose="02020603050405020304" pitchFamily="18" charset="0"/>
                <a:cs typeface="Times New Roman" panose="02020603050405020304" pitchFamily="18" charset="0"/>
              </a:rPr>
              <a:t>中断的分类和分级</a:t>
            </a:r>
            <a:endParaRPr lang="en-US" altLang="zh-CN" dirty="0">
              <a:latin typeface="Times New Roman" panose="02020603050405020304" pitchFamily="18" charset="0"/>
              <a:ea typeface="Times New Roman" panose="02020603050405020304" pitchFamily="18" charset="0"/>
            </a:endParaRPr>
          </a:p>
        </p:txBody>
      </p:sp>
      <p:pic>
        <p:nvPicPr>
          <p:cNvPr id="50181" name="图片 1"/>
          <p:cNvPicPr>
            <a:picLocks noChangeAspect="1"/>
          </p:cNvPicPr>
          <p:nvPr/>
        </p:nvPicPr>
        <p:blipFill>
          <a:blip r:embed="rId1"/>
          <a:stretch>
            <a:fillRect/>
          </a:stretch>
        </p:blipFill>
        <p:spPr>
          <a:xfrm>
            <a:off x="969963" y="1657350"/>
            <a:ext cx="7402512" cy="2987675"/>
          </a:xfrm>
          <a:prstGeom prst="rect">
            <a:avLst/>
          </a:prstGeom>
          <a:noFill/>
          <a:ln w="9525">
            <a:noFill/>
          </a:ln>
        </p:spPr>
      </p:pic>
      <p:pic>
        <p:nvPicPr>
          <p:cNvPr id="50182" name="图片 3"/>
          <p:cNvPicPr>
            <a:picLocks noChangeAspect="1"/>
          </p:cNvPicPr>
          <p:nvPr/>
        </p:nvPicPr>
        <p:blipFill>
          <a:blip r:embed="rId2"/>
          <a:stretch>
            <a:fillRect/>
          </a:stretch>
        </p:blipFill>
        <p:spPr>
          <a:xfrm>
            <a:off x="1411288" y="4610100"/>
            <a:ext cx="5762625" cy="180022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1203"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a:p>
            <a:pPr eaLnBrk="1" hangingPunct="1"/>
            <a:r>
              <a:rPr lang="zh-CN" altLang="en-US" dirty="0">
                <a:solidFill>
                  <a:srgbClr val="FF0000"/>
                </a:solidFill>
              </a:rPr>
              <a:t>当同时发生多个不同类中断时，中断系统是如何响应和处理次序？</a:t>
            </a:r>
            <a:endParaRPr lang="zh-CN" altLang="en-US" dirty="0">
              <a:solidFill>
                <a:srgbClr val="FF0000"/>
              </a:solidFill>
            </a:endParaRPr>
          </a:p>
          <a:p>
            <a:pPr eaLnBrk="1" hangingPunct="1"/>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2227" name="Rectangle 2"/>
          <p:cNvSpPr>
            <a:spLocks noGrp="1"/>
          </p:cNvSpPr>
          <p:nvPr>
            <p:ph type="title"/>
          </p:nvPr>
        </p:nvSpPr>
        <p:spPr/>
        <p:txBody>
          <a:bodyPr vert="horz" wrap="square" lIns="91440" tIns="45720" rIns="91440" bIns="45720" anchor="ctr" anchorCtr="0"/>
          <a:lstStyle/>
          <a:p>
            <a:pPr algn="ctr" eaLnBrk="1" hangingPunct="1"/>
            <a:r>
              <a:rPr lang="en-US" altLang="zh-CN" sz="3200" dirty="0"/>
              <a:t>3.2.2 </a:t>
            </a:r>
            <a:r>
              <a:rPr lang="zh-CN" altLang="en-US" sz="3200" dirty="0"/>
              <a:t>中断的响应次序与处理次序</a:t>
            </a:r>
            <a:endParaRPr lang="zh-CN" altLang="en-US" sz="3200" dirty="0"/>
          </a:p>
        </p:txBody>
      </p:sp>
      <p:sp>
        <p:nvSpPr>
          <p:cNvPr id="52228" name="Rectangle 3"/>
          <p:cNvSpPr>
            <a:spLocks noGrp="1"/>
          </p:cNvSpPr>
          <p:nvPr>
            <p:ph idx="1" hasCustomPrompt="1"/>
          </p:nvPr>
        </p:nvSpPr>
        <p:spPr/>
        <p:txBody>
          <a:bodyPr vert="horz" wrap="square" lIns="91440" tIns="45720" rIns="91440" bIns="45720" anchor="t" anchorCtr="0"/>
          <a:lstStyle/>
          <a:p>
            <a:pPr eaLnBrk="1" hangingPunct="1"/>
            <a:r>
              <a:rPr lang="zh-CN" altLang="en-US" sz="2000" b="0" dirty="0">
                <a:solidFill>
                  <a:srgbClr val="FF0000"/>
                </a:solidFill>
                <a:latin typeface="黑体" panose="02010609060101010101" pitchFamily="49" charset="-122"/>
                <a:ea typeface="黑体" panose="02010609060101010101" pitchFamily="49" charset="-122"/>
              </a:rPr>
              <a:t>中断的响应次序是</a:t>
            </a:r>
            <a:r>
              <a:rPr lang="zh-CN" altLang="en-US" sz="2000" b="0" dirty="0">
                <a:latin typeface="黑体" panose="02010609060101010101" pitchFamily="49" charset="-122"/>
                <a:ea typeface="黑体" panose="02010609060101010101" pitchFamily="49" charset="-122"/>
              </a:rPr>
              <a:t>在同时发生多个不同中断类的中断请求时，中断响应硬件中的排队器所决定的响应次序。</a:t>
            </a:r>
            <a:endParaRPr lang="zh-CN" altLang="en-US" sz="2000" b="0" dirty="0">
              <a:latin typeface="黑体" panose="02010609060101010101" pitchFamily="49" charset="-122"/>
              <a:ea typeface="黑体" panose="02010609060101010101" pitchFamily="49" charset="-122"/>
            </a:endParaRPr>
          </a:p>
          <a:p>
            <a:pPr eaLnBrk="1" hangingPunct="1"/>
            <a:r>
              <a:rPr lang="zh-CN" altLang="en-US" sz="2000" b="0" dirty="0">
                <a:latin typeface="黑体" panose="02010609060101010101" pitchFamily="49" charset="-122"/>
                <a:ea typeface="黑体" panose="02010609060101010101" pitchFamily="49" charset="-122"/>
              </a:rPr>
              <a:t>中断的响应次序是靠中断响应的硬件排队器事先固定好的。</a:t>
            </a:r>
            <a:endParaRPr lang="zh-CN" altLang="en-US" sz="2000" b="0" dirty="0">
              <a:latin typeface="黑体" panose="02010609060101010101" pitchFamily="49" charset="-122"/>
              <a:ea typeface="黑体" panose="02010609060101010101" pitchFamily="49" charset="-122"/>
            </a:endParaRPr>
          </a:p>
          <a:p>
            <a:pPr eaLnBrk="1" hangingPunct="1"/>
            <a:r>
              <a:rPr lang="zh-CN" altLang="en-US" sz="2000" b="0" dirty="0">
                <a:latin typeface="黑体" panose="02010609060101010101" pitchFamily="49" charset="-122"/>
                <a:ea typeface="黑体" panose="02010609060101010101" pitchFamily="49" charset="-122"/>
              </a:rPr>
              <a:t>为了能动态地调节中断处理程序实际执行完的次序，即</a:t>
            </a:r>
            <a:r>
              <a:rPr lang="zh-CN" altLang="en-US" sz="2000" b="0" dirty="0">
                <a:solidFill>
                  <a:srgbClr val="FF0000"/>
                </a:solidFill>
                <a:latin typeface="黑体" panose="02010609060101010101" pitchFamily="49" charset="-122"/>
                <a:ea typeface="黑体" panose="02010609060101010101" pitchFamily="49" charset="-122"/>
              </a:rPr>
              <a:t>中断处理次序</a:t>
            </a:r>
            <a:r>
              <a:rPr lang="zh-CN" altLang="en-US" sz="2000" b="0" dirty="0">
                <a:latin typeface="黑体" panose="02010609060101010101" pitchFamily="49" charset="-122"/>
                <a:ea typeface="黑体" panose="02010609060101010101" pitchFamily="49" charset="-122"/>
              </a:rPr>
              <a:t>，在中断级请求源与中断响应排队器的入口端之间又加设了一个</a:t>
            </a:r>
            <a:r>
              <a:rPr lang="zh-CN" altLang="en-US" sz="2000" b="0" dirty="0">
                <a:solidFill>
                  <a:srgbClr val="FF0000"/>
                </a:solidFill>
                <a:latin typeface="黑体" panose="02010609060101010101" pitchFamily="49" charset="-122"/>
                <a:ea typeface="黑体" panose="02010609060101010101" pitchFamily="49" charset="-122"/>
              </a:rPr>
              <a:t>中断级屏蔽字寄存器和相应的控制门电路硬件</a:t>
            </a:r>
            <a:r>
              <a:rPr lang="zh-CN" altLang="en-US" sz="2000" b="0" dirty="0">
                <a:latin typeface="黑体" panose="02010609060101010101" pitchFamily="49" charset="-122"/>
                <a:ea typeface="黑体" panose="02010609060101010101" pitchFamily="49" charset="-122"/>
              </a:rPr>
              <a:t>，中断级屏蔽字寄存器中的每一个</a:t>
            </a:r>
            <a:r>
              <a:rPr lang="zh-CN" altLang="en-US" sz="2000" b="0" dirty="0">
                <a:solidFill>
                  <a:srgbClr val="FF0000"/>
                </a:solidFill>
                <a:latin typeface="黑体" panose="02010609060101010101" pitchFamily="49" charset="-122"/>
                <a:ea typeface="黑体" panose="02010609060101010101" pitchFamily="49" charset="-122"/>
              </a:rPr>
              <a:t>中断级屏蔽位</a:t>
            </a:r>
            <a:r>
              <a:rPr lang="zh-CN" altLang="en-US" sz="2000" b="0" dirty="0">
                <a:latin typeface="黑体" panose="02010609060101010101" pitchFamily="49" charset="-122"/>
                <a:ea typeface="黑体" panose="02010609060101010101" pitchFamily="49" charset="-122"/>
              </a:rPr>
              <a:t>可以控制让相应等级的中断请求能否进入中断响应排队器中参加排队。</a:t>
            </a:r>
            <a:endParaRPr lang="zh-CN" altLang="en-US" sz="2000" b="0" dirty="0">
              <a:latin typeface="黑体" panose="02010609060101010101" pitchFamily="49" charset="-122"/>
              <a:ea typeface="黑体" panose="02010609060101010101" pitchFamily="49" charset="-122"/>
            </a:endParaRPr>
          </a:p>
          <a:p>
            <a:pPr eaLnBrk="1" hangingPunct="1"/>
            <a:r>
              <a:rPr lang="zh-CN" altLang="en-US" sz="2000" b="0" dirty="0">
                <a:latin typeface="黑体" panose="02010609060101010101" pitchFamily="49" charset="-122"/>
                <a:ea typeface="黑体" panose="02010609060101010101" pitchFamily="49" charset="-122"/>
              </a:rPr>
              <a:t>操作系统可以通过修改各中断级处理程序的中断级屏蔽位的状况，来使中断处理（完）的次序符合我们所希望的次序。</a:t>
            </a:r>
            <a:endParaRPr lang="en-US" altLang="zh-CN" sz="2000" b="0" dirty="0">
              <a:latin typeface="黑体" panose="02010609060101010101" pitchFamily="49" charset="-122"/>
              <a:ea typeface="黑体" panose="02010609060101010101" pitchFamily="49" charset="-122"/>
            </a:endParaRPr>
          </a:p>
          <a:p>
            <a:pPr eaLnBrk="1" hangingPunct="1"/>
            <a:r>
              <a:rPr lang="zh-CN" altLang="en-US" sz="2000" b="0" dirty="0">
                <a:latin typeface="黑体" panose="02010609060101010101" pitchFamily="49" charset="-122"/>
                <a:ea typeface="黑体" panose="02010609060101010101" pitchFamily="49" charset="-122"/>
              </a:rPr>
              <a:t>由于同一级别的中断又有很多种，所以往往在执行本级中断处理程序的时候，是屏蔽同级和比它低级中断的请求。</a:t>
            </a:r>
            <a:endParaRPr lang="zh-CN" altLang="en-US" sz="2000" b="0" dirty="0">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3251" name="Rectangle 2"/>
          <p:cNvSpPr>
            <a:spLocks noGrp="1"/>
          </p:cNvSpPr>
          <p:nvPr>
            <p:ph type="title"/>
          </p:nvPr>
        </p:nvSpPr>
        <p:spPr/>
        <p:txBody>
          <a:bodyPr vert="horz" wrap="square" lIns="91440" tIns="45720" rIns="91440" bIns="45720" anchor="ctr" anchorCtr="0"/>
          <a:lstStyle/>
          <a:p>
            <a:pPr eaLnBrk="1" hangingPunct="1"/>
            <a:r>
              <a:rPr lang="en-US" altLang="zh-CN" dirty="0"/>
              <a:t>3.2.2 </a:t>
            </a:r>
            <a:r>
              <a:rPr lang="zh-CN" altLang="en-US" dirty="0"/>
              <a:t>中断的响应次序与处理次序</a:t>
            </a:r>
            <a:endParaRPr lang="zh-CN" altLang="en-US" dirty="0"/>
          </a:p>
        </p:txBody>
      </p:sp>
      <p:sp>
        <p:nvSpPr>
          <p:cNvPr id="53252" name="Rectangle 3"/>
          <p:cNvSpPr>
            <a:spLocks noGrp="1"/>
          </p:cNvSpPr>
          <p:nvPr>
            <p:ph idx="1" hasCustomPrompt="1"/>
          </p:nvPr>
        </p:nvSpPr>
        <p:spPr/>
        <p:txBody>
          <a:bodyPr vert="horz" wrap="square" lIns="91440" tIns="45720" rIns="91440" bIns="45720" anchor="t" anchorCtr="0"/>
          <a:lstStyle/>
          <a:p>
            <a:pPr eaLnBrk="1" hangingPunct="1"/>
            <a:r>
              <a:rPr lang="zh-CN" altLang="en-US" sz="2400" b="0" dirty="0">
                <a:latin typeface="黑体" panose="02010609060101010101" pitchFamily="49" charset="-122"/>
                <a:ea typeface="黑体" panose="02010609060101010101" pitchFamily="49" charset="-122"/>
              </a:rPr>
              <a:t>当执行用户程序时，如果有中断请求发生时，先</a:t>
            </a:r>
            <a:r>
              <a:rPr lang="zh-CN" altLang="en-US" sz="2400" b="0" dirty="0">
                <a:solidFill>
                  <a:srgbClr val="FF0000"/>
                </a:solidFill>
                <a:latin typeface="黑体" panose="02010609060101010101" pitchFamily="49" charset="-122"/>
                <a:ea typeface="黑体" panose="02010609060101010101" pitchFamily="49" charset="-122"/>
              </a:rPr>
              <a:t>判断现行</a:t>
            </a:r>
            <a:r>
              <a:rPr lang="en-US" altLang="zh-CN" sz="2400" b="0" dirty="0">
                <a:solidFill>
                  <a:srgbClr val="FF0000"/>
                </a:solidFill>
                <a:latin typeface="黑体" panose="02010609060101010101" pitchFamily="49" charset="-122"/>
                <a:ea typeface="黑体" panose="02010609060101010101" pitchFamily="49" charset="-122"/>
              </a:rPr>
              <a:t>PSW</a:t>
            </a:r>
            <a:r>
              <a:rPr lang="zh-CN" altLang="en-US" sz="2400" b="0" dirty="0">
                <a:solidFill>
                  <a:srgbClr val="FF0000"/>
                </a:solidFill>
                <a:latin typeface="黑体" panose="02010609060101010101" pitchFamily="49" charset="-122"/>
                <a:ea typeface="黑体" panose="02010609060101010101" pitchFamily="49" charset="-122"/>
              </a:rPr>
              <a:t>的中断级屏蔽位（</a:t>
            </a:r>
            <a:r>
              <a:rPr lang="zh-CN" altLang="en-US" sz="2400" b="0" dirty="0">
                <a:solidFill>
                  <a:srgbClr val="FF0000"/>
                </a:solidFill>
                <a:latin typeface="宋体" panose="02010600030101010101" pitchFamily="2" charset="-122"/>
                <a:ea typeface="黑体" panose="02010609060101010101" pitchFamily="49" charset="-122"/>
              </a:rPr>
              <a:t>“</a:t>
            </a:r>
            <a:r>
              <a:rPr lang="en-US" altLang="zh-CN" sz="2400" b="0" dirty="0">
                <a:solidFill>
                  <a:srgbClr val="FF0000"/>
                </a:solidFill>
                <a:latin typeface="黑体" panose="02010609060101010101" pitchFamily="49" charset="-122"/>
                <a:ea typeface="黑体" panose="02010609060101010101" pitchFamily="49" charset="-122"/>
              </a:rPr>
              <a:t>1</a:t>
            </a:r>
            <a:r>
              <a:rPr lang="en-US" altLang="zh-CN" sz="2400" b="0" dirty="0">
                <a:solidFill>
                  <a:srgbClr val="FF0000"/>
                </a:solidFill>
                <a:latin typeface="宋体" panose="02010600030101010101" pitchFamily="2"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表示对该级中断开放，</a:t>
            </a:r>
            <a:r>
              <a:rPr lang="zh-CN" altLang="en-US" sz="2400" b="0" dirty="0">
                <a:solidFill>
                  <a:srgbClr val="FF0000"/>
                </a:solidFill>
                <a:latin typeface="宋体" panose="02010600030101010101" pitchFamily="2" charset="-122"/>
                <a:ea typeface="黑体" panose="02010609060101010101" pitchFamily="49" charset="-122"/>
              </a:rPr>
              <a:t>“</a:t>
            </a:r>
            <a:r>
              <a:rPr lang="en-US" altLang="zh-CN" sz="2400" b="0" dirty="0">
                <a:solidFill>
                  <a:srgbClr val="FF0000"/>
                </a:solidFill>
                <a:latin typeface="黑体" panose="02010609060101010101" pitchFamily="49" charset="-122"/>
                <a:ea typeface="黑体" panose="02010609060101010101" pitchFamily="49" charset="-122"/>
              </a:rPr>
              <a:t>0</a:t>
            </a:r>
            <a:r>
              <a:rPr lang="en-US" altLang="zh-CN" sz="2400" b="0" dirty="0">
                <a:solidFill>
                  <a:srgbClr val="FF0000"/>
                </a:solidFill>
                <a:latin typeface="宋体" panose="02010600030101010101" pitchFamily="2"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表示对该级中断屏蔽）；</a:t>
            </a:r>
            <a:endParaRPr lang="zh-CN" altLang="en-US" sz="2400" b="0" dirty="0">
              <a:solidFill>
                <a:srgbClr val="FF0000"/>
              </a:solidFill>
              <a:latin typeface="黑体" panose="02010609060101010101" pitchFamily="49" charset="-122"/>
              <a:ea typeface="黑体" panose="02010609060101010101" pitchFamily="49" charset="-122"/>
            </a:endParaRPr>
          </a:p>
          <a:p>
            <a:pPr eaLnBrk="1" hangingPunct="1"/>
            <a:r>
              <a:rPr lang="zh-CN" altLang="en-US" sz="2400" b="0" dirty="0">
                <a:latin typeface="黑体" panose="02010609060101010101" pitchFamily="49" charset="-122"/>
                <a:ea typeface="黑体" panose="02010609060101010101" pitchFamily="49" charset="-122"/>
              </a:rPr>
              <a:t>根据屏蔽位情况，判断哪些中断请求可以进入中断响应排队器；</a:t>
            </a:r>
            <a:endParaRPr lang="zh-CN" altLang="en-US" sz="2400" b="0" dirty="0">
              <a:latin typeface="黑体" panose="02010609060101010101" pitchFamily="49" charset="-122"/>
              <a:ea typeface="黑体" panose="02010609060101010101" pitchFamily="49" charset="-122"/>
            </a:endParaRPr>
          </a:p>
          <a:p>
            <a:pPr eaLnBrk="1" hangingPunct="1"/>
            <a:r>
              <a:rPr lang="zh-CN" altLang="en-US" sz="2400" b="0" dirty="0">
                <a:latin typeface="黑体" panose="02010609060101010101" pitchFamily="49" charset="-122"/>
                <a:ea typeface="黑体" panose="02010609060101010101" pitchFamily="49" charset="-122"/>
              </a:rPr>
              <a:t>只要进入中断响应排队器的总是让</a:t>
            </a:r>
            <a:r>
              <a:rPr lang="zh-CN" altLang="en-US" sz="2400" b="0" dirty="0">
                <a:solidFill>
                  <a:srgbClr val="FF0000"/>
                </a:solidFill>
                <a:latin typeface="黑体" panose="02010609060101010101" pitchFamily="49" charset="-122"/>
                <a:ea typeface="黑体" panose="02010609060101010101" pitchFamily="49" charset="-122"/>
              </a:rPr>
              <a:t>高级别的优先响应；</a:t>
            </a:r>
            <a:endParaRPr lang="zh-CN" altLang="en-US" sz="2400" b="0" dirty="0">
              <a:solidFill>
                <a:srgbClr val="FF0000"/>
              </a:solidFill>
              <a:latin typeface="黑体" panose="02010609060101010101" pitchFamily="49" charset="-122"/>
              <a:ea typeface="黑体" panose="02010609060101010101" pitchFamily="49" charset="-122"/>
            </a:endParaRPr>
          </a:p>
          <a:p>
            <a:pPr eaLnBrk="1" hangingPunct="1"/>
            <a:r>
              <a:rPr lang="zh-CN" altLang="en-US" sz="2400" b="0" dirty="0">
                <a:latin typeface="黑体" panose="02010609060101010101" pitchFamily="49" charset="-122"/>
                <a:ea typeface="黑体" panose="02010609060101010101" pitchFamily="49" charset="-122"/>
              </a:rPr>
              <a:t>中断请求排队微命令到来时，优先响应高级别的中断；</a:t>
            </a:r>
            <a:endParaRPr lang="zh-CN" altLang="en-US" sz="2400" b="0" dirty="0">
              <a:latin typeface="黑体" panose="02010609060101010101" pitchFamily="49" charset="-122"/>
              <a:ea typeface="黑体" panose="02010609060101010101" pitchFamily="49" charset="-122"/>
            </a:endParaRPr>
          </a:p>
          <a:p>
            <a:pPr eaLnBrk="1" hangingPunct="1"/>
            <a:r>
              <a:rPr lang="zh-CN" altLang="en-US" sz="2400" b="0" dirty="0">
                <a:latin typeface="黑体" panose="02010609060101010101" pitchFamily="49" charset="-122"/>
                <a:ea typeface="黑体" panose="02010609060101010101" pitchFamily="49" charset="-122"/>
              </a:rPr>
              <a:t>中断用户程序，中断断点地址被压入返回地址堆栈，通过交换</a:t>
            </a:r>
            <a:r>
              <a:rPr lang="en-US" altLang="zh-CN" sz="2400" b="0" dirty="0">
                <a:latin typeface="黑体" panose="02010609060101010101" pitchFamily="49" charset="-122"/>
                <a:ea typeface="黑体" panose="02010609060101010101" pitchFamily="49" charset="-122"/>
              </a:rPr>
              <a:t>PSW</a:t>
            </a:r>
            <a:r>
              <a:rPr lang="zh-CN" altLang="en-US" sz="2400" b="0" dirty="0">
                <a:latin typeface="黑体" panose="02010609060101010101" pitchFamily="49" charset="-122"/>
                <a:ea typeface="黑体" panose="02010609060101010101" pitchFamily="49" charset="-122"/>
              </a:rPr>
              <a:t>实现程序切换，将旧的</a:t>
            </a:r>
            <a:r>
              <a:rPr lang="en-US" altLang="zh-CN" sz="2400" b="0" dirty="0">
                <a:latin typeface="黑体" panose="02010609060101010101" pitchFamily="49" charset="-122"/>
                <a:ea typeface="黑体" panose="02010609060101010101" pitchFamily="49" charset="-122"/>
              </a:rPr>
              <a:t>PSW</a:t>
            </a:r>
            <a:r>
              <a:rPr lang="zh-CN" altLang="en-US" sz="2400" b="0" dirty="0">
                <a:latin typeface="黑体" panose="02010609060101010101" pitchFamily="49" charset="-122"/>
                <a:ea typeface="黑体" panose="02010609060101010101" pitchFamily="49" charset="-122"/>
              </a:rPr>
              <a:t>保存到内存的指定单元，取出新的</a:t>
            </a:r>
            <a:r>
              <a:rPr lang="en-US" altLang="zh-CN" sz="2400" b="0" dirty="0">
                <a:latin typeface="黑体" panose="02010609060101010101" pitchFamily="49" charset="-122"/>
                <a:ea typeface="黑体" panose="02010609060101010101" pitchFamily="49" charset="-122"/>
              </a:rPr>
              <a:t>PSW</a:t>
            </a:r>
            <a:r>
              <a:rPr lang="zh-CN" altLang="en-US" sz="2400" b="0" dirty="0">
                <a:latin typeface="黑体" panose="02010609060101010101" pitchFamily="49" charset="-122"/>
                <a:ea typeface="黑体" panose="02010609060101010101" pitchFamily="49" charset="-122"/>
              </a:rPr>
              <a:t>建立新现场。</a:t>
            </a:r>
            <a:endParaRPr lang="zh-CN" altLang="en-US" sz="2400" b="0" dirty="0">
              <a:latin typeface="黑体" panose="02010609060101010101" pitchFamily="49" charset="-122"/>
              <a:ea typeface="黑体" panose="02010609060101010101" pitchFamily="49" charset="-122"/>
            </a:endParaRPr>
          </a:p>
          <a:p>
            <a:pPr eaLnBrk="1" hangingPunct="1"/>
            <a:endParaRPr lang="zh-CN" alt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4275" name="Rectangle 2"/>
          <p:cNvSpPr>
            <a:spLocks noGrp="1"/>
          </p:cNvSpPr>
          <p:nvPr>
            <p:ph idx="1" hasCustomPrompt="1"/>
          </p:nvPr>
        </p:nvSpPr>
        <p:spPr>
          <a:xfrm>
            <a:off x="246380" y="850265"/>
            <a:ext cx="8649970" cy="4953000"/>
          </a:xfrm>
        </p:spPr>
        <p:txBody>
          <a:bodyPr vert="horz" wrap="square" lIns="91440" tIns="45720" rIns="91440" bIns="45720" anchor="t" anchorCtr="0"/>
          <a:lstStyle/>
          <a:p>
            <a:pPr eaLnBrk="1" hangingPunct="1">
              <a:lnSpc>
                <a:spcPct val="120000"/>
              </a:lnSpc>
              <a:buNone/>
            </a:pPr>
            <a:r>
              <a:rPr lang="zh-CN" altLang="en-US" sz="2400" dirty="0"/>
              <a:t>  </a:t>
            </a:r>
            <a:r>
              <a:rPr lang="zh-CN" altLang="en-US" sz="2400" b="0" dirty="0">
                <a:latin typeface="黑体" panose="02010609060101010101" pitchFamily="49" charset="-122"/>
                <a:ea typeface="黑体" panose="02010609060101010101" pitchFamily="49" charset="-122"/>
              </a:rPr>
              <a:t>例题：处理机共有</a:t>
            </a:r>
            <a:r>
              <a:rPr lang="en-US" altLang="zh-CN" sz="2400" b="0" dirty="0">
                <a:latin typeface="黑体" panose="02010609060101010101" pitchFamily="49" charset="-122"/>
                <a:ea typeface="黑体" panose="02010609060101010101" pitchFamily="49" charset="-122"/>
              </a:rPr>
              <a:t>4</a:t>
            </a:r>
            <a:r>
              <a:rPr lang="zh-CN" altLang="en-US" sz="2400" b="0" dirty="0">
                <a:latin typeface="黑体" panose="02010609060101010101" pitchFamily="49" charset="-122"/>
                <a:ea typeface="黑体" panose="02010609060101010101" pitchFamily="49" charset="-122"/>
              </a:rPr>
              <a:t>个中断源，中断优先级从高到低分别是：</a:t>
            </a:r>
            <a:r>
              <a:rPr lang="en-US" altLang="zh-CN" sz="2400" b="0" dirty="0">
                <a:latin typeface="黑体" panose="02010609060101010101" pitchFamily="49" charset="-122"/>
                <a:ea typeface="黑体" panose="02010609060101010101" pitchFamily="49" charset="-122"/>
              </a:rPr>
              <a:t>1</a:t>
            </a:r>
            <a:r>
              <a:rPr lang="zh-CN" altLang="en-US" sz="2400" b="0" dirty="0">
                <a:latin typeface="黑体" panose="02010609060101010101" pitchFamily="49" charset="-122"/>
                <a:ea typeface="黑体" panose="02010609060101010101" pitchFamily="49" charset="-122"/>
              </a:rPr>
              <a:t>级、</a:t>
            </a:r>
            <a:r>
              <a:rPr lang="en-US" altLang="zh-CN" sz="2400" b="0" dirty="0">
                <a:latin typeface="黑体" panose="02010609060101010101" pitchFamily="49" charset="-122"/>
                <a:ea typeface="黑体" panose="02010609060101010101" pitchFamily="49" charset="-122"/>
              </a:rPr>
              <a:t>2</a:t>
            </a:r>
            <a:r>
              <a:rPr lang="zh-CN" altLang="en-US" sz="2400" b="0" dirty="0">
                <a:latin typeface="黑体" panose="02010609060101010101" pitchFamily="49" charset="-122"/>
                <a:ea typeface="黑体" panose="02010609060101010101" pitchFamily="49" charset="-122"/>
              </a:rPr>
              <a:t>级、</a:t>
            </a:r>
            <a:r>
              <a:rPr lang="en-US" altLang="zh-CN" sz="2400" b="0" dirty="0">
                <a:latin typeface="黑体" panose="02010609060101010101" pitchFamily="49" charset="-122"/>
                <a:ea typeface="黑体" panose="02010609060101010101" pitchFamily="49" charset="-122"/>
              </a:rPr>
              <a:t>3</a:t>
            </a:r>
            <a:r>
              <a:rPr lang="zh-CN" altLang="en-US" sz="2400" b="0" dirty="0">
                <a:latin typeface="黑体" panose="02010609060101010101" pitchFamily="49" charset="-122"/>
                <a:ea typeface="黑体" panose="02010609060101010101" pitchFamily="49" charset="-122"/>
              </a:rPr>
              <a:t>级和</a:t>
            </a:r>
            <a:r>
              <a:rPr lang="en-US" altLang="zh-CN" sz="2400" b="0" dirty="0">
                <a:latin typeface="黑体" panose="02010609060101010101" pitchFamily="49" charset="-122"/>
                <a:ea typeface="黑体" panose="02010609060101010101" pitchFamily="49" charset="-122"/>
              </a:rPr>
              <a:t>4</a:t>
            </a:r>
            <a:r>
              <a:rPr lang="zh-CN" altLang="en-US" sz="2400" b="0" dirty="0">
                <a:latin typeface="黑体" panose="02010609060101010101" pitchFamily="49" charset="-122"/>
                <a:ea typeface="黑体" panose="02010609060101010101" pitchFamily="49" charset="-122"/>
              </a:rPr>
              <a:t>级，中断级屏蔽位设置如下表。当处理机在执行主程序时，同时有</a:t>
            </a:r>
            <a:r>
              <a:rPr lang="en-US" altLang="zh-CN" sz="2400" b="0" dirty="0">
                <a:latin typeface="黑体" panose="02010609060101010101" pitchFamily="49" charset="-122"/>
                <a:ea typeface="黑体" panose="02010609060101010101" pitchFamily="49" charset="-122"/>
              </a:rPr>
              <a:t>3</a:t>
            </a:r>
            <a:r>
              <a:rPr lang="zh-CN" altLang="en-US" sz="2400" b="0" dirty="0">
                <a:latin typeface="黑体" panose="02010609060101010101" pitchFamily="49" charset="-122"/>
                <a:ea typeface="黑体" panose="02010609060101010101" pitchFamily="49" charset="-122"/>
              </a:rPr>
              <a:t>级中断源和</a:t>
            </a:r>
            <a:r>
              <a:rPr lang="en-US" altLang="zh-CN" sz="2400" b="0" dirty="0">
                <a:latin typeface="黑体" panose="02010609060101010101" pitchFamily="49" charset="-122"/>
                <a:ea typeface="黑体" panose="02010609060101010101" pitchFamily="49" charset="-122"/>
              </a:rPr>
              <a:t>2</a:t>
            </a:r>
            <a:r>
              <a:rPr lang="zh-CN" altLang="en-US" sz="2400" b="0" dirty="0">
                <a:latin typeface="黑体" panose="02010609060101010101" pitchFamily="49" charset="-122"/>
                <a:ea typeface="黑体" panose="02010609060101010101" pitchFamily="49" charset="-122"/>
              </a:rPr>
              <a:t>级中断源向处理机发出中断服务的请求。当处理机为</a:t>
            </a:r>
            <a:r>
              <a:rPr lang="en-US" altLang="zh-CN" sz="2400" b="0" dirty="0">
                <a:latin typeface="黑体" panose="02010609060101010101" pitchFamily="49" charset="-122"/>
                <a:ea typeface="黑体" panose="02010609060101010101" pitchFamily="49" charset="-122"/>
              </a:rPr>
              <a:t>2</a:t>
            </a:r>
            <a:r>
              <a:rPr lang="zh-CN" altLang="en-US" sz="2400" b="0" dirty="0">
                <a:latin typeface="黑体" panose="02010609060101010101" pitchFamily="49" charset="-122"/>
                <a:ea typeface="黑体" panose="02010609060101010101" pitchFamily="49" charset="-122"/>
              </a:rPr>
              <a:t>级中断源服务时又有</a:t>
            </a:r>
            <a:r>
              <a:rPr lang="en-US" altLang="zh-CN" sz="2400" b="0" dirty="0">
                <a:latin typeface="黑体" panose="02010609060101010101" pitchFamily="49" charset="-122"/>
                <a:ea typeface="黑体" panose="02010609060101010101" pitchFamily="49" charset="-122"/>
              </a:rPr>
              <a:t>4</a:t>
            </a:r>
            <a:r>
              <a:rPr lang="zh-CN" altLang="en-US" sz="2400" b="0" dirty="0">
                <a:latin typeface="黑体" panose="02010609060101010101" pitchFamily="49" charset="-122"/>
                <a:ea typeface="黑体" panose="02010609060101010101" pitchFamily="49" charset="-122"/>
              </a:rPr>
              <a:t>级中断源发出中断服务请求。后来又出现了</a:t>
            </a:r>
            <a:r>
              <a:rPr lang="en-US" altLang="zh-CN" sz="2400" b="0" dirty="0">
                <a:latin typeface="黑体" panose="02010609060101010101" pitchFamily="49" charset="-122"/>
                <a:ea typeface="黑体" panose="02010609060101010101" pitchFamily="49" charset="-122"/>
              </a:rPr>
              <a:t>2</a:t>
            </a:r>
            <a:r>
              <a:rPr lang="zh-CN" altLang="en-US" sz="2400" b="0" dirty="0">
                <a:latin typeface="黑体" panose="02010609060101010101" pitchFamily="49" charset="-122"/>
                <a:ea typeface="黑体" panose="02010609060101010101" pitchFamily="49" charset="-122"/>
              </a:rPr>
              <a:t>级中断，当处理机为</a:t>
            </a:r>
            <a:r>
              <a:rPr lang="en-US" altLang="zh-CN" sz="2400" b="0" dirty="0">
                <a:latin typeface="黑体" panose="02010609060101010101" pitchFamily="49" charset="-122"/>
                <a:ea typeface="黑体" panose="02010609060101010101" pitchFamily="49" charset="-122"/>
              </a:rPr>
              <a:t>2</a:t>
            </a:r>
            <a:r>
              <a:rPr lang="zh-CN" altLang="en-US" sz="2400" b="0" dirty="0">
                <a:latin typeface="黑体" panose="02010609060101010101" pitchFamily="49" charset="-122"/>
                <a:ea typeface="黑体" panose="02010609060101010101" pitchFamily="49" charset="-122"/>
              </a:rPr>
              <a:t>级中断源服务时又有</a:t>
            </a:r>
            <a:r>
              <a:rPr lang="en-US" altLang="zh-CN" sz="2400" b="0" dirty="0">
                <a:latin typeface="黑体" panose="02010609060101010101" pitchFamily="49" charset="-122"/>
                <a:ea typeface="黑体" panose="02010609060101010101" pitchFamily="49" charset="-122"/>
              </a:rPr>
              <a:t>1</a:t>
            </a:r>
            <a:r>
              <a:rPr lang="zh-CN" altLang="en-US" sz="2400" b="0" dirty="0">
                <a:latin typeface="黑体" panose="02010609060101010101" pitchFamily="49" charset="-122"/>
                <a:ea typeface="黑体" panose="02010609060101010101" pitchFamily="49" charset="-122"/>
              </a:rPr>
              <a:t>级中断发出中断服务请求。</a:t>
            </a:r>
            <a:r>
              <a:rPr lang="en-US" altLang="zh-CN" sz="2400" b="0" dirty="0">
                <a:latin typeface="黑体" panose="02010609060101010101" pitchFamily="49" charset="-122"/>
                <a:ea typeface="黑体" panose="02010609060101010101" pitchFamily="49" charset="-122"/>
                <a:sym typeface="+mn-ea"/>
              </a:rPr>
              <a:t>(0</a:t>
            </a:r>
            <a:r>
              <a:rPr lang="zh-CN" altLang="en-US" sz="2400" b="0" dirty="0">
                <a:latin typeface="黑体" panose="02010609060101010101" pitchFamily="49" charset="-122"/>
                <a:ea typeface="黑体" panose="02010609060101010101" pitchFamily="49" charset="-122"/>
                <a:sym typeface="+mn-ea"/>
              </a:rPr>
              <a:t>是屏蔽，</a:t>
            </a:r>
            <a:r>
              <a:rPr lang="en-US" altLang="zh-CN" sz="2400" b="0" dirty="0">
                <a:latin typeface="黑体" panose="02010609060101010101" pitchFamily="49" charset="-122"/>
                <a:ea typeface="黑体" panose="02010609060101010101" pitchFamily="49" charset="-122"/>
                <a:sym typeface="+mn-ea"/>
              </a:rPr>
              <a:t>1</a:t>
            </a:r>
            <a:r>
              <a:rPr lang="zh-CN" altLang="en-US" sz="2400" b="0" dirty="0">
                <a:latin typeface="黑体" panose="02010609060101010101" pitchFamily="49" charset="-122"/>
                <a:ea typeface="黑体" panose="02010609060101010101" pitchFamily="49" charset="-122"/>
                <a:sym typeface="+mn-ea"/>
              </a:rPr>
              <a:t>是开放）</a:t>
            </a:r>
            <a:endParaRPr lang="zh-CN" altLang="en-US" sz="2400" b="0" dirty="0">
              <a:latin typeface="黑体" panose="02010609060101010101" pitchFamily="49" charset="-122"/>
              <a:ea typeface="黑体" panose="02010609060101010101" pitchFamily="49" charset="-122"/>
            </a:endParaRPr>
          </a:p>
        </p:txBody>
      </p:sp>
      <p:sp>
        <p:nvSpPr>
          <p:cNvPr id="54276"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endParaRPr lang="zh-CN" altLang="en-US" b="0" dirty="0">
              <a:latin typeface="黑体" panose="02010609060101010101" pitchFamily="49" charset="-122"/>
              <a:ea typeface="黑体" panose="02010609060101010101" pitchFamily="49" charset="-122"/>
            </a:endParaRPr>
          </a:p>
        </p:txBody>
      </p:sp>
      <p:sp>
        <p:nvSpPr>
          <p:cNvPr id="54277" name="Rectangle 2"/>
          <p:cNvSpPr>
            <a:spLocks noGrp="1"/>
          </p:cNvSpPr>
          <p:nvPr>
            <p:ph type="title"/>
          </p:nvPr>
        </p:nvSpPr>
        <p:spPr/>
        <p:txBody>
          <a:bodyPr vert="horz" wrap="square" lIns="91440" tIns="45720" rIns="91440" bIns="45720" anchor="ctr" anchorCtr="0"/>
          <a:lstStyle/>
          <a:p>
            <a:pPr eaLnBrk="1" hangingPunct="1"/>
            <a:r>
              <a:rPr lang="en-US" altLang="zh-CN" dirty="0"/>
              <a:t>3.2.2 </a:t>
            </a:r>
            <a:r>
              <a:rPr lang="zh-CN" altLang="en-US" dirty="0"/>
              <a:t>中断的响应次序与处理次序</a:t>
            </a:r>
            <a:endParaRPr lang="zh-CN" altLang="en-US" dirty="0"/>
          </a:p>
        </p:txBody>
      </p:sp>
      <p:graphicFrame>
        <p:nvGraphicFramePr>
          <p:cNvPr id="6" name="表格 5"/>
          <p:cNvGraphicFramePr>
            <a:graphicFrameLocks noGrp="1"/>
          </p:cNvGraphicFramePr>
          <p:nvPr>
            <p:custDataLst>
              <p:tags r:id="rId1"/>
            </p:custDataLst>
          </p:nvPr>
        </p:nvGraphicFramePr>
        <p:xfrm>
          <a:off x="1826895" y="3952558"/>
          <a:ext cx="6108700" cy="2236788"/>
        </p:xfrm>
        <a:graphic>
          <a:graphicData uri="http://schemas.openxmlformats.org/drawingml/2006/table">
            <a:tbl>
              <a:tblPr firstRow="1" bandRow="1">
                <a:tableStyleId>{5C22544A-7EE6-4342-B048-85BDC9FD1C3A}</a:tableStyleId>
              </a:tblPr>
              <a:tblGrid>
                <a:gridCol w="1221740"/>
                <a:gridCol w="1221740"/>
                <a:gridCol w="1221740"/>
                <a:gridCol w="1221740"/>
                <a:gridCol w="1221740"/>
              </a:tblGrid>
              <a:tr h="372798">
                <a:tc rowSpan="2">
                  <a:txBody>
                    <a:bodyPr/>
                    <a:p>
                      <a:pPr algn="ctr"/>
                      <a:r>
                        <a:rPr lang="zh-CN" altLang="en-US" sz="1800" dirty="0" smtClean="0">
                          <a:solidFill>
                            <a:schemeClr val="bg1"/>
                          </a:solidFill>
                          <a:latin typeface="Times New Roman" panose="02020603050405020304" pitchFamily="18" charset="0"/>
                          <a:cs typeface="Times New Roman" panose="02020603050405020304" pitchFamily="18" charset="0"/>
                        </a:rPr>
                        <a:t>中断处理程序级别</a:t>
                      </a:r>
                      <a:endParaRPr lang="zh-CN" altLang="en-US" sz="1800" dirty="0">
                        <a:solidFill>
                          <a:schemeClr val="bg1"/>
                        </a:solidFill>
                        <a:latin typeface="Times New Roman" panose="02020603050405020304" pitchFamily="18" charset="0"/>
                        <a:cs typeface="Times New Roman" panose="02020603050405020304" pitchFamily="18" charset="0"/>
                      </a:endParaRPr>
                    </a:p>
                  </a:txBody>
                  <a:tcPr marL="91455" marR="91455" marT="45724" marB="45724"/>
                </a:tc>
                <a:tc gridSpan="4">
                  <a:txBody>
                    <a:bodyPr/>
                    <a:p>
                      <a:pPr algn="ctr"/>
                      <a:r>
                        <a:rPr lang="zh-CN" altLang="en-US" sz="1800" dirty="0" smtClean="0">
                          <a:solidFill>
                            <a:schemeClr val="bg1"/>
                          </a:solidFill>
                          <a:latin typeface="Times New Roman" panose="02020603050405020304" pitchFamily="18" charset="0"/>
                          <a:cs typeface="Times New Roman" panose="02020603050405020304" pitchFamily="18" charset="0"/>
                        </a:rPr>
                        <a:t>中断级屏蔽位</a:t>
                      </a:r>
                      <a:endParaRPr lang="zh-CN" altLang="en-US" sz="1800" dirty="0">
                        <a:solidFill>
                          <a:schemeClr val="bg1"/>
                        </a:solidFill>
                        <a:latin typeface="Times New Roman" panose="02020603050405020304" pitchFamily="18" charset="0"/>
                        <a:cs typeface="Times New Roman" panose="02020603050405020304" pitchFamily="18" charset="0"/>
                      </a:endParaRPr>
                    </a:p>
                  </a:txBody>
                  <a:tcPr marL="91455" marR="91455" marT="45724" marB="45724" anchor="ctr"/>
                </a:tc>
                <a:tc hMerge="1">
                  <a:tcPr/>
                </a:tc>
                <a:tc hMerge="1">
                  <a:tcPr/>
                </a:tc>
                <a:tc hMerge="1">
                  <a:tcPr/>
                </a:tc>
              </a:tr>
              <a:tr h="372798">
                <a:tc vMerge="1">
                  <a:tcPr/>
                </a:tc>
                <a:tc>
                  <a:txBody>
                    <a:bodyPr/>
                    <a:p>
                      <a:pPr algn="ctr"/>
                      <a:r>
                        <a:rPr lang="zh-CN" altLang="en-US" sz="1800" dirty="0" smtClean="0">
                          <a:solidFill>
                            <a:schemeClr val="bg1"/>
                          </a:solidFill>
                          <a:latin typeface="Times New Roman" panose="02020603050405020304" pitchFamily="18" charset="0"/>
                          <a:cs typeface="Times New Roman" panose="02020603050405020304" pitchFamily="18" charset="0"/>
                        </a:rPr>
                        <a:t>第</a:t>
                      </a:r>
                      <a:r>
                        <a:rPr lang="en-US" altLang="zh-CN" sz="1800" dirty="0" smtClean="0">
                          <a:solidFill>
                            <a:schemeClr val="bg1"/>
                          </a:solidFill>
                          <a:latin typeface="Times New Roman" panose="02020603050405020304" pitchFamily="18" charset="0"/>
                          <a:cs typeface="Times New Roman" panose="02020603050405020304" pitchFamily="18" charset="0"/>
                        </a:rPr>
                        <a:t>1</a:t>
                      </a:r>
                      <a:r>
                        <a:rPr lang="zh-CN" altLang="en-US" sz="1800" dirty="0" smtClean="0">
                          <a:solidFill>
                            <a:schemeClr val="bg1"/>
                          </a:solidFill>
                          <a:latin typeface="Times New Roman" panose="02020603050405020304" pitchFamily="18" charset="0"/>
                          <a:cs typeface="Times New Roman" panose="02020603050405020304" pitchFamily="18" charset="0"/>
                        </a:rPr>
                        <a:t>级</a:t>
                      </a:r>
                      <a:endParaRPr lang="zh-CN" altLang="en-US" sz="1800" dirty="0">
                        <a:solidFill>
                          <a:schemeClr val="bg1"/>
                        </a:solidFill>
                        <a:latin typeface="Times New Roman" panose="02020603050405020304" pitchFamily="18" charset="0"/>
                        <a:cs typeface="Times New Roman" panose="02020603050405020304" pitchFamily="18" charset="0"/>
                      </a:endParaRPr>
                    </a:p>
                  </a:txBody>
                  <a:tcPr marL="91455" marR="91455" marT="45724" marB="45724">
                    <a:solidFill>
                      <a:srgbClr val="0092CC"/>
                    </a:solidFill>
                  </a:tcPr>
                </a:tc>
                <a:tc>
                  <a:txBody>
                    <a:bodyPr/>
                    <a:p>
                      <a:pPr algn="ctr"/>
                      <a:r>
                        <a:rPr lang="zh-CN" altLang="en-US" sz="1800" dirty="0" smtClean="0">
                          <a:solidFill>
                            <a:schemeClr val="bg1"/>
                          </a:solidFill>
                          <a:latin typeface="Times New Roman" panose="02020603050405020304" pitchFamily="18" charset="0"/>
                          <a:cs typeface="Times New Roman" panose="02020603050405020304" pitchFamily="18" charset="0"/>
                        </a:rPr>
                        <a:t>第</a:t>
                      </a:r>
                      <a:r>
                        <a:rPr lang="en-US" altLang="zh-CN" sz="1800" dirty="0" smtClean="0">
                          <a:solidFill>
                            <a:schemeClr val="bg1"/>
                          </a:solidFill>
                          <a:latin typeface="Times New Roman" panose="02020603050405020304" pitchFamily="18" charset="0"/>
                          <a:cs typeface="Times New Roman" panose="02020603050405020304" pitchFamily="18" charset="0"/>
                        </a:rPr>
                        <a:t>2</a:t>
                      </a:r>
                      <a:r>
                        <a:rPr lang="zh-CN" altLang="en-US" sz="1800" dirty="0" smtClean="0">
                          <a:solidFill>
                            <a:schemeClr val="bg1"/>
                          </a:solidFill>
                          <a:latin typeface="Times New Roman" panose="02020603050405020304" pitchFamily="18" charset="0"/>
                          <a:cs typeface="Times New Roman" panose="02020603050405020304" pitchFamily="18" charset="0"/>
                        </a:rPr>
                        <a:t>级</a:t>
                      </a:r>
                      <a:endParaRPr lang="zh-CN" altLang="en-US" sz="1800" dirty="0">
                        <a:solidFill>
                          <a:schemeClr val="bg1"/>
                        </a:solidFill>
                        <a:latin typeface="Times New Roman" panose="02020603050405020304" pitchFamily="18" charset="0"/>
                        <a:cs typeface="Times New Roman" panose="02020603050405020304" pitchFamily="18" charset="0"/>
                      </a:endParaRPr>
                    </a:p>
                  </a:txBody>
                  <a:tcPr marL="91455" marR="91455" marT="45724" marB="45724">
                    <a:solidFill>
                      <a:srgbClr val="0092CC"/>
                    </a:solidFill>
                  </a:tcPr>
                </a:tc>
                <a:tc>
                  <a:txBody>
                    <a:bodyPr/>
                    <a:p>
                      <a:pPr algn="ctr"/>
                      <a:r>
                        <a:rPr lang="zh-CN" altLang="en-US" sz="1800" dirty="0" smtClean="0">
                          <a:solidFill>
                            <a:schemeClr val="bg1"/>
                          </a:solidFill>
                          <a:latin typeface="Times New Roman" panose="02020603050405020304" pitchFamily="18" charset="0"/>
                          <a:cs typeface="Times New Roman" panose="02020603050405020304" pitchFamily="18" charset="0"/>
                        </a:rPr>
                        <a:t>第</a:t>
                      </a:r>
                      <a:r>
                        <a:rPr lang="en-US" altLang="zh-CN" sz="1800" dirty="0" smtClean="0">
                          <a:solidFill>
                            <a:schemeClr val="bg1"/>
                          </a:solidFill>
                          <a:latin typeface="Times New Roman" panose="02020603050405020304" pitchFamily="18" charset="0"/>
                          <a:cs typeface="Times New Roman" panose="02020603050405020304" pitchFamily="18" charset="0"/>
                        </a:rPr>
                        <a:t>3</a:t>
                      </a:r>
                      <a:r>
                        <a:rPr lang="zh-CN" altLang="en-US" sz="1800" dirty="0" smtClean="0">
                          <a:solidFill>
                            <a:schemeClr val="bg1"/>
                          </a:solidFill>
                          <a:latin typeface="Times New Roman" panose="02020603050405020304" pitchFamily="18" charset="0"/>
                          <a:cs typeface="Times New Roman" panose="02020603050405020304" pitchFamily="18" charset="0"/>
                        </a:rPr>
                        <a:t>级</a:t>
                      </a:r>
                      <a:endParaRPr lang="zh-CN" altLang="en-US" sz="1800" dirty="0">
                        <a:solidFill>
                          <a:schemeClr val="bg1"/>
                        </a:solidFill>
                        <a:latin typeface="Times New Roman" panose="02020603050405020304" pitchFamily="18" charset="0"/>
                        <a:cs typeface="Times New Roman" panose="02020603050405020304" pitchFamily="18" charset="0"/>
                      </a:endParaRPr>
                    </a:p>
                  </a:txBody>
                  <a:tcPr marL="91455" marR="91455" marT="45724" marB="45724">
                    <a:solidFill>
                      <a:srgbClr val="0092CC"/>
                    </a:solidFill>
                  </a:tcPr>
                </a:tc>
                <a:tc>
                  <a:txBody>
                    <a:bodyPr/>
                    <a:p>
                      <a:pPr algn="ctr"/>
                      <a:r>
                        <a:rPr lang="zh-CN" altLang="en-US" sz="1800" dirty="0" smtClean="0">
                          <a:solidFill>
                            <a:schemeClr val="bg1"/>
                          </a:solidFill>
                          <a:latin typeface="Times New Roman" panose="02020603050405020304" pitchFamily="18" charset="0"/>
                          <a:cs typeface="Times New Roman" panose="02020603050405020304" pitchFamily="18" charset="0"/>
                        </a:rPr>
                        <a:t>第</a:t>
                      </a:r>
                      <a:r>
                        <a:rPr lang="en-US" altLang="zh-CN" sz="1800" dirty="0" smtClean="0">
                          <a:solidFill>
                            <a:schemeClr val="bg1"/>
                          </a:solidFill>
                          <a:latin typeface="Times New Roman" panose="02020603050405020304" pitchFamily="18" charset="0"/>
                          <a:cs typeface="Times New Roman" panose="02020603050405020304" pitchFamily="18" charset="0"/>
                        </a:rPr>
                        <a:t>4</a:t>
                      </a:r>
                      <a:r>
                        <a:rPr lang="zh-CN" altLang="en-US" sz="1800" dirty="0" smtClean="0">
                          <a:solidFill>
                            <a:schemeClr val="bg1"/>
                          </a:solidFill>
                          <a:latin typeface="Times New Roman" panose="02020603050405020304" pitchFamily="18" charset="0"/>
                          <a:cs typeface="Times New Roman" panose="02020603050405020304" pitchFamily="18" charset="0"/>
                        </a:rPr>
                        <a:t>级</a:t>
                      </a:r>
                      <a:endParaRPr lang="zh-CN" altLang="en-US" sz="1800" dirty="0">
                        <a:solidFill>
                          <a:schemeClr val="bg1"/>
                        </a:solidFill>
                        <a:latin typeface="Times New Roman" panose="02020603050405020304" pitchFamily="18" charset="0"/>
                        <a:cs typeface="Times New Roman" panose="02020603050405020304" pitchFamily="18" charset="0"/>
                      </a:endParaRPr>
                    </a:p>
                  </a:txBody>
                  <a:tcPr marL="91455" marR="91455" marT="45724" marB="45724">
                    <a:solidFill>
                      <a:srgbClr val="0092CC"/>
                    </a:solidFill>
                  </a:tcPr>
                </a:tc>
              </a:tr>
              <a:tr h="372798">
                <a:tc>
                  <a:txBody>
                    <a:bodyPr/>
                    <a:p>
                      <a:pPr algn="ctr"/>
                      <a:r>
                        <a:rPr lang="zh-CN" altLang="en-US" sz="1800" dirty="0" smtClean="0">
                          <a:solidFill>
                            <a:srgbClr val="000000"/>
                          </a:solidFill>
                          <a:latin typeface="Times New Roman" panose="02020603050405020304" pitchFamily="18" charset="0"/>
                          <a:cs typeface="Times New Roman" panose="02020603050405020304" pitchFamily="18" charset="0"/>
                        </a:rPr>
                        <a:t>第</a:t>
                      </a:r>
                      <a:r>
                        <a:rPr lang="en-US" altLang="zh-CN" sz="1800" dirty="0" smtClean="0">
                          <a:solidFill>
                            <a:srgbClr val="000000"/>
                          </a:solidFill>
                          <a:latin typeface="Times New Roman" panose="02020603050405020304" pitchFamily="18" charset="0"/>
                          <a:cs typeface="Times New Roman" panose="02020603050405020304" pitchFamily="18" charset="0"/>
                        </a:rPr>
                        <a:t>1</a:t>
                      </a:r>
                      <a:r>
                        <a:rPr lang="zh-CN" altLang="en-US" sz="1800" dirty="0" smtClean="0">
                          <a:solidFill>
                            <a:srgbClr val="000000"/>
                          </a:solidFill>
                          <a:latin typeface="Times New Roman" panose="02020603050405020304" pitchFamily="18" charset="0"/>
                          <a:cs typeface="Times New Roman" panose="02020603050405020304" pitchFamily="18" charset="0"/>
                        </a:rPr>
                        <a:t>级</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r>
              <a:tr h="372798">
                <a:tc>
                  <a:txBody>
                    <a:bodyPr/>
                    <a:p>
                      <a:pPr algn="ctr"/>
                      <a:r>
                        <a:rPr lang="zh-CN" altLang="en-US" sz="1800" dirty="0" smtClean="0">
                          <a:solidFill>
                            <a:srgbClr val="000000"/>
                          </a:solidFill>
                          <a:latin typeface="Times New Roman" panose="02020603050405020304" pitchFamily="18" charset="0"/>
                          <a:cs typeface="Times New Roman" panose="02020603050405020304" pitchFamily="18" charset="0"/>
                        </a:rPr>
                        <a:t>第</a:t>
                      </a:r>
                      <a:r>
                        <a:rPr lang="en-US" altLang="zh-CN" sz="1800" dirty="0" smtClean="0">
                          <a:solidFill>
                            <a:srgbClr val="000000"/>
                          </a:solidFill>
                          <a:latin typeface="Times New Roman" panose="02020603050405020304" pitchFamily="18" charset="0"/>
                          <a:cs typeface="Times New Roman" panose="02020603050405020304" pitchFamily="18" charset="0"/>
                        </a:rPr>
                        <a:t>2</a:t>
                      </a:r>
                      <a:r>
                        <a:rPr lang="zh-CN" altLang="en-US" sz="1800" dirty="0" smtClean="0">
                          <a:solidFill>
                            <a:srgbClr val="000000"/>
                          </a:solidFill>
                          <a:latin typeface="Times New Roman" panose="02020603050405020304" pitchFamily="18" charset="0"/>
                          <a:cs typeface="Times New Roman" panose="02020603050405020304" pitchFamily="18" charset="0"/>
                        </a:rPr>
                        <a:t>级</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r>
              <a:tr h="372798">
                <a:tc>
                  <a:txBody>
                    <a:bodyPr/>
                    <a:p>
                      <a:pPr algn="ctr"/>
                      <a:r>
                        <a:rPr lang="zh-CN" altLang="en-US" sz="1800" dirty="0" smtClean="0">
                          <a:solidFill>
                            <a:srgbClr val="000000"/>
                          </a:solidFill>
                          <a:latin typeface="Times New Roman" panose="02020603050405020304" pitchFamily="18" charset="0"/>
                          <a:cs typeface="Times New Roman" panose="02020603050405020304" pitchFamily="18" charset="0"/>
                        </a:rPr>
                        <a:t>第</a:t>
                      </a:r>
                      <a:r>
                        <a:rPr lang="en-US" altLang="zh-CN" sz="1800" dirty="0" smtClean="0">
                          <a:solidFill>
                            <a:srgbClr val="000000"/>
                          </a:solidFill>
                          <a:latin typeface="Times New Roman" panose="02020603050405020304" pitchFamily="18" charset="0"/>
                          <a:cs typeface="Times New Roman" panose="02020603050405020304" pitchFamily="18" charset="0"/>
                        </a:rPr>
                        <a:t>3</a:t>
                      </a:r>
                      <a:r>
                        <a:rPr lang="zh-CN" altLang="en-US" sz="1800" dirty="0" smtClean="0">
                          <a:solidFill>
                            <a:srgbClr val="000000"/>
                          </a:solidFill>
                          <a:latin typeface="Times New Roman" panose="02020603050405020304" pitchFamily="18" charset="0"/>
                          <a:cs typeface="Times New Roman" panose="02020603050405020304" pitchFamily="18" charset="0"/>
                        </a:rPr>
                        <a:t>级</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r>
              <a:tr h="372798">
                <a:tc>
                  <a:txBody>
                    <a:bodyPr/>
                    <a:p>
                      <a:pPr algn="ctr"/>
                      <a:r>
                        <a:rPr lang="zh-CN" altLang="en-US" sz="1800" dirty="0" smtClean="0">
                          <a:solidFill>
                            <a:srgbClr val="000000"/>
                          </a:solidFill>
                          <a:latin typeface="Times New Roman" panose="02020603050405020304" pitchFamily="18" charset="0"/>
                          <a:cs typeface="Times New Roman" panose="02020603050405020304" pitchFamily="18" charset="0"/>
                        </a:rPr>
                        <a:t>第</a:t>
                      </a:r>
                      <a:r>
                        <a:rPr lang="en-US" altLang="zh-CN" sz="1800" dirty="0" smtClean="0">
                          <a:solidFill>
                            <a:srgbClr val="000000"/>
                          </a:solidFill>
                          <a:latin typeface="Times New Roman" panose="02020603050405020304" pitchFamily="18" charset="0"/>
                          <a:cs typeface="Times New Roman" panose="02020603050405020304" pitchFamily="18" charset="0"/>
                        </a:rPr>
                        <a:t>4</a:t>
                      </a:r>
                      <a:r>
                        <a:rPr lang="zh-CN" altLang="en-US" sz="1800" dirty="0" smtClean="0">
                          <a:solidFill>
                            <a:srgbClr val="000000"/>
                          </a:solidFill>
                          <a:latin typeface="Times New Roman" panose="02020603050405020304" pitchFamily="18" charset="0"/>
                          <a:cs typeface="Times New Roman" panose="02020603050405020304" pitchFamily="18" charset="0"/>
                        </a:rPr>
                        <a:t>级</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1</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c>
                  <a:txBody>
                    <a:bodyPr/>
                    <a:p>
                      <a:pPr algn="ctr"/>
                      <a:r>
                        <a:rPr lang="en-US" altLang="zh-CN" sz="1800" dirty="0" smtClean="0">
                          <a:solidFill>
                            <a:srgbClr val="000000"/>
                          </a:solidFill>
                          <a:latin typeface="Times New Roman" panose="02020603050405020304" pitchFamily="18" charset="0"/>
                          <a:cs typeface="Times New Roman" panose="02020603050405020304" pitchFamily="18" charset="0"/>
                        </a:rPr>
                        <a:t>0</a:t>
                      </a:r>
                      <a:endParaRPr lang="zh-CN" altLang="en-US" sz="1800" dirty="0">
                        <a:solidFill>
                          <a:srgbClr val="000000"/>
                        </a:solidFill>
                        <a:latin typeface="Times New Roman" panose="02020603050405020304" pitchFamily="18" charset="0"/>
                        <a:cs typeface="Times New Roman" panose="02020603050405020304" pitchFamily="18" charset="0"/>
                      </a:endParaRPr>
                    </a:p>
                  </a:txBody>
                  <a:tcPr marL="91455" marR="91455" marT="45724" marB="45724"/>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endParaRPr lang="zh-CN" altLang="en-US" b="0" dirty="0">
              <a:latin typeface="黑体" panose="02010609060101010101" pitchFamily="49" charset="-122"/>
              <a:ea typeface="黑体" panose="02010609060101010101" pitchFamily="49" charset="-122"/>
            </a:endParaRPr>
          </a:p>
        </p:txBody>
      </p:sp>
      <p:grpSp>
        <p:nvGrpSpPr>
          <p:cNvPr id="60419" name="Group 3"/>
          <p:cNvGrpSpPr/>
          <p:nvPr/>
        </p:nvGrpSpPr>
        <p:grpSpPr>
          <a:xfrm>
            <a:off x="685800" y="928688"/>
            <a:ext cx="7327900" cy="5384800"/>
            <a:chOff x="839" y="890"/>
            <a:chExt cx="3955" cy="2828"/>
          </a:xfrm>
        </p:grpSpPr>
        <p:sp>
          <p:nvSpPr>
            <p:cNvPr id="60421" name="Freeform 4"/>
            <p:cNvSpPr/>
            <p:nvPr/>
          </p:nvSpPr>
          <p:spPr>
            <a:xfrm>
              <a:off x="2833" y="1525"/>
              <a:ext cx="1408" cy="169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0000" h="20000">
                  <a:moveTo>
                    <a:pt x="0" y="0"/>
                  </a:moveTo>
                  <a:lnTo>
                    <a:pt x="9163" y="0"/>
                  </a:lnTo>
                  <a:lnTo>
                    <a:pt x="9163" y="4826"/>
                  </a:lnTo>
                  <a:lnTo>
                    <a:pt x="0" y="4826"/>
                  </a:lnTo>
                  <a:lnTo>
                    <a:pt x="0" y="5515"/>
                  </a:lnTo>
                  <a:lnTo>
                    <a:pt x="14162" y="5515"/>
                  </a:lnTo>
                  <a:lnTo>
                    <a:pt x="14162" y="9652"/>
                  </a:lnTo>
                  <a:lnTo>
                    <a:pt x="0" y="9652"/>
                  </a:lnTo>
                  <a:lnTo>
                    <a:pt x="0" y="10341"/>
                  </a:lnTo>
                  <a:lnTo>
                    <a:pt x="19993" y="10341"/>
                  </a:lnTo>
                  <a:lnTo>
                    <a:pt x="19993" y="11720"/>
                  </a:lnTo>
                  <a:lnTo>
                    <a:pt x="4998" y="11720"/>
                  </a:lnTo>
                  <a:lnTo>
                    <a:pt x="4998" y="15857"/>
                  </a:lnTo>
                  <a:lnTo>
                    <a:pt x="19993" y="15857"/>
                  </a:lnTo>
                  <a:lnTo>
                    <a:pt x="19993" y="17925"/>
                  </a:lnTo>
                  <a:lnTo>
                    <a:pt x="833" y="17925"/>
                  </a:lnTo>
                  <a:lnTo>
                    <a:pt x="833" y="19993"/>
                  </a:lnTo>
                </a:path>
              </a:pathLst>
            </a:custGeom>
            <a:solidFill>
              <a:srgbClr val="FFFFFF">
                <a:alpha val="100000"/>
              </a:srgbClr>
            </a:solidFill>
            <a:ln w="28575" cap="flat" cmpd="sng">
              <a:solidFill>
                <a:srgbClr val="000000">
                  <a:alpha val="100000"/>
                </a:srgbClr>
              </a:solidFill>
              <a:prstDash val="solid"/>
              <a:round/>
              <a:headEnd type="none" w="med" len="med"/>
              <a:tailEnd type="arrow" w="med" len="med"/>
            </a:ln>
          </p:spPr>
          <p:txBody>
            <a:bodyPr/>
            <a:p>
              <a:endParaRPr lang="zh-CN" altLang="en-US"/>
            </a:p>
          </p:txBody>
        </p:sp>
        <p:sp>
          <p:nvSpPr>
            <p:cNvPr id="60422" name="Line 5"/>
            <p:cNvSpPr/>
            <p:nvPr/>
          </p:nvSpPr>
          <p:spPr>
            <a:xfrm>
              <a:off x="2835" y="1162"/>
              <a:ext cx="0" cy="208"/>
            </a:xfrm>
            <a:prstGeom prst="line">
              <a:avLst/>
            </a:prstGeom>
            <a:ln w="19050" cap="flat" cmpd="sng">
              <a:solidFill>
                <a:srgbClr val="000000"/>
              </a:solidFill>
              <a:prstDash val="solid"/>
              <a:headEnd type="none" w="med" len="med"/>
              <a:tailEnd type="arrow" w="lg" len="lg"/>
            </a:ln>
          </p:spPr>
        </p:sp>
        <p:sp>
          <p:nvSpPr>
            <p:cNvPr id="60423" name="Line 6"/>
            <p:cNvSpPr/>
            <p:nvPr/>
          </p:nvSpPr>
          <p:spPr>
            <a:xfrm>
              <a:off x="1791" y="1570"/>
              <a:ext cx="0" cy="957"/>
            </a:xfrm>
            <a:prstGeom prst="line">
              <a:avLst/>
            </a:prstGeom>
            <a:ln w="28575" cap="flat" cmpd="sng">
              <a:solidFill>
                <a:srgbClr val="FF0000"/>
              </a:solidFill>
              <a:prstDash val="solid"/>
              <a:headEnd type="none" w="med" len="med"/>
              <a:tailEnd type="arrow" w="med" len="med"/>
            </a:ln>
          </p:spPr>
        </p:sp>
        <p:sp>
          <p:nvSpPr>
            <p:cNvPr id="60424" name="Line 7"/>
            <p:cNvSpPr/>
            <p:nvPr/>
          </p:nvSpPr>
          <p:spPr>
            <a:xfrm>
              <a:off x="2562" y="1525"/>
              <a:ext cx="144" cy="0"/>
            </a:xfrm>
            <a:prstGeom prst="line">
              <a:avLst/>
            </a:prstGeom>
            <a:ln w="19050" cap="flat" cmpd="sng">
              <a:solidFill>
                <a:srgbClr val="FF0000"/>
              </a:solidFill>
              <a:prstDash val="solid"/>
              <a:headEnd type="none" w="med" len="med"/>
              <a:tailEnd type="arrow" w="med" len="med"/>
            </a:ln>
          </p:spPr>
        </p:sp>
        <p:sp>
          <p:nvSpPr>
            <p:cNvPr id="60425" name="Line 8"/>
            <p:cNvSpPr/>
            <p:nvPr/>
          </p:nvSpPr>
          <p:spPr>
            <a:xfrm>
              <a:off x="2562" y="1706"/>
              <a:ext cx="192" cy="0"/>
            </a:xfrm>
            <a:prstGeom prst="line">
              <a:avLst/>
            </a:prstGeom>
            <a:ln w="19050" cap="flat" cmpd="sng">
              <a:solidFill>
                <a:srgbClr val="FF0000"/>
              </a:solidFill>
              <a:prstDash val="solid"/>
              <a:headEnd type="none" w="med" len="med"/>
              <a:tailEnd type="arrow" w="med" len="med"/>
            </a:ln>
          </p:spPr>
        </p:sp>
        <p:sp>
          <p:nvSpPr>
            <p:cNvPr id="60426" name="Line 9"/>
            <p:cNvSpPr/>
            <p:nvPr/>
          </p:nvSpPr>
          <p:spPr>
            <a:xfrm>
              <a:off x="2472" y="2523"/>
              <a:ext cx="480" cy="0"/>
            </a:xfrm>
            <a:prstGeom prst="line">
              <a:avLst/>
            </a:prstGeom>
            <a:ln w="19050" cap="flat" cmpd="sng">
              <a:solidFill>
                <a:srgbClr val="FF0000"/>
              </a:solidFill>
              <a:prstDash val="solid"/>
              <a:headEnd type="none" w="med" len="med"/>
              <a:tailEnd type="arrow" w="med" len="med"/>
            </a:ln>
          </p:spPr>
        </p:sp>
        <p:sp>
          <p:nvSpPr>
            <p:cNvPr id="60427" name="Rectangle 10"/>
            <p:cNvSpPr/>
            <p:nvPr/>
          </p:nvSpPr>
          <p:spPr>
            <a:xfrm>
              <a:off x="1701" y="890"/>
              <a:ext cx="3025" cy="480"/>
            </a:xfrm>
            <a:prstGeom prst="rect">
              <a:avLst/>
            </a:prstGeom>
            <a:noFill/>
            <a:ln w="19050">
              <a:noFill/>
            </a:ln>
          </p:spPr>
          <p:txBody>
            <a:bodyPr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177800">
                <a:spcBef>
                  <a:spcPct val="0"/>
                </a:spcBef>
                <a:buClrTx/>
                <a:buFontTx/>
                <a:buNone/>
              </a:pPr>
              <a:r>
                <a:rPr lang="zh-CN" altLang="en-US" sz="1200" dirty="0">
                  <a:latin typeface="宋体" panose="02010600030101010101" pitchFamily="2" charset="-122"/>
                  <a:ea typeface="宋体" panose="02010600030101010101" pitchFamily="2" charset="-122"/>
                </a:rPr>
                <a:t> </a:t>
              </a:r>
              <a:r>
                <a:rPr lang="zh-CN" altLang="en-US" sz="2000" u="sng" dirty="0">
                  <a:latin typeface="宋体" panose="02010600030101010101" pitchFamily="2" charset="-122"/>
                  <a:ea typeface="宋体" panose="02010600030101010101" pitchFamily="2" charset="-122"/>
                </a:rPr>
                <a:t>中断请求</a:t>
              </a:r>
              <a:r>
                <a:rPr lang="zh-CN" altLang="en-US" sz="2000" dirty="0">
                  <a:latin typeface="宋体" panose="02010600030101010101" pitchFamily="2" charset="-122"/>
                  <a:ea typeface="宋体" panose="02010600030101010101" pitchFamily="2" charset="-122"/>
                </a:rPr>
                <a:t> </a:t>
              </a:r>
              <a:r>
                <a:rPr lang="zh-CN" altLang="en-US" sz="2000" u="sng" dirty="0">
                  <a:latin typeface="宋体" panose="02010600030101010101" pitchFamily="2" charset="-122"/>
                  <a:ea typeface="宋体" panose="02010600030101010101" pitchFamily="2" charset="-122"/>
                </a:rPr>
                <a:t>主程序</a:t>
              </a:r>
              <a:r>
                <a:rPr lang="zh-CN" altLang="en-US" sz="2000" dirty="0">
                  <a:latin typeface="宋体" panose="02010600030101010101" pitchFamily="2" charset="-122"/>
                  <a:ea typeface="宋体" panose="02010600030101010101" pitchFamily="2" charset="-122"/>
                </a:rPr>
                <a:t>    </a:t>
              </a:r>
              <a:r>
                <a:rPr lang="zh-CN" altLang="en-US" sz="2000" u="sng" dirty="0">
                  <a:latin typeface="宋体" panose="02010600030101010101" pitchFamily="2" charset="-122"/>
                  <a:ea typeface="宋体" panose="02010600030101010101" pitchFamily="2" charset="-122"/>
                </a:rPr>
                <a:t>中断服务程序</a:t>
              </a:r>
              <a:endParaRPr lang="zh-CN" altLang="en-US" sz="2000" b="0" dirty="0">
                <a:latin typeface="Times New Roman" panose="02020603050405020304" pitchFamily="18" charset="0"/>
                <a:ea typeface="宋体" panose="02010600030101010101" pitchFamily="2" charset="-122"/>
              </a:endParaRPr>
            </a:p>
            <a:p>
              <a:pPr marL="0" lvl="0" indent="177800">
                <a:spcBef>
                  <a:spcPct val="0"/>
                </a:spcBef>
                <a:buClrTx/>
                <a:buFontTx/>
                <a:buNone/>
              </a:pPr>
              <a:endParaRPr lang="zh-CN" altLang="en-US" sz="2400" b="0" dirty="0">
                <a:latin typeface="Times New Roman" panose="02020603050405020304" pitchFamily="18" charset="0"/>
                <a:ea typeface="宋体" panose="02010600030101010101" pitchFamily="2" charset="-122"/>
              </a:endParaRPr>
            </a:p>
          </p:txBody>
        </p:sp>
        <p:sp>
          <p:nvSpPr>
            <p:cNvPr id="60428" name="Rectangle 11"/>
            <p:cNvSpPr/>
            <p:nvPr/>
          </p:nvSpPr>
          <p:spPr>
            <a:xfrm>
              <a:off x="1841" y="1278"/>
              <a:ext cx="2646" cy="210"/>
            </a:xfrm>
            <a:prstGeom prst="rect">
              <a:avLst/>
            </a:prstGeom>
            <a:noFill/>
            <a:ln w="1905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576580">
                <a:spcBef>
                  <a:spcPct val="0"/>
                </a:spcBef>
                <a:buClrTx/>
                <a:buFontTx/>
                <a:buNone/>
              </a:pPr>
              <a:r>
                <a:rPr lang="zh-CN" altLang="en-US" sz="1200" dirty="0">
                  <a:latin typeface="宋体" panose="02010600030101010101" pitchFamily="2" charset="-122"/>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级    </a:t>
              </a: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级   </a:t>
              </a:r>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级      </a:t>
              </a:r>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级</a:t>
              </a:r>
              <a:endParaRPr lang="zh-CN" altLang="en-US" sz="2000" b="0" dirty="0">
                <a:latin typeface="Times New Roman" panose="02020603050405020304" pitchFamily="18" charset="0"/>
                <a:ea typeface="宋体" panose="02010600030101010101" pitchFamily="2" charset="-122"/>
              </a:endParaRPr>
            </a:p>
          </p:txBody>
        </p:sp>
        <p:sp>
          <p:nvSpPr>
            <p:cNvPr id="60429" name="Rectangle 12"/>
            <p:cNvSpPr/>
            <p:nvPr/>
          </p:nvSpPr>
          <p:spPr>
            <a:xfrm>
              <a:off x="1565" y="1389"/>
              <a:ext cx="970" cy="672"/>
            </a:xfrm>
            <a:prstGeom prst="rect">
              <a:avLst/>
            </a:prstGeom>
            <a:noFill/>
            <a:ln w="19050">
              <a:noFill/>
            </a:ln>
          </p:spPr>
          <p:txBody>
            <a:bodyPr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576580">
                <a:spcBef>
                  <a:spcPct val="0"/>
                </a:spcBef>
                <a:buClrTx/>
                <a:buFontTx/>
                <a:buNone/>
              </a:pPr>
              <a:r>
                <a:rPr lang="en-US" altLang="zh-CN" sz="2000" dirty="0">
                  <a:latin typeface="Times New Roman" panose="02020603050405020304" pitchFamily="18" charset="0"/>
                  <a:ea typeface="宋体" panose="02010600030101010101" pitchFamily="2" charset="-122"/>
                </a:rPr>
                <a:t>2</a:t>
              </a:r>
              <a:r>
                <a:rPr lang="zh-CN" altLang="en-US" sz="2000"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3</a:t>
              </a:r>
              <a:r>
                <a:rPr lang="zh-CN" altLang="en-US" sz="2000" dirty="0">
                  <a:latin typeface="Times New Roman" panose="02020603050405020304" pitchFamily="18" charset="0"/>
                  <a:ea typeface="宋体" panose="02010600030101010101" pitchFamily="2" charset="-122"/>
                </a:rPr>
                <a:t>级</a:t>
              </a:r>
              <a:endParaRPr lang="zh-CN" altLang="en-US" sz="2000" dirty="0">
                <a:latin typeface="Times New Roman" panose="02020603050405020304" pitchFamily="18" charset="0"/>
                <a:ea typeface="宋体" panose="02010600030101010101" pitchFamily="2" charset="-122"/>
              </a:endParaRPr>
            </a:p>
            <a:p>
              <a:pPr marL="0" lvl="0" indent="576580">
                <a:spcBef>
                  <a:spcPct val="0"/>
                </a:spcBef>
                <a:buClrTx/>
                <a:buFontTx/>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4</a:t>
              </a:r>
              <a:r>
                <a:rPr lang="zh-CN" altLang="en-US" sz="2000" dirty="0">
                  <a:latin typeface="Times New Roman" panose="02020603050405020304" pitchFamily="18" charset="0"/>
                  <a:ea typeface="宋体" panose="02010600030101010101" pitchFamily="2" charset="-122"/>
                </a:rPr>
                <a:t>级</a:t>
              </a:r>
              <a:endParaRPr lang="zh-CN" altLang="en-US" sz="2000" b="0" dirty="0">
                <a:latin typeface="Times New Roman" panose="02020603050405020304" pitchFamily="18" charset="0"/>
                <a:ea typeface="宋体" panose="02010600030101010101" pitchFamily="2" charset="-122"/>
              </a:endParaRPr>
            </a:p>
            <a:p>
              <a:pPr marL="0" lvl="0" indent="576580">
                <a:spcBef>
                  <a:spcPct val="0"/>
                </a:spcBef>
                <a:buClrTx/>
                <a:buFontTx/>
                <a:buNone/>
              </a:pPr>
              <a:endParaRPr lang="zh-CN" altLang="en-US" sz="2400" b="0" dirty="0">
                <a:latin typeface="Times New Roman" panose="02020603050405020304" pitchFamily="18" charset="0"/>
                <a:ea typeface="宋体" panose="02010600030101010101" pitchFamily="2" charset="-122"/>
              </a:endParaRPr>
            </a:p>
          </p:txBody>
        </p:sp>
        <p:sp>
          <p:nvSpPr>
            <p:cNvPr id="60430" name="Rectangle 13"/>
            <p:cNvSpPr/>
            <p:nvPr/>
          </p:nvSpPr>
          <p:spPr>
            <a:xfrm>
              <a:off x="1729" y="2384"/>
              <a:ext cx="721" cy="250"/>
            </a:xfrm>
            <a:prstGeom prst="rect">
              <a:avLst/>
            </a:prstGeom>
            <a:noFill/>
            <a:ln w="1905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576580">
                <a:spcBef>
                  <a:spcPct val="0"/>
                </a:spcBef>
                <a:buClrTx/>
                <a:buFontTx/>
                <a:buNone/>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级</a:t>
              </a:r>
              <a:endParaRPr lang="zh-CN" altLang="en-US" sz="2400" b="0" dirty="0">
                <a:latin typeface="Times New Roman" panose="02020603050405020304" pitchFamily="18" charset="0"/>
                <a:ea typeface="宋体" panose="02010600030101010101" pitchFamily="2" charset="-122"/>
              </a:endParaRPr>
            </a:p>
          </p:txBody>
        </p:sp>
        <p:sp>
          <p:nvSpPr>
            <p:cNvPr id="60431" name="Rectangle 14"/>
            <p:cNvSpPr/>
            <p:nvPr/>
          </p:nvSpPr>
          <p:spPr>
            <a:xfrm>
              <a:off x="839" y="3430"/>
              <a:ext cx="3955" cy="288"/>
            </a:xfrm>
            <a:prstGeom prst="rect">
              <a:avLst/>
            </a:prstGeom>
            <a:noFill/>
            <a:ln w="1905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576580">
                <a:spcBef>
                  <a:spcPct val="0"/>
                </a:spcBef>
                <a:buClrTx/>
                <a:buFontTx/>
                <a:buNone/>
              </a:pPr>
              <a:r>
                <a:rPr lang="zh-CN" altLang="en-US" sz="2400" dirty="0">
                  <a:latin typeface="宋体" panose="02010600030101010101" pitchFamily="2" charset="-122"/>
                  <a:ea typeface="宋体" panose="02010600030101010101" pitchFamily="2" charset="-122"/>
                </a:rPr>
                <a:t>    按照中断优先级响应中断请求的例子</a:t>
              </a:r>
              <a:endParaRPr lang="zh-CN" altLang="en-US" sz="2400" b="0" dirty="0">
                <a:latin typeface="Times New Roman" panose="02020603050405020304" pitchFamily="18" charset="0"/>
                <a:ea typeface="宋体" panose="02010600030101010101" pitchFamily="2" charset="-122"/>
              </a:endParaRPr>
            </a:p>
          </p:txBody>
        </p:sp>
        <p:sp>
          <p:nvSpPr>
            <p:cNvPr id="60432" name="Text Box 15"/>
            <p:cNvSpPr txBox="1"/>
            <p:nvPr/>
          </p:nvSpPr>
          <p:spPr>
            <a:xfrm>
              <a:off x="1543" y="2691"/>
              <a:ext cx="596" cy="288"/>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latin typeface="黑体" panose="02010609060101010101" pitchFamily="49" charset="-122"/>
                  <a:ea typeface="黑体" panose="02010609060101010101" pitchFamily="49" charset="-122"/>
                </a:rPr>
                <a:t>时间</a:t>
              </a:r>
              <a:r>
                <a:rPr lang="en-US" altLang="zh-CN" sz="2400" b="0" dirty="0">
                  <a:latin typeface="黑体" panose="02010609060101010101" pitchFamily="49" charset="-122"/>
                  <a:ea typeface="黑体" panose="02010609060101010101" pitchFamily="49" charset="-122"/>
                </a:rPr>
                <a:t>t</a:t>
              </a:r>
              <a:endParaRPr lang="en-US" altLang="zh-CN" sz="2400" b="0" dirty="0">
                <a:latin typeface="黑体" panose="02010609060101010101" pitchFamily="49" charset="-122"/>
                <a:ea typeface="黑体" panose="02010609060101010101" pitchFamily="49" charset="-122"/>
              </a:endParaRPr>
            </a:p>
          </p:txBody>
        </p:sp>
      </p:grpSp>
      <p:sp>
        <p:nvSpPr>
          <p:cNvPr id="60420" name="Rectangle 2"/>
          <p:cNvSpPr>
            <a:spLocks noGrp="1"/>
          </p:cNvSpPr>
          <p:nvPr>
            <p:ph type="title"/>
          </p:nvPr>
        </p:nvSpPr>
        <p:spPr/>
        <p:txBody>
          <a:bodyPr vert="horz" wrap="square" lIns="91440" tIns="45720" rIns="91440" bIns="45720" anchor="ctr" anchorCtr="0"/>
          <a:p>
            <a:pPr eaLnBrk="1" hangingPunct="1"/>
            <a:r>
              <a:rPr lang="en-US" altLang="zh-CN" dirty="0"/>
              <a:t>3.2.2 </a:t>
            </a:r>
            <a:r>
              <a:rPr lang="zh-CN" altLang="en-US" dirty="0"/>
              <a:t>中断的响应次序与处理次序</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6323" name="Rectangle 2"/>
          <p:cNvSpPr>
            <a:spLocks noGrp="1"/>
          </p:cNvSpPr>
          <p:nvPr>
            <p:ph idx="1" hasCustomPrompt="1"/>
          </p:nvPr>
        </p:nvSpPr>
        <p:spPr>
          <a:xfrm>
            <a:off x="611188" y="1125538"/>
            <a:ext cx="7772400" cy="2447925"/>
          </a:xfrm>
        </p:spPr>
        <p:txBody>
          <a:bodyPr vert="horz" wrap="square" lIns="91440" tIns="45720" rIns="91440" bIns="45720" anchor="t" anchorCtr="0"/>
          <a:lstStyle/>
          <a:p>
            <a:pPr algn="just" eaLnBrk="1" hangingPunct="1">
              <a:lnSpc>
                <a:spcPct val="110000"/>
              </a:lnSpc>
              <a:spcBef>
                <a:spcPct val="0"/>
              </a:spcBef>
              <a:buNone/>
            </a:pPr>
            <a:r>
              <a:rPr lang="zh-CN" altLang="en-US" sz="2000" b="0" dirty="0"/>
              <a:t>例题：</a:t>
            </a:r>
            <a:r>
              <a:rPr lang="zh-CN" altLang="en-US" sz="2000" dirty="0"/>
              <a:t>有四个中断源</a:t>
            </a:r>
            <a:r>
              <a:rPr lang="en-US" altLang="zh-CN" sz="2000" dirty="0"/>
              <a:t>D</a:t>
            </a:r>
            <a:r>
              <a:rPr lang="en-US" altLang="zh-CN" sz="2000" baseline="-25000" dirty="0"/>
              <a:t>1</a:t>
            </a:r>
            <a:r>
              <a:rPr lang="zh-CN" altLang="en-US" sz="2000" dirty="0"/>
              <a:t>、</a:t>
            </a:r>
            <a:r>
              <a:rPr lang="en-US" altLang="zh-CN" sz="2000" dirty="0"/>
              <a:t>D</a:t>
            </a:r>
            <a:r>
              <a:rPr lang="en-US" altLang="zh-CN" sz="2000" baseline="-25000" dirty="0"/>
              <a:t>2</a:t>
            </a:r>
            <a:r>
              <a:rPr lang="zh-CN" altLang="en-US" sz="2000" dirty="0"/>
              <a:t>、</a:t>
            </a:r>
            <a:r>
              <a:rPr lang="en-US" altLang="zh-CN" sz="2000" dirty="0"/>
              <a:t>D</a:t>
            </a:r>
            <a:r>
              <a:rPr lang="en-US" altLang="zh-CN" sz="2000" baseline="-25000" dirty="0"/>
              <a:t>3</a:t>
            </a:r>
            <a:r>
              <a:rPr lang="zh-CN" altLang="en-US" sz="2000" dirty="0"/>
              <a:t>和</a:t>
            </a:r>
            <a:r>
              <a:rPr lang="en-US" altLang="zh-CN" sz="2000" dirty="0"/>
              <a:t>D</a:t>
            </a:r>
            <a:r>
              <a:rPr lang="en-US" altLang="zh-CN" sz="2000" baseline="-25000" dirty="0"/>
              <a:t>4</a:t>
            </a:r>
            <a:r>
              <a:rPr lang="zh-CN" altLang="en-US" sz="2000" dirty="0"/>
              <a:t>，它们的中断优先级从高到低分别是</a:t>
            </a:r>
            <a:r>
              <a:rPr lang="en-US" altLang="zh-CN" sz="2000" dirty="0"/>
              <a:t>1</a:t>
            </a:r>
            <a:r>
              <a:rPr lang="zh-CN" altLang="en-US" sz="2000" dirty="0"/>
              <a:t>级、</a:t>
            </a:r>
            <a:r>
              <a:rPr lang="en-US" altLang="zh-CN" sz="2000" dirty="0"/>
              <a:t>2</a:t>
            </a:r>
            <a:r>
              <a:rPr lang="zh-CN" altLang="en-US" sz="2000" dirty="0"/>
              <a:t>级、</a:t>
            </a:r>
            <a:r>
              <a:rPr lang="en-US" altLang="zh-CN" sz="2000" dirty="0"/>
              <a:t>3</a:t>
            </a:r>
            <a:r>
              <a:rPr lang="zh-CN" altLang="en-US" sz="2000" dirty="0"/>
              <a:t>级和</a:t>
            </a:r>
            <a:r>
              <a:rPr lang="en-US" altLang="zh-CN" sz="2000" dirty="0"/>
              <a:t>4</a:t>
            </a:r>
            <a:r>
              <a:rPr lang="zh-CN" altLang="en-US" sz="2000" dirty="0"/>
              <a:t>级。这些中断源的正常中断屏蔽码和改变后的中断屏蔽码见下表。每个中断源一位，共</a:t>
            </a:r>
            <a:r>
              <a:rPr lang="en-US" altLang="zh-CN" sz="2000" dirty="0"/>
              <a:t>4</a:t>
            </a:r>
            <a:r>
              <a:rPr lang="zh-CN" altLang="en-US" sz="2000" dirty="0"/>
              <a:t>位屏蔽码。（</a:t>
            </a:r>
            <a:r>
              <a:rPr lang="zh-CN" altLang="en-US" sz="2000" dirty="0">
                <a:solidFill>
                  <a:srgbClr val="FF0000"/>
                </a:solidFill>
              </a:rPr>
              <a:t>中断响应次序和中断处理次序相同或相反，</a:t>
            </a:r>
            <a:r>
              <a:rPr lang="zh-CN" altLang="en-US" sz="2000" dirty="0">
                <a:solidFill>
                  <a:srgbClr val="FF0000"/>
                </a:solidFill>
                <a:latin typeface="Garamond" panose="02020404030301010803" pitchFamily="18" charset="0"/>
              </a:rPr>
              <a:t>“</a:t>
            </a:r>
            <a:r>
              <a:rPr lang="en-US" altLang="zh-CN" sz="2000" dirty="0">
                <a:solidFill>
                  <a:srgbClr val="FF0000"/>
                </a:solidFill>
              </a:rPr>
              <a:t>1</a:t>
            </a:r>
            <a:r>
              <a:rPr lang="en-US" altLang="zh-CN" sz="2000" dirty="0">
                <a:solidFill>
                  <a:srgbClr val="FF0000"/>
                </a:solidFill>
                <a:latin typeface="Garamond" panose="02020404030301010803" pitchFamily="18" charset="0"/>
              </a:rPr>
              <a:t>”</a:t>
            </a:r>
            <a:r>
              <a:rPr lang="zh-CN" altLang="en-US" sz="2000" dirty="0">
                <a:solidFill>
                  <a:srgbClr val="FF0000"/>
                </a:solidFill>
              </a:rPr>
              <a:t>为中断屏蔽，</a:t>
            </a:r>
            <a:r>
              <a:rPr lang="zh-CN" altLang="en-US" sz="2000" dirty="0">
                <a:solidFill>
                  <a:srgbClr val="FF0000"/>
                </a:solidFill>
                <a:latin typeface="Garamond" panose="02020404030301010803" pitchFamily="18" charset="0"/>
              </a:rPr>
              <a:t>“</a:t>
            </a:r>
            <a:r>
              <a:rPr lang="en-US" altLang="zh-CN" sz="2000" dirty="0">
                <a:solidFill>
                  <a:srgbClr val="FF0000"/>
                </a:solidFill>
              </a:rPr>
              <a:t>0</a:t>
            </a:r>
            <a:r>
              <a:rPr lang="en-US" altLang="zh-CN" sz="2000" dirty="0">
                <a:solidFill>
                  <a:srgbClr val="FF0000"/>
                </a:solidFill>
                <a:latin typeface="Garamond" panose="02020404030301010803" pitchFamily="18" charset="0"/>
              </a:rPr>
              <a:t>”</a:t>
            </a:r>
            <a:r>
              <a:rPr lang="zh-CN" altLang="en-US" sz="2000" dirty="0">
                <a:solidFill>
                  <a:srgbClr val="FF0000"/>
                </a:solidFill>
              </a:rPr>
              <a:t>为开放</a:t>
            </a:r>
            <a:r>
              <a:rPr lang="zh-CN" altLang="en-US" sz="2000" dirty="0"/>
              <a:t>）</a:t>
            </a:r>
            <a:endParaRPr lang="zh-CN" altLang="en-US" sz="2000" dirty="0"/>
          </a:p>
          <a:p>
            <a:pPr eaLnBrk="1" hangingPunct="1">
              <a:lnSpc>
                <a:spcPct val="90000"/>
              </a:lnSpc>
            </a:pPr>
            <a:endParaRPr lang="zh-CN" altLang="en-US" sz="2400" dirty="0"/>
          </a:p>
        </p:txBody>
      </p:sp>
      <p:sp>
        <p:nvSpPr>
          <p:cNvPr id="56324"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b="0" dirty="0">
                <a:solidFill>
                  <a:schemeClr val="accent2"/>
                </a:solidFill>
                <a:latin typeface="黑体" panose="02010609060101010101" pitchFamily="49" charset="-122"/>
                <a:ea typeface="黑体" panose="02010609060101010101" pitchFamily="49" charset="-122"/>
              </a:rPr>
              <a:t>中断屏蔽</a:t>
            </a:r>
            <a:endParaRPr lang="zh-CN" altLang="en-US" b="0" dirty="0">
              <a:solidFill>
                <a:schemeClr val="accent2"/>
              </a:solidFill>
              <a:latin typeface="黑体" panose="02010609060101010101" pitchFamily="49" charset="-122"/>
              <a:ea typeface="黑体" panose="02010609060101010101" pitchFamily="49" charset="-122"/>
            </a:endParaRPr>
          </a:p>
        </p:txBody>
      </p:sp>
      <p:graphicFrame>
        <p:nvGraphicFramePr>
          <p:cNvPr id="56325" name="Object 4"/>
          <p:cNvGraphicFramePr>
            <a:graphicFrameLocks noChangeAspect="1"/>
          </p:cNvGraphicFramePr>
          <p:nvPr/>
        </p:nvGraphicFramePr>
        <p:xfrm>
          <a:off x="657225" y="3341688"/>
          <a:ext cx="8232775" cy="2484437"/>
        </p:xfrm>
        <a:graphic>
          <a:graphicData uri="http://schemas.openxmlformats.org/presentationml/2006/ole">
            <mc:AlternateContent xmlns:mc="http://schemas.openxmlformats.org/markup-compatibility/2006">
              <mc:Choice xmlns:v="urn:schemas-microsoft-com:vml" Requires="v">
                <p:oleObj spid="_x0000_s16390" name="" r:id="rId1" imgW="5506085" imgH="1459865" progId="Word.Document.8">
                  <p:embed/>
                </p:oleObj>
              </mc:Choice>
              <mc:Fallback>
                <p:oleObj name="" r:id="rId1" imgW="5506085" imgH="1459865" progId="Word.Document.8">
                  <p:embed/>
                  <p:pic>
                    <p:nvPicPr>
                      <p:cNvPr id="0" name="图片 3090"/>
                      <p:cNvPicPr/>
                      <p:nvPr/>
                    </p:nvPicPr>
                    <p:blipFill>
                      <a:blip r:embed="rId2"/>
                      <a:stretch>
                        <a:fillRect/>
                      </a:stretch>
                    </p:blipFill>
                    <p:spPr>
                      <a:xfrm>
                        <a:off x="657225" y="3341688"/>
                        <a:ext cx="8232775" cy="2484437"/>
                      </a:xfrm>
                      <a:prstGeom prst="rect">
                        <a:avLst/>
                      </a:prstGeom>
                      <a:noFill/>
                      <a:ln w="38100">
                        <a:noFill/>
                        <a:miter/>
                      </a:ln>
                    </p:spPr>
                  </p:pic>
                </p:oleObj>
              </mc:Fallback>
            </mc:AlternateContent>
          </a:graphicData>
        </a:graphic>
      </p:graphicFrame>
      <p:sp>
        <p:nvSpPr>
          <p:cNvPr id="56326" name="Rectangle 2"/>
          <p:cNvSpPr>
            <a:spLocks noGrp="1"/>
          </p:cNvSpPr>
          <p:nvPr>
            <p:ph type="title"/>
          </p:nvPr>
        </p:nvSpPr>
        <p:spPr/>
        <p:txBody>
          <a:bodyPr vert="horz" wrap="square" lIns="91440" tIns="45720" rIns="91440" bIns="45720" anchor="ctr" anchorCtr="0"/>
          <a:lstStyle/>
          <a:p>
            <a:pPr eaLnBrk="1" hangingPunct="1"/>
            <a:r>
              <a:rPr lang="en-US" altLang="zh-CN" dirty="0"/>
              <a:t>3.2.2 </a:t>
            </a:r>
            <a:r>
              <a:rPr lang="zh-CN" altLang="en-US" dirty="0"/>
              <a:t>中断的响应次序与处理次序</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7347" name="Rectangle 2"/>
          <p:cNvSpPr>
            <a:spLocks noGrp="1"/>
          </p:cNvSpPr>
          <p:nvPr>
            <p:ph idx="1" hasCustomPrompt="1"/>
          </p:nvPr>
        </p:nvSpPr>
        <p:spPr>
          <a:xfrm>
            <a:off x="685800" y="1052513"/>
            <a:ext cx="7772400" cy="5040312"/>
          </a:xfrm>
        </p:spPr>
        <p:txBody>
          <a:bodyPr vert="horz" wrap="square" lIns="91440" tIns="45720" rIns="91440" bIns="45720" anchor="t" anchorCtr="0"/>
          <a:lstStyle/>
          <a:p>
            <a:pPr eaLnBrk="1" hangingPunct="1">
              <a:lnSpc>
                <a:spcPct val="120000"/>
              </a:lnSpc>
              <a:spcBef>
                <a:spcPct val="10000"/>
              </a:spcBef>
              <a:buNone/>
            </a:pPr>
            <a:r>
              <a:rPr lang="zh-CN" altLang="en-US" b="0" dirty="0"/>
              <a:t>解：</a:t>
            </a:r>
            <a:endParaRPr lang="zh-CN" altLang="en-US" b="0" dirty="0"/>
          </a:p>
          <a:p>
            <a:pPr eaLnBrk="1" hangingPunct="1">
              <a:lnSpc>
                <a:spcPct val="120000"/>
              </a:lnSpc>
              <a:spcBef>
                <a:spcPct val="10000"/>
              </a:spcBef>
            </a:pPr>
            <a:r>
              <a:rPr lang="zh-CN" altLang="en-US" sz="2400" dirty="0"/>
              <a:t>如果</a:t>
            </a:r>
            <a:r>
              <a:rPr lang="en-US" altLang="zh-CN" sz="2400" dirty="0"/>
              <a:t>4</a:t>
            </a:r>
            <a:r>
              <a:rPr lang="zh-CN" altLang="en-US" sz="2400" dirty="0"/>
              <a:t>个中断源都使用正常的中断屏蔽码，处理机的中断服务顺序将严格按照中断源的中断优先级进行。</a:t>
            </a:r>
            <a:endParaRPr lang="zh-CN" altLang="en-US" sz="2400" dirty="0"/>
          </a:p>
          <a:p>
            <a:pPr eaLnBrk="1" hangingPunct="1">
              <a:lnSpc>
                <a:spcPct val="120000"/>
              </a:lnSpc>
              <a:spcBef>
                <a:spcPct val="10000"/>
              </a:spcBef>
            </a:pPr>
            <a:r>
              <a:rPr lang="zh-CN" altLang="en-US" sz="2400" dirty="0"/>
              <a:t>如果改变中断屏蔽码，当</a:t>
            </a:r>
            <a:r>
              <a:rPr lang="en-US" altLang="zh-CN" sz="2400" dirty="0"/>
              <a:t>D</a:t>
            </a:r>
            <a:r>
              <a:rPr lang="en-US" altLang="zh-CN" sz="2400" baseline="-25000" dirty="0"/>
              <a:t>1</a:t>
            </a:r>
            <a:r>
              <a:rPr lang="zh-CN" altLang="en-US" sz="2400" dirty="0"/>
              <a:t>、</a:t>
            </a:r>
            <a:r>
              <a:rPr lang="en-US" altLang="zh-CN" sz="2400" dirty="0"/>
              <a:t>D</a:t>
            </a:r>
            <a:r>
              <a:rPr lang="en-US" altLang="zh-CN" sz="2400" baseline="-25000" dirty="0"/>
              <a:t>2</a:t>
            </a:r>
            <a:r>
              <a:rPr lang="zh-CN" altLang="en-US" sz="2400" dirty="0"/>
              <a:t>、</a:t>
            </a:r>
            <a:r>
              <a:rPr lang="en-US" altLang="zh-CN" sz="2400" dirty="0"/>
              <a:t>D</a:t>
            </a:r>
            <a:r>
              <a:rPr lang="en-US" altLang="zh-CN" sz="2400" baseline="-25000" dirty="0"/>
              <a:t>3</a:t>
            </a:r>
            <a:r>
              <a:rPr lang="zh-CN" altLang="en-US" sz="2400" dirty="0"/>
              <a:t>和</a:t>
            </a:r>
            <a:r>
              <a:rPr lang="en-US" altLang="zh-CN" sz="2400" dirty="0"/>
              <a:t>D</a:t>
            </a:r>
            <a:r>
              <a:rPr lang="en-US" altLang="zh-CN" sz="2400" baseline="-25000" dirty="0"/>
              <a:t>4</a:t>
            </a:r>
            <a:r>
              <a:rPr lang="zh-CN" altLang="en-US" sz="2400" dirty="0"/>
              <a:t>这</a:t>
            </a:r>
            <a:r>
              <a:rPr lang="en-US" altLang="zh-CN" sz="2400" dirty="0"/>
              <a:t>4</a:t>
            </a:r>
            <a:r>
              <a:rPr lang="zh-CN" altLang="en-US" sz="2400" dirty="0"/>
              <a:t>个中断源同时请求中断服务时，处理机实际为各个中断源服务的先后次序就会改变。</a:t>
            </a:r>
            <a:endParaRPr lang="zh-CN" altLang="en-US" sz="2400" dirty="0"/>
          </a:p>
          <a:p>
            <a:pPr eaLnBrk="1" hangingPunct="1">
              <a:lnSpc>
                <a:spcPct val="120000"/>
              </a:lnSpc>
              <a:spcBef>
                <a:spcPct val="10000"/>
              </a:spcBef>
            </a:pPr>
            <a:r>
              <a:rPr lang="zh-CN" altLang="en-US" sz="2400" dirty="0"/>
              <a:t>处理机响应的顺序是</a:t>
            </a:r>
            <a:r>
              <a:rPr lang="en-US" altLang="zh-CN" sz="2400" dirty="0"/>
              <a:t>D</a:t>
            </a:r>
            <a:r>
              <a:rPr lang="en-US" altLang="zh-CN" sz="2400" baseline="-25000" dirty="0"/>
              <a:t>1</a:t>
            </a:r>
            <a:r>
              <a:rPr lang="zh-CN" altLang="en-US" sz="2400" dirty="0"/>
              <a:t>、</a:t>
            </a:r>
            <a:r>
              <a:rPr lang="en-US" altLang="zh-CN" sz="2400" dirty="0"/>
              <a:t>D</a:t>
            </a:r>
            <a:r>
              <a:rPr lang="en-US" altLang="zh-CN" sz="2400" baseline="-25000" dirty="0"/>
              <a:t>2</a:t>
            </a:r>
            <a:r>
              <a:rPr lang="zh-CN" altLang="en-US" sz="2400" dirty="0"/>
              <a:t>、</a:t>
            </a:r>
            <a:r>
              <a:rPr lang="en-US" altLang="zh-CN" sz="2400" dirty="0"/>
              <a:t>D</a:t>
            </a:r>
            <a:r>
              <a:rPr lang="en-US" altLang="zh-CN" sz="2400" baseline="-25000" dirty="0"/>
              <a:t>3</a:t>
            </a:r>
            <a:r>
              <a:rPr lang="zh-CN" altLang="en-US" sz="2400" dirty="0"/>
              <a:t>、</a:t>
            </a:r>
            <a:r>
              <a:rPr lang="en-US" altLang="zh-CN" sz="2400" dirty="0"/>
              <a:t>D</a:t>
            </a:r>
            <a:r>
              <a:rPr lang="en-US" altLang="zh-CN" sz="2400" baseline="-25000" dirty="0"/>
              <a:t>4</a:t>
            </a:r>
            <a:endParaRPr lang="en-US" altLang="zh-CN" sz="2400" dirty="0"/>
          </a:p>
          <a:p>
            <a:pPr eaLnBrk="1" hangingPunct="1">
              <a:lnSpc>
                <a:spcPct val="120000"/>
              </a:lnSpc>
              <a:spcBef>
                <a:spcPct val="10000"/>
              </a:spcBef>
            </a:pPr>
            <a:r>
              <a:rPr lang="zh-CN" altLang="en-US" sz="2400" b="0" dirty="0"/>
              <a:t>实际中断服务的顺序是</a:t>
            </a:r>
            <a:r>
              <a:rPr lang="en-US" altLang="zh-CN" sz="2400" b="0" dirty="0"/>
              <a:t>D</a:t>
            </a:r>
            <a:r>
              <a:rPr lang="en-US" altLang="zh-CN" sz="2400" b="0" baseline="-25000" dirty="0"/>
              <a:t>4</a:t>
            </a:r>
            <a:r>
              <a:rPr lang="zh-CN" altLang="en-US" sz="2400" b="0" dirty="0"/>
              <a:t>、</a:t>
            </a:r>
            <a:r>
              <a:rPr lang="en-US" altLang="zh-CN" sz="2400" b="0" dirty="0"/>
              <a:t>D</a:t>
            </a:r>
            <a:r>
              <a:rPr lang="en-US" altLang="zh-CN" sz="2400" b="0" baseline="-25000" dirty="0"/>
              <a:t>3</a:t>
            </a:r>
            <a:r>
              <a:rPr lang="zh-CN" altLang="en-US" sz="2400" b="0" dirty="0"/>
              <a:t>、</a:t>
            </a:r>
            <a:r>
              <a:rPr lang="en-US" altLang="zh-CN" sz="2400" b="0" dirty="0"/>
              <a:t>D</a:t>
            </a:r>
            <a:r>
              <a:rPr lang="en-US" altLang="zh-CN" sz="2400" b="0" baseline="-25000" dirty="0"/>
              <a:t>2</a:t>
            </a:r>
            <a:r>
              <a:rPr lang="zh-CN" altLang="en-US" sz="2400" b="0" dirty="0"/>
              <a:t>、</a:t>
            </a:r>
            <a:r>
              <a:rPr lang="en-US" altLang="zh-CN" sz="2400" b="0" dirty="0"/>
              <a:t>D</a:t>
            </a:r>
            <a:r>
              <a:rPr lang="en-US" altLang="zh-CN" sz="2400" b="0" baseline="-25000" dirty="0"/>
              <a:t>1</a:t>
            </a:r>
            <a:endParaRPr lang="en-US" altLang="zh-CN" sz="2400" dirty="0"/>
          </a:p>
          <a:p>
            <a:pPr eaLnBrk="1" hangingPunct="1"/>
            <a:endParaRPr lang="zh-CN" altLang="en-US" sz="2400" dirty="0"/>
          </a:p>
        </p:txBody>
      </p:sp>
      <p:sp>
        <p:nvSpPr>
          <p:cNvPr id="57348" name="Rectangle 2"/>
          <p:cNvSpPr>
            <a:spLocks noGrp="1"/>
          </p:cNvSpPr>
          <p:nvPr>
            <p:ph type="title"/>
          </p:nvPr>
        </p:nvSpPr>
        <p:spPr/>
        <p:txBody>
          <a:bodyPr vert="horz" wrap="square" lIns="91440" tIns="45720" rIns="91440" bIns="45720" anchor="ctr" anchorCtr="0"/>
          <a:lstStyle/>
          <a:p>
            <a:pPr eaLnBrk="1" hangingPunct="1"/>
            <a:r>
              <a:rPr lang="en-US" altLang="zh-CN" dirty="0"/>
              <a:t>3.2.2 </a:t>
            </a:r>
            <a:r>
              <a:rPr lang="zh-CN" altLang="en-US" dirty="0"/>
              <a:t>中断的响应次序与处理次序</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graphicFrame>
        <p:nvGraphicFramePr>
          <p:cNvPr id="58371" name="Object 3"/>
          <p:cNvGraphicFramePr>
            <a:graphicFrameLocks noChangeAspect="1"/>
          </p:cNvGraphicFramePr>
          <p:nvPr/>
        </p:nvGraphicFramePr>
        <p:xfrm>
          <a:off x="-107950" y="836613"/>
          <a:ext cx="9144000" cy="5487987"/>
        </p:xfrm>
        <a:graphic>
          <a:graphicData uri="http://schemas.openxmlformats.org/presentationml/2006/ole">
            <mc:AlternateContent xmlns:mc="http://schemas.openxmlformats.org/markup-compatibility/2006">
              <mc:Choice xmlns:v="urn:schemas-microsoft-com:vml" Requires="v">
                <p:oleObj spid="_x0000_s17414" name="" r:id="rId1" imgW="3843020" imgH="2847975" progId="Word.Document.8">
                  <p:embed/>
                </p:oleObj>
              </mc:Choice>
              <mc:Fallback>
                <p:oleObj name="" r:id="rId1" imgW="3843020" imgH="2847975" progId="Word.Document.8">
                  <p:embed/>
                  <p:pic>
                    <p:nvPicPr>
                      <p:cNvPr id="0" name="图片 3091"/>
                      <p:cNvPicPr/>
                      <p:nvPr/>
                    </p:nvPicPr>
                    <p:blipFill>
                      <a:blip r:embed="rId2"/>
                      <a:stretch>
                        <a:fillRect/>
                      </a:stretch>
                    </p:blipFill>
                    <p:spPr>
                      <a:xfrm>
                        <a:off x="-107950" y="836613"/>
                        <a:ext cx="9144000" cy="5487987"/>
                      </a:xfrm>
                      <a:prstGeom prst="rect">
                        <a:avLst/>
                      </a:prstGeom>
                      <a:noFill/>
                      <a:ln w="38100">
                        <a:noFill/>
                        <a:miter/>
                      </a:ln>
                    </p:spPr>
                  </p:pic>
                </p:oleObj>
              </mc:Fallback>
            </mc:AlternateContent>
          </a:graphicData>
        </a:graphic>
      </p:graphicFrame>
      <p:sp>
        <p:nvSpPr>
          <p:cNvPr id="58372" name="Rectangle 4"/>
          <p:cNvSpPr/>
          <p:nvPr/>
        </p:nvSpPr>
        <p:spPr>
          <a:xfrm>
            <a:off x="2124075" y="3076575"/>
            <a:ext cx="4824413" cy="641350"/>
          </a:xfrm>
          <a:prstGeom prst="rect">
            <a:avLst/>
          </a:prstGeom>
          <a:noFill/>
          <a:ln w="19050">
            <a:noFill/>
          </a:ln>
        </p:spPr>
        <p:txBody>
          <a:bodyPr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431800" eaLnBrk="1" fontAlgn="ctr" hangingPunct="1">
              <a:spcBef>
                <a:spcPct val="0"/>
              </a:spcBef>
              <a:buClrTx/>
              <a:buFontTx/>
              <a:buNone/>
            </a:pPr>
            <a:r>
              <a:rPr lang="zh-CN" altLang="en-US" sz="1800" dirty="0">
                <a:solidFill>
                  <a:srgbClr val="FF0000"/>
                </a:solidFill>
                <a:latin typeface="Times New Roman" panose="02020603050405020304" pitchFamily="18" charset="0"/>
                <a:ea typeface="宋体" panose="02010600030101010101" pitchFamily="2" charset="-122"/>
              </a:rPr>
              <a:t>按照改变后的中断屏蔽码，处理机响应中断源的中断服务请求和实际中断服务的过程</a:t>
            </a:r>
            <a:endParaRPr lang="zh-CN" altLang="en-US" sz="1800" dirty="0">
              <a:solidFill>
                <a:srgbClr val="FF0000"/>
              </a:solidFill>
              <a:latin typeface="Times New Roman" panose="02020603050405020304" pitchFamily="18" charset="0"/>
              <a:ea typeface="宋体" panose="02010600030101010101" pitchFamily="2" charset="-122"/>
            </a:endParaRPr>
          </a:p>
        </p:txBody>
      </p:sp>
      <p:sp>
        <p:nvSpPr>
          <p:cNvPr id="58373" name="Rectangle 2"/>
          <p:cNvSpPr>
            <a:spLocks noGrp="1"/>
          </p:cNvSpPr>
          <p:nvPr>
            <p:ph type="title"/>
          </p:nvPr>
        </p:nvSpPr>
        <p:spPr/>
        <p:txBody>
          <a:bodyPr vert="horz" wrap="square" lIns="91440" tIns="45720" rIns="91440" bIns="45720" anchor="ctr" anchorCtr="0"/>
          <a:lstStyle/>
          <a:p>
            <a:pPr eaLnBrk="1" hangingPunct="1"/>
            <a:r>
              <a:rPr lang="en-US" altLang="zh-CN" dirty="0"/>
              <a:t>3.2.2 </a:t>
            </a:r>
            <a:r>
              <a:rPr lang="zh-CN" altLang="en-US" dirty="0"/>
              <a:t>中断的响应次序与处理次序</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219"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Times New Roman" panose="02020603050405020304" pitchFamily="18" charset="0"/>
              </a:rPr>
              <a:t>3.1.1 </a:t>
            </a:r>
            <a:r>
              <a:rPr lang="zh-CN" altLang="en-US" dirty="0">
                <a:latin typeface="Times New Roman" panose="02020603050405020304" pitchFamily="18" charset="0"/>
              </a:rPr>
              <a:t>存储系统的基本要求</a:t>
            </a:r>
            <a:r>
              <a:rPr lang="zh-CN" altLang="en-US" dirty="0"/>
              <a:t> </a:t>
            </a:r>
            <a:endParaRPr lang="zh-CN" altLang="en-US" dirty="0"/>
          </a:p>
        </p:txBody>
      </p:sp>
      <p:sp>
        <p:nvSpPr>
          <p:cNvPr id="9220" name="Rectangle 3"/>
          <p:cNvSpPr>
            <a:spLocks noGrp="1"/>
          </p:cNvSpPr>
          <p:nvPr>
            <p:ph idx="1" hasCustomPrompt="1"/>
          </p:nvPr>
        </p:nvSpPr>
        <p:spPr/>
        <p:txBody>
          <a:bodyPr vert="horz" wrap="square" lIns="91440" tIns="45720" rIns="91440" bIns="45720" anchor="t" anchorCtr="0"/>
          <a:lstStyle/>
          <a:p>
            <a:pPr eaLnBrk="1" hangingPunct="1">
              <a:buNone/>
            </a:pPr>
            <a:r>
              <a:rPr lang="zh-CN" altLang="en-US" dirty="0"/>
              <a:t>存储器的要求：大容量、高速度和低价格 </a:t>
            </a:r>
            <a:endParaRPr lang="zh-CN" altLang="en-US" dirty="0"/>
          </a:p>
          <a:p>
            <a:pPr eaLnBrk="1" hangingPunct="1">
              <a:buNone/>
            </a:pPr>
            <a:endParaRPr lang="zh-CN" altLang="en-US" dirty="0"/>
          </a:p>
          <a:p>
            <a:pPr eaLnBrk="1" hangingPunct="1"/>
            <a:r>
              <a:rPr lang="zh-CN" altLang="en-US" dirty="0"/>
              <a:t>存储器的容量</a:t>
            </a:r>
            <a:endParaRPr lang="zh-CN" altLang="en-US" dirty="0"/>
          </a:p>
          <a:p>
            <a:pPr lvl="1" algn="just" eaLnBrk="1" hangingPunct="1"/>
            <a:r>
              <a:rPr lang="en-US" altLang="zh-CN" i="1" dirty="0">
                <a:solidFill>
                  <a:srgbClr val="000000"/>
                </a:solidFill>
                <a:latin typeface="楷体_GB2312" pitchFamily="49" charset="-122"/>
                <a:ea typeface="楷体_GB2312" pitchFamily="49" charset="-122"/>
              </a:rPr>
              <a:t>W</a:t>
            </a:r>
            <a:r>
              <a:rPr lang="zh-CN" altLang="en-US" dirty="0">
                <a:solidFill>
                  <a:srgbClr val="000000"/>
                </a:solidFill>
                <a:latin typeface="楷体_GB2312" pitchFamily="49" charset="-122"/>
                <a:ea typeface="楷体_GB2312" pitchFamily="49" charset="-122"/>
              </a:rPr>
              <a:t>：存储体的字长（位、字节）</a:t>
            </a:r>
            <a:endParaRPr lang="zh-CN" altLang="en-US" dirty="0">
              <a:solidFill>
                <a:srgbClr val="000000"/>
              </a:solidFill>
              <a:latin typeface="楷体_GB2312" pitchFamily="49" charset="-122"/>
              <a:ea typeface="楷体_GB2312" pitchFamily="49" charset="-122"/>
            </a:endParaRPr>
          </a:p>
          <a:p>
            <a:pPr lvl="1" algn="just" eaLnBrk="1" hangingPunct="1"/>
            <a:r>
              <a:rPr lang="en-US" altLang="zh-CN" i="1" dirty="0">
                <a:solidFill>
                  <a:srgbClr val="000000"/>
                </a:solidFill>
                <a:latin typeface="楷体_GB2312" pitchFamily="49" charset="-122"/>
                <a:ea typeface="楷体_GB2312" pitchFamily="49" charset="-122"/>
              </a:rPr>
              <a:t>l</a:t>
            </a:r>
            <a:r>
              <a:rPr lang="zh-CN" altLang="en-US" dirty="0">
                <a:solidFill>
                  <a:srgbClr val="000000"/>
                </a:solidFill>
                <a:latin typeface="楷体_GB2312" pitchFamily="49" charset="-122"/>
                <a:ea typeface="楷体_GB2312" pitchFamily="49" charset="-122"/>
              </a:rPr>
              <a:t>：每个存储体的字数</a:t>
            </a:r>
            <a:endParaRPr lang="zh-CN" altLang="en-US" dirty="0">
              <a:solidFill>
                <a:srgbClr val="000000"/>
              </a:solidFill>
              <a:latin typeface="楷体_GB2312" pitchFamily="49" charset="-122"/>
              <a:ea typeface="楷体_GB2312" pitchFamily="49" charset="-122"/>
            </a:endParaRPr>
          </a:p>
          <a:p>
            <a:pPr lvl="1" eaLnBrk="1" hangingPunct="1"/>
            <a:r>
              <a:rPr lang="en-US" altLang="zh-CN" i="1" dirty="0">
                <a:solidFill>
                  <a:srgbClr val="000000"/>
                </a:solidFill>
                <a:latin typeface="楷体_GB2312" pitchFamily="49" charset="-122"/>
                <a:ea typeface="楷体_GB2312" pitchFamily="49" charset="-122"/>
              </a:rPr>
              <a:t>M</a:t>
            </a:r>
            <a:r>
              <a:rPr lang="zh-CN" altLang="en-US" dirty="0">
                <a:solidFill>
                  <a:srgbClr val="000000"/>
                </a:solidFill>
                <a:latin typeface="楷体_GB2312" pitchFamily="49" charset="-122"/>
                <a:ea typeface="楷体_GB2312" pitchFamily="49" charset="-122"/>
              </a:rPr>
              <a:t>：并行工作的存储体个数 </a:t>
            </a:r>
            <a:endParaRPr lang="zh-CN" altLang="en-US" dirty="0">
              <a:solidFill>
                <a:srgbClr val="000000"/>
              </a:solidFill>
              <a:latin typeface="楷体_GB2312" pitchFamily="49" charset="-122"/>
              <a:ea typeface="楷体_GB2312" pitchFamily="49" charset="-122"/>
            </a:endParaRPr>
          </a:p>
          <a:p>
            <a:pPr eaLnBrk="1" hangingPunct="1"/>
            <a:endParaRPr lang="zh-CN" altLang="en-US" dirty="0"/>
          </a:p>
        </p:txBody>
      </p:sp>
      <p:graphicFrame>
        <p:nvGraphicFramePr>
          <p:cNvPr id="9221" name="Object 4"/>
          <p:cNvGraphicFramePr>
            <a:graphicFrameLocks noChangeAspect="1"/>
          </p:cNvGraphicFramePr>
          <p:nvPr/>
        </p:nvGraphicFramePr>
        <p:xfrm>
          <a:off x="3255963" y="4324350"/>
          <a:ext cx="2362200" cy="471488"/>
        </p:xfrm>
        <a:graphic>
          <a:graphicData uri="http://schemas.openxmlformats.org/presentationml/2006/ole">
            <mc:AlternateContent xmlns:mc="http://schemas.openxmlformats.org/markup-compatibility/2006">
              <mc:Choice xmlns:v="urn:schemas-microsoft-com:vml" Requires="v">
                <p:oleObj spid="_x0000_s1030" name="" r:id="rId1" imgW="939165" imgH="215900" progId="Equation.3">
                  <p:embed/>
                </p:oleObj>
              </mc:Choice>
              <mc:Fallback>
                <p:oleObj name="" r:id="rId1" imgW="939165" imgH="215900" progId="Equation.3">
                  <p:embed/>
                  <p:pic>
                    <p:nvPicPr>
                      <p:cNvPr id="0" name="图片 3082"/>
                      <p:cNvPicPr/>
                      <p:nvPr/>
                    </p:nvPicPr>
                    <p:blipFill>
                      <a:blip r:embed="rId2"/>
                      <a:stretch>
                        <a:fillRect/>
                      </a:stretch>
                    </p:blipFill>
                    <p:spPr>
                      <a:xfrm>
                        <a:off x="3255963" y="4324350"/>
                        <a:ext cx="2362200" cy="471488"/>
                      </a:xfrm>
                      <a:prstGeom prst="rect">
                        <a:avLst/>
                      </a:prstGeom>
                      <a:noFill/>
                      <a:ln w="38100">
                        <a:noFill/>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59395" name="Rectangle 3"/>
          <p:cNvSpPr>
            <a:spLocks noGrp="1"/>
          </p:cNvSpPr>
          <p:nvPr>
            <p:ph idx="1" hasCustomPrompt="1"/>
          </p:nvPr>
        </p:nvSpPr>
        <p:spPr/>
        <p:txBody>
          <a:bodyPr vert="horz" wrap="square" lIns="91440" tIns="45720" rIns="91440" bIns="45720" anchor="t" anchorCtr="0"/>
          <a:lstStyle/>
          <a:p>
            <a:pPr eaLnBrk="1" hangingPunct="1"/>
            <a:r>
              <a:rPr lang="zh-CN" altLang="en-US" dirty="0"/>
              <a:t>中断响应与处理次序</a:t>
            </a:r>
            <a:endParaRPr lang="zh-CN" altLang="en-US" dirty="0"/>
          </a:p>
          <a:p>
            <a:pPr lvl="1" eaLnBrk="1" hangingPunct="1"/>
            <a:r>
              <a:rPr lang="zh-CN" altLang="en-US" b="1" dirty="0">
                <a:solidFill>
                  <a:srgbClr val="FF0000"/>
                </a:solidFill>
                <a:ea typeface="楷体_GB2312" pitchFamily="49" charset="-122"/>
              </a:rPr>
              <a:t>硬件的工作</a:t>
            </a:r>
            <a:endParaRPr lang="zh-CN" altLang="en-US" b="1" dirty="0">
              <a:solidFill>
                <a:srgbClr val="FF0000"/>
              </a:solidFill>
              <a:ea typeface="楷体_GB2312" pitchFamily="49" charset="-122"/>
            </a:endParaRPr>
          </a:p>
          <a:p>
            <a:pPr lvl="2" eaLnBrk="1" hangingPunct="1"/>
            <a:r>
              <a:rPr lang="zh-CN" altLang="en-US" b="1" dirty="0">
                <a:solidFill>
                  <a:srgbClr val="000000"/>
                </a:solidFill>
                <a:ea typeface="楷体_GB2312" pitchFamily="49" charset="-122"/>
              </a:rPr>
              <a:t>中断响应次序是靠中断响应的硬件排队器事先固定好的；</a:t>
            </a:r>
            <a:endParaRPr lang="zh-CN" altLang="en-US" b="1" dirty="0">
              <a:solidFill>
                <a:srgbClr val="000000"/>
              </a:solidFill>
              <a:ea typeface="楷体_GB2312" pitchFamily="49" charset="-122"/>
            </a:endParaRPr>
          </a:p>
          <a:p>
            <a:pPr lvl="1" eaLnBrk="1" hangingPunct="1"/>
            <a:r>
              <a:rPr lang="zh-CN" altLang="en-US" b="1" dirty="0">
                <a:solidFill>
                  <a:srgbClr val="FF0000"/>
                </a:solidFill>
                <a:ea typeface="楷体_GB2312" pitchFamily="49" charset="-122"/>
              </a:rPr>
              <a:t>软件的工作</a:t>
            </a:r>
            <a:endParaRPr lang="zh-CN" altLang="en-US" b="1" dirty="0">
              <a:solidFill>
                <a:srgbClr val="FF0000"/>
              </a:solidFill>
              <a:ea typeface="楷体_GB2312" pitchFamily="49" charset="-122"/>
            </a:endParaRPr>
          </a:p>
          <a:p>
            <a:pPr lvl="2" eaLnBrk="1" hangingPunct="1"/>
            <a:r>
              <a:rPr lang="zh-CN" altLang="en-US" b="1" dirty="0">
                <a:solidFill>
                  <a:srgbClr val="000000"/>
                </a:solidFill>
                <a:ea typeface="楷体_GB2312" pitchFamily="49" charset="-122"/>
              </a:rPr>
              <a:t>为了能动态地调节中断处理程序实际执行完的次序，即中断处理次序，</a:t>
            </a:r>
            <a:r>
              <a:rPr lang="zh-CN" altLang="en-US" b="1" dirty="0">
                <a:solidFill>
                  <a:srgbClr val="FF0000"/>
                </a:solidFill>
                <a:ea typeface="楷体_GB2312" pitchFamily="49" charset="-122"/>
              </a:rPr>
              <a:t>在中断级请求源与中断响应排队器的入口端之间又加设了一个中断级屏蔽字寄存器</a:t>
            </a:r>
            <a:r>
              <a:rPr lang="zh-CN" altLang="en-US" b="1" dirty="0">
                <a:solidFill>
                  <a:srgbClr val="000000"/>
                </a:solidFill>
                <a:ea typeface="楷体_GB2312" pitchFamily="49" charset="-122"/>
              </a:rPr>
              <a:t>和相应的控制门电路硬件，中断级屏蔽字寄存器中的每一个中断级屏蔽位可以控制让相应等级的中断请求能否进入中断响应排队器中参加排队</a:t>
            </a:r>
            <a:r>
              <a:rPr lang="zh-CN" altLang="en-US" b="1" dirty="0">
                <a:solidFill>
                  <a:srgbClr val="FF0000"/>
                </a:solidFill>
                <a:ea typeface="楷体_GB2312" pitchFamily="49" charset="-122"/>
              </a:rPr>
              <a:t>。</a:t>
            </a:r>
            <a:endParaRPr lang="zh-CN" altLang="en-US" b="1" dirty="0">
              <a:solidFill>
                <a:srgbClr val="FF0000"/>
              </a:solidFill>
              <a:ea typeface="楷体_GB2312" pitchFamily="49" charset="-122"/>
            </a:endParaRPr>
          </a:p>
          <a:p>
            <a:pPr lvl="1" eaLnBrk="1" hangingPunct="1"/>
            <a:endParaRPr lang="zh-CN" altLang="en-US" b="1" dirty="0">
              <a:solidFill>
                <a:srgbClr val="FF0000"/>
              </a:solidFill>
              <a:ea typeface="楷体_GB2312" pitchFamily="49" charset="-122"/>
            </a:endParaRPr>
          </a:p>
        </p:txBody>
      </p:sp>
      <p:sp>
        <p:nvSpPr>
          <p:cNvPr id="59396" name="Rectangle 2"/>
          <p:cNvSpPr txBox="1"/>
          <p:nvPr/>
        </p:nvSpPr>
        <p:spPr>
          <a:xfrm>
            <a:off x="742950" y="222250"/>
            <a:ext cx="78486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黑体" panose="02010609060101010101" pitchFamily="49" charset="-122"/>
                <a:ea typeface="黑体" panose="02010609060101010101" pitchFamily="49" charset="-122"/>
              </a:rPr>
              <a:t>3.2.2 </a:t>
            </a:r>
            <a:r>
              <a:rPr lang="zh-CN" altLang="en-US" sz="3600" dirty="0">
                <a:latin typeface="黑体" panose="02010609060101010101" pitchFamily="49" charset="-122"/>
                <a:ea typeface="黑体" panose="02010609060101010101" pitchFamily="49" charset="-122"/>
              </a:rPr>
              <a:t>中断的响应次序与处理次序</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0419" name="Rectangle 2"/>
          <p:cNvSpPr>
            <a:spLocks noGrp="1"/>
          </p:cNvSpPr>
          <p:nvPr>
            <p:ph idx="1" hasCustomPrompt="1"/>
          </p:nvPr>
        </p:nvSpPr>
        <p:spPr/>
        <p:txBody>
          <a:bodyPr vert="horz" wrap="square" lIns="91440" tIns="45720" rIns="91440" bIns="45720" anchor="t" anchorCtr="0"/>
          <a:lstStyle/>
          <a:p>
            <a:pPr eaLnBrk="1" hangingPunct="1">
              <a:lnSpc>
                <a:spcPct val="120000"/>
              </a:lnSpc>
              <a:buNone/>
            </a:pPr>
            <a:r>
              <a:rPr lang="zh-CN" altLang="en-US" sz="2400" dirty="0"/>
              <a:t>      </a:t>
            </a:r>
            <a:r>
              <a:rPr lang="zh-CN" altLang="en-US" sz="2400" b="0" dirty="0"/>
              <a:t>有些功能必须用硬件来实现，有的功能必须用软件来实现，而大部分功能既可以用硬件实现，也可以用软件实现。</a:t>
            </a:r>
            <a:endParaRPr lang="zh-CN" altLang="en-US" sz="2400" b="0" dirty="0"/>
          </a:p>
          <a:p>
            <a:pPr eaLnBrk="1" hangingPunct="1">
              <a:lnSpc>
                <a:spcPct val="120000"/>
              </a:lnSpc>
              <a:buNone/>
            </a:pPr>
            <a:r>
              <a:rPr lang="zh-CN" altLang="en-US" sz="2400" b="0" dirty="0"/>
              <a:t>      </a:t>
            </a:r>
            <a:r>
              <a:rPr lang="zh-CN" altLang="en-US" sz="2400" b="0" dirty="0">
                <a:solidFill>
                  <a:srgbClr val="FF0000"/>
                </a:solidFill>
              </a:rPr>
              <a:t>恰当分配</a:t>
            </a:r>
            <a:r>
              <a:rPr lang="zh-CN" altLang="en-US" sz="2400" b="0" dirty="0"/>
              <a:t>中断系统的软件与硬件功能，是中断系统</a:t>
            </a:r>
            <a:r>
              <a:rPr lang="zh-CN" altLang="en-US" sz="2400" b="0" dirty="0">
                <a:solidFill>
                  <a:srgbClr val="FF0000"/>
                </a:solidFill>
              </a:rPr>
              <a:t>最关键问题</a:t>
            </a:r>
            <a:r>
              <a:rPr lang="zh-CN" altLang="en-US" sz="2400" b="0" dirty="0"/>
              <a:t>。</a:t>
            </a:r>
            <a:endParaRPr lang="zh-CN" altLang="en-US" sz="2400" b="0" dirty="0"/>
          </a:p>
        </p:txBody>
      </p:sp>
      <p:sp>
        <p:nvSpPr>
          <p:cNvPr id="60420"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b="0" dirty="0">
                <a:latin typeface="黑体" panose="02010609060101010101" pitchFamily="49" charset="-122"/>
                <a:ea typeface="黑体" panose="02010609060101010101" pitchFamily="49" charset="-122"/>
              </a:rPr>
              <a:t>3.2.3 </a:t>
            </a:r>
            <a:r>
              <a:rPr lang="zh-CN" altLang="en-US" b="0" dirty="0">
                <a:latin typeface="黑体" panose="02010609060101010101" pitchFamily="49" charset="-122"/>
                <a:ea typeface="黑体" panose="02010609060101010101" pitchFamily="49" charset="-122"/>
              </a:rPr>
              <a:t>中断系统的软硬件功能分配</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1443" name="Rectangle 2"/>
          <p:cNvSpPr>
            <a:spLocks noGrp="1"/>
          </p:cNvSpPr>
          <p:nvPr>
            <p:ph idx="1" hasCustomPrompt="1"/>
          </p:nvPr>
        </p:nvSpPr>
        <p:spPr>
          <a:xfrm>
            <a:off x="685800" y="1052513"/>
            <a:ext cx="7772400" cy="4752975"/>
          </a:xfrm>
        </p:spPr>
        <p:txBody>
          <a:bodyPr vert="horz" wrap="square" lIns="91440" tIns="45720" rIns="91440" bIns="45720" anchor="t" anchorCtr="0"/>
          <a:lstStyle/>
          <a:p>
            <a:pPr eaLnBrk="1" hangingPunct="1">
              <a:buNone/>
            </a:pPr>
            <a:r>
              <a:rPr lang="en-US" altLang="zh-CN" b="0" dirty="0"/>
              <a:t>1</a:t>
            </a:r>
            <a:r>
              <a:rPr lang="zh-CN" altLang="en-US" b="0" dirty="0"/>
              <a:t>、主要考虑的两个因素</a:t>
            </a:r>
            <a:endParaRPr lang="zh-CN" altLang="en-US" dirty="0"/>
          </a:p>
          <a:p>
            <a:pPr eaLnBrk="1" hangingPunct="1"/>
            <a:r>
              <a:rPr lang="zh-CN" altLang="en-US" dirty="0"/>
              <a:t>  </a:t>
            </a:r>
            <a:r>
              <a:rPr lang="zh-CN" altLang="en-US" sz="2400" dirty="0">
                <a:ea typeface="黑体" panose="02010609060101010101" pitchFamily="49" charset="-122"/>
              </a:rPr>
              <a:t>中断响应时间</a:t>
            </a:r>
            <a:endParaRPr lang="zh-CN" altLang="en-US" sz="2400" dirty="0">
              <a:ea typeface="黑体" panose="02010609060101010101" pitchFamily="49" charset="-122"/>
            </a:endParaRPr>
          </a:p>
          <a:p>
            <a:pPr lvl="1" eaLnBrk="1" hangingPunct="1"/>
            <a:r>
              <a:rPr lang="zh-CN" altLang="en-US" dirty="0">
                <a:solidFill>
                  <a:srgbClr val="000000"/>
                </a:solidFill>
                <a:ea typeface="楷体_GB2312" pitchFamily="49" charset="-122"/>
              </a:rPr>
              <a:t>从中断源向处理机发出中断服务请求开始，到处理机开始执行这个中断源的中断服务程序时为止，这一段时间称为</a:t>
            </a:r>
            <a:r>
              <a:rPr lang="zh-CN" altLang="en-US" dirty="0">
                <a:solidFill>
                  <a:srgbClr val="FF0000"/>
                </a:solidFill>
                <a:ea typeface="楷体_GB2312" pitchFamily="49" charset="-122"/>
              </a:rPr>
              <a:t>中断响应时间</a:t>
            </a:r>
            <a:r>
              <a:rPr lang="zh-CN" altLang="en-US" dirty="0">
                <a:solidFill>
                  <a:srgbClr val="000000"/>
                </a:solidFill>
                <a:ea typeface="楷体_GB2312" pitchFamily="49" charset="-122"/>
              </a:rPr>
              <a:t>。</a:t>
            </a:r>
            <a:endParaRPr lang="zh-CN" altLang="en-US" dirty="0">
              <a:solidFill>
                <a:srgbClr val="000000"/>
              </a:solidFill>
              <a:ea typeface="楷体_GB2312" pitchFamily="49" charset="-122"/>
            </a:endParaRPr>
          </a:p>
          <a:p>
            <a:pPr lvl="1" eaLnBrk="1" hangingPunct="1"/>
            <a:r>
              <a:rPr lang="zh-CN" altLang="en-US" dirty="0">
                <a:solidFill>
                  <a:srgbClr val="000000"/>
                </a:solidFill>
                <a:ea typeface="楷体_GB2312" pitchFamily="49" charset="-122"/>
              </a:rPr>
              <a:t>中断响应时间是一个非常重要的指标。</a:t>
            </a:r>
            <a:endParaRPr lang="zh-CN" altLang="en-US" dirty="0">
              <a:solidFill>
                <a:srgbClr val="000000"/>
              </a:solidFill>
              <a:ea typeface="楷体_GB2312" pitchFamily="49" charset="-122"/>
            </a:endParaRPr>
          </a:p>
          <a:p>
            <a:pPr eaLnBrk="1" hangingPunct="1"/>
            <a:r>
              <a:rPr lang="zh-CN" altLang="en-US" dirty="0"/>
              <a:t>  </a:t>
            </a:r>
            <a:r>
              <a:rPr lang="zh-CN" altLang="en-US" sz="2400" dirty="0">
                <a:ea typeface="黑体" panose="02010609060101010101" pitchFamily="49" charset="-122"/>
              </a:rPr>
              <a:t>灵活性</a:t>
            </a:r>
            <a:endParaRPr lang="zh-CN" altLang="en-US" sz="2400" dirty="0">
              <a:ea typeface="黑体" panose="02010609060101010101" pitchFamily="49" charset="-122"/>
            </a:endParaRPr>
          </a:p>
          <a:p>
            <a:pPr lvl="1" eaLnBrk="1" hangingPunct="1"/>
            <a:r>
              <a:rPr lang="zh-CN" altLang="en-US" dirty="0">
                <a:solidFill>
                  <a:srgbClr val="000000"/>
                </a:solidFill>
                <a:ea typeface="楷体_GB2312" pitchFamily="49" charset="-122"/>
              </a:rPr>
              <a:t>用硬件实现速度快，但灵活性差。</a:t>
            </a:r>
            <a:endParaRPr lang="zh-CN" altLang="en-US" dirty="0">
              <a:solidFill>
                <a:srgbClr val="000000"/>
              </a:solidFill>
              <a:ea typeface="楷体_GB2312" pitchFamily="49" charset="-122"/>
            </a:endParaRPr>
          </a:p>
          <a:p>
            <a:pPr lvl="1" eaLnBrk="1" hangingPunct="1"/>
            <a:r>
              <a:rPr lang="zh-CN" altLang="en-US" dirty="0">
                <a:solidFill>
                  <a:srgbClr val="000000"/>
                </a:solidFill>
                <a:ea typeface="楷体_GB2312" pitchFamily="49" charset="-122"/>
              </a:rPr>
              <a:t>用软件实现灵活性好，但速度慢。</a:t>
            </a:r>
            <a:endParaRPr lang="zh-CN" altLang="en-US" dirty="0">
              <a:solidFill>
                <a:srgbClr val="000000"/>
              </a:solidFill>
              <a:ea typeface="楷体_GB2312" pitchFamily="49" charset="-122"/>
            </a:endParaRPr>
          </a:p>
        </p:txBody>
      </p:sp>
      <p:sp>
        <p:nvSpPr>
          <p:cNvPr id="61444"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b="0" dirty="0">
                <a:latin typeface="黑体" panose="02010609060101010101" pitchFamily="49" charset="-122"/>
                <a:ea typeface="黑体" panose="02010609060101010101" pitchFamily="49" charset="-122"/>
              </a:rPr>
              <a:t>3.2.3 </a:t>
            </a:r>
            <a:r>
              <a:rPr lang="zh-CN" altLang="en-US" b="0" dirty="0">
                <a:latin typeface="黑体" panose="02010609060101010101" pitchFamily="49" charset="-122"/>
                <a:ea typeface="黑体" panose="02010609060101010101" pitchFamily="49" charset="-122"/>
              </a:rPr>
              <a:t>中断系统的软硬件功能分配</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2467" name="Rectangle 2"/>
          <p:cNvSpPr>
            <a:spLocks noGrp="1"/>
          </p:cNvSpPr>
          <p:nvPr>
            <p:ph idx="1" hasCustomPrompt="1"/>
          </p:nvPr>
        </p:nvSpPr>
        <p:spPr>
          <a:xfrm>
            <a:off x="685800" y="1125538"/>
            <a:ext cx="7772400" cy="5111750"/>
          </a:xfrm>
        </p:spPr>
        <p:txBody>
          <a:bodyPr vert="horz" wrap="square" lIns="91440" tIns="45720" rIns="91440" bIns="45720" anchor="t" anchorCtr="0"/>
          <a:lstStyle/>
          <a:p>
            <a:pPr lvl="1" eaLnBrk="1" hangingPunct="1">
              <a:lnSpc>
                <a:spcPct val="80000"/>
              </a:lnSpc>
              <a:buNone/>
            </a:pPr>
            <a:r>
              <a:rPr lang="en-US" altLang="zh-CN" sz="2800" dirty="0">
                <a:solidFill>
                  <a:srgbClr val="000000"/>
                </a:solidFill>
                <a:latin typeface="楷体_GB2312" pitchFamily="49" charset="-122"/>
                <a:ea typeface="楷体_GB2312" pitchFamily="49" charset="-122"/>
              </a:rPr>
              <a:t>2</a:t>
            </a:r>
            <a:r>
              <a:rPr lang="zh-CN" altLang="en-US" sz="2800" dirty="0">
                <a:solidFill>
                  <a:srgbClr val="000000"/>
                </a:solidFill>
                <a:latin typeface="楷体_GB2312" pitchFamily="49" charset="-122"/>
                <a:ea typeface="楷体_GB2312" pitchFamily="49" charset="-122"/>
              </a:rPr>
              <a:t>、中断处理过程</a:t>
            </a:r>
            <a:endParaRPr lang="zh-CN" altLang="en-US" sz="2800" dirty="0">
              <a:solidFill>
                <a:srgbClr val="000000"/>
              </a:solidFill>
              <a:latin typeface="楷体_GB2312" pitchFamily="49" charset="-122"/>
              <a:ea typeface="楷体_GB2312" pitchFamily="49" charset="-122"/>
            </a:endParaRPr>
          </a:p>
          <a:p>
            <a:pPr lvl="1" eaLnBrk="1" hangingPunct="1">
              <a:lnSpc>
                <a:spcPct val="80000"/>
              </a:lnSpc>
              <a:buNone/>
            </a:pPr>
            <a:r>
              <a:rPr lang="zh-CN" altLang="en-US" sz="1800" dirty="0">
                <a:solidFill>
                  <a:srgbClr val="FF0000"/>
                </a:solidFill>
                <a:latin typeface="黑体" panose="02010609060101010101" pitchFamily="49" charset="-122"/>
                <a:ea typeface="黑体" panose="02010609060101010101" pitchFamily="49" charset="-122"/>
              </a:rPr>
              <a:t>    ● 表示本功能一般用硬件来实现。</a:t>
            </a:r>
            <a:endParaRPr lang="zh-CN" altLang="en-US" sz="1800" dirty="0">
              <a:solidFill>
                <a:srgbClr val="000000"/>
              </a:solidFill>
              <a:latin typeface="黑体" panose="02010609060101010101" pitchFamily="49" charset="-122"/>
              <a:ea typeface="黑体" panose="02010609060101010101" pitchFamily="49" charset="-122"/>
            </a:endParaRPr>
          </a:p>
          <a:p>
            <a:pPr lvl="2" eaLnBrk="1" hangingPunct="1">
              <a:lnSpc>
                <a:spcPct val="80000"/>
              </a:lnSpc>
              <a:buNone/>
            </a:pPr>
            <a:r>
              <a:rPr lang="zh-CN" altLang="en-US" sz="1800" dirty="0">
                <a:solidFill>
                  <a:srgbClr val="000000"/>
                </a:solidFill>
                <a:latin typeface="黑体" panose="02010609060101010101" pitchFamily="49" charset="-122"/>
                <a:ea typeface="黑体" panose="02010609060101010101" pitchFamily="49" charset="-122"/>
              </a:rPr>
              <a:t>○ 表示本功能一般用软件来实现。</a:t>
            </a:r>
            <a:endParaRPr lang="zh-CN" altLang="en-US" sz="1800" dirty="0">
              <a:solidFill>
                <a:srgbClr val="000000"/>
              </a:solidFill>
              <a:latin typeface="黑体" panose="02010609060101010101" pitchFamily="49" charset="-122"/>
              <a:ea typeface="黑体" panose="02010609060101010101" pitchFamily="49" charset="-122"/>
            </a:endParaRPr>
          </a:p>
          <a:p>
            <a:pPr lvl="2" eaLnBrk="1" hangingPunct="1">
              <a:lnSpc>
                <a:spcPct val="80000"/>
              </a:lnSpc>
              <a:buNone/>
            </a:pPr>
            <a:r>
              <a:rPr lang="zh-CN" altLang="en-US" sz="1800" b="1" dirty="0">
                <a:latin typeface="黑体" panose="02010609060101010101" pitchFamily="49" charset="-122"/>
                <a:ea typeface="黑体" panose="02010609060101010101" pitchFamily="49" charset="-122"/>
              </a:rPr>
              <a:t>◎ </a:t>
            </a:r>
            <a:r>
              <a:rPr lang="zh-CN" altLang="en-US" sz="1800" dirty="0">
                <a:latin typeface="黑体" panose="02010609060101010101" pitchFamily="49" charset="-122"/>
                <a:ea typeface="黑体" panose="02010609060101010101" pitchFamily="49" charset="-122"/>
              </a:rPr>
              <a:t>表示本功能既可以用硬件来实现，也可以用软件来实现。</a:t>
            </a:r>
            <a:endParaRPr lang="zh-CN" altLang="en-US" sz="1400" dirty="0">
              <a:latin typeface="黑体" panose="02010609060101010101" pitchFamily="49" charset="-122"/>
              <a:ea typeface="黑体" panose="02010609060101010101" pitchFamily="49" charset="-122"/>
            </a:endParaRPr>
          </a:p>
          <a:p>
            <a:pPr eaLnBrk="1" hangingPunct="1">
              <a:lnSpc>
                <a:spcPct val="80000"/>
              </a:lnSpc>
              <a:buNone/>
            </a:pPr>
            <a:r>
              <a:rPr lang="zh-CN" altLang="en-US" sz="1800" b="0" dirty="0"/>
              <a:t>      </a:t>
            </a:r>
            <a:endParaRPr lang="zh-CN" altLang="en-US" sz="1800" b="0" dirty="0"/>
          </a:p>
          <a:p>
            <a:pPr eaLnBrk="1" hangingPunct="1">
              <a:lnSpc>
                <a:spcPct val="80000"/>
              </a:lnSpc>
              <a:buNone/>
            </a:pPr>
            <a:r>
              <a:rPr lang="zh-CN" altLang="en-US" sz="1800" b="0" dirty="0">
                <a:solidFill>
                  <a:schemeClr val="hlink"/>
                </a:solidFill>
              </a:rPr>
              <a:t>	</a:t>
            </a:r>
            <a:r>
              <a:rPr lang="zh-CN" altLang="en-US" sz="1800" b="0" u="sng" dirty="0">
                <a:solidFill>
                  <a:schemeClr val="hlink"/>
                </a:solidFill>
                <a:latin typeface="黑体" panose="02010609060101010101" pitchFamily="49" charset="-122"/>
                <a:ea typeface="黑体" panose="02010609060101010101" pitchFamily="49" charset="-122"/>
              </a:rPr>
              <a:t>中断处理过程开始</a:t>
            </a:r>
            <a:endParaRPr lang="zh-CN" altLang="en-US" sz="1800" b="0" u="sng" dirty="0">
              <a:solidFill>
                <a:schemeClr val="hlink"/>
              </a:solidFill>
              <a:latin typeface="黑体" panose="02010609060101010101" pitchFamily="49" charset="-122"/>
              <a:ea typeface="黑体" panose="02010609060101010101" pitchFamily="49" charset="-122"/>
            </a:endParaRPr>
          </a:p>
          <a:p>
            <a:pPr eaLnBrk="1" hangingPunct="1">
              <a:lnSpc>
                <a:spcPct val="80000"/>
              </a:lnSpc>
            </a:pPr>
            <a:endParaRPr lang="zh-CN" altLang="en-US" sz="1800" b="0" dirty="0">
              <a:solidFill>
                <a:schemeClr val="hlink"/>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solidFill>
                  <a:srgbClr val="FF0000"/>
                </a:solidFill>
                <a:latin typeface="黑体" panose="02010609060101010101" pitchFamily="49" charset="-122"/>
                <a:ea typeface="黑体" panose="02010609060101010101" pitchFamily="49" charset="-122"/>
              </a:rPr>
              <a:t>● 现行指令执行结束，且没有更紧急的服务请求</a:t>
            </a:r>
            <a:endParaRPr lang="zh-CN" altLang="en-US" sz="1600" b="1" dirty="0">
              <a:solidFill>
                <a:srgbClr val="FF0000"/>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solidFill>
                  <a:srgbClr val="FF0000"/>
                </a:solidFill>
                <a:latin typeface="黑体" panose="02010609060101010101" pitchFamily="49" charset="-122"/>
                <a:ea typeface="黑体" panose="02010609060101010101" pitchFamily="49" charset="-122"/>
              </a:rPr>
              <a:t>● 关</a:t>
            </a:r>
            <a:r>
              <a:rPr lang="en-US" altLang="zh-CN" sz="1600" b="1" dirty="0">
                <a:solidFill>
                  <a:srgbClr val="FF0000"/>
                </a:solidFill>
                <a:latin typeface="黑体" panose="02010609060101010101" pitchFamily="49" charset="-122"/>
                <a:ea typeface="黑体" panose="02010609060101010101" pitchFamily="49" charset="-122"/>
              </a:rPr>
              <a:t>CPU</a:t>
            </a:r>
            <a:r>
              <a:rPr lang="zh-CN" altLang="en-US" sz="1600" b="1" dirty="0">
                <a:solidFill>
                  <a:srgbClr val="FF0000"/>
                </a:solidFill>
                <a:latin typeface="黑体" panose="02010609060101010101" pitchFamily="49" charset="-122"/>
                <a:ea typeface="黑体" panose="02010609060101010101" pitchFamily="49" charset="-122"/>
              </a:rPr>
              <a:t>中断</a:t>
            </a:r>
            <a:endParaRPr lang="zh-CN" altLang="en-US" sz="1600" b="1" dirty="0">
              <a:solidFill>
                <a:srgbClr val="FF0000"/>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solidFill>
                  <a:srgbClr val="FF0000"/>
                </a:solidFill>
                <a:latin typeface="黑体" panose="02010609060101010101" pitchFamily="49" charset="-122"/>
                <a:ea typeface="黑体" panose="02010609060101010101" pitchFamily="49" charset="-122"/>
              </a:rPr>
              <a:t>● 保存中断点，</a:t>
            </a:r>
            <a:r>
              <a:rPr lang="en-US" altLang="zh-CN" sz="1600" b="1" dirty="0">
                <a:solidFill>
                  <a:srgbClr val="FF0000"/>
                </a:solidFill>
                <a:latin typeface="黑体" panose="02010609060101010101" pitchFamily="49" charset="-122"/>
                <a:ea typeface="黑体" panose="02010609060101010101" pitchFamily="49" charset="-122"/>
              </a:rPr>
              <a:t>PC</a:t>
            </a:r>
            <a:r>
              <a:rPr lang="zh-CN" altLang="en-US" sz="1600" b="1" dirty="0">
                <a:solidFill>
                  <a:srgbClr val="FF0000"/>
                </a:solidFill>
                <a:latin typeface="黑体" panose="02010609060101010101" pitchFamily="49" charset="-122"/>
                <a:ea typeface="黑体" panose="02010609060101010101" pitchFamily="49" charset="-122"/>
              </a:rPr>
              <a:t>中的内容</a:t>
            </a:r>
            <a:endParaRPr lang="zh-CN" altLang="en-US" sz="1600" b="1" dirty="0">
              <a:solidFill>
                <a:srgbClr val="FF0000"/>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latin typeface="黑体" panose="02010609060101010101" pitchFamily="49" charset="-122"/>
                <a:ea typeface="黑体" panose="02010609060101010101" pitchFamily="49" charset="-122"/>
              </a:rPr>
              <a:t>◎ 撤消中断请求</a:t>
            </a:r>
            <a:endParaRPr lang="zh-CN" altLang="en-US" sz="1600" b="1" dirty="0">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latin typeface="黑体" panose="02010609060101010101" pitchFamily="49" charset="-122"/>
                <a:ea typeface="黑体" panose="02010609060101010101" pitchFamily="49" charset="-122"/>
              </a:rPr>
              <a:t>◎ 保存硬件现场，</a:t>
            </a:r>
            <a:r>
              <a:rPr lang="en-US" altLang="zh-CN" sz="1600" b="1" dirty="0">
                <a:latin typeface="黑体" panose="02010609060101010101" pitchFamily="49" charset="-122"/>
                <a:ea typeface="黑体" panose="02010609060101010101" pitchFamily="49" charset="-122"/>
              </a:rPr>
              <a:t>PSW</a:t>
            </a:r>
            <a:r>
              <a:rPr lang="zh-CN" altLang="en-US" sz="1600" b="1" dirty="0">
                <a:latin typeface="黑体" panose="02010609060101010101" pitchFamily="49" charset="-122"/>
                <a:ea typeface="黑体" panose="02010609060101010101" pitchFamily="49" charset="-122"/>
              </a:rPr>
              <a:t>及</a:t>
            </a:r>
            <a:r>
              <a:rPr lang="en-US" altLang="zh-CN" sz="1600" b="1" dirty="0">
                <a:latin typeface="黑体" panose="02010609060101010101" pitchFamily="49" charset="-122"/>
                <a:ea typeface="黑体" panose="02010609060101010101" pitchFamily="49" charset="-122"/>
              </a:rPr>
              <a:t>SP</a:t>
            </a:r>
            <a:r>
              <a:rPr lang="zh-CN" altLang="en-US" sz="1600" b="1" dirty="0">
                <a:latin typeface="黑体" panose="02010609060101010101" pitchFamily="49" charset="-122"/>
                <a:ea typeface="黑体" panose="02010609060101010101" pitchFamily="49" charset="-122"/>
              </a:rPr>
              <a:t>等</a:t>
            </a:r>
            <a:endParaRPr lang="zh-CN" altLang="en-US" sz="1600" b="1" dirty="0">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latin typeface="黑体" panose="02010609060101010101" pitchFamily="49" charset="-122"/>
                <a:ea typeface="黑体" panose="02010609060101010101" pitchFamily="49" charset="-122"/>
              </a:rPr>
              <a:t>◎ 识别中断源</a:t>
            </a:r>
            <a:endParaRPr lang="zh-CN" altLang="en-US" sz="1600" b="1" dirty="0">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latin typeface="黑体" panose="02010609060101010101" pitchFamily="49" charset="-122"/>
                <a:ea typeface="黑体" panose="02010609060101010101" pitchFamily="49" charset="-122"/>
              </a:rPr>
              <a:t>◎ 改变设备的屏蔽状态</a:t>
            </a:r>
            <a:endParaRPr lang="zh-CN" altLang="en-US" sz="1600" b="1" dirty="0">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solidFill>
                  <a:srgbClr val="FF0000"/>
                </a:solidFill>
                <a:latin typeface="黑体" panose="02010609060101010101" pitchFamily="49" charset="-122"/>
                <a:ea typeface="黑体" panose="02010609060101010101" pitchFamily="49" charset="-122"/>
              </a:rPr>
              <a:t>● 进入中断服务程序入口</a:t>
            </a:r>
            <a:endParaRPr lang="zh-CN" altLang="en-US" sz="1600" b="1" dirty="0">
              <a:solidFill>
                <a:srgbClr val="FF0000"/>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latin typeface="黑体" panose="02010609060101010101" pitchFamily="49" charset="-122"/>
                <a:ea typeface="黑体" panose="02010609060101010101" pitchFamily="49" charset="-122"/>
              </a:rPr>
              <a:t>◎ 保存软件现场，通用寄存器等</a:t>
            </a:r>
            <a:endParaRPr lang="zh-CN" altLang="en-US" sz="1600" b="1" dirty="0">
              <a:solidFill>
                <a:srgbClr val="000000"/>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solidFill>
                  <a:srgbClr val="000000"/>
                </a:solidFill>
                <a:latin typeface="黑体" panose="02010609060101010101" pitchFamily="49" charset="-122"/>
                <a:ea typeface="黑体" panose="02010609060101010101" pitchFamily="49" charset="-122"/>
              </a:rPr>
              <a:t>○ 打开</a:t>
            </a:r>
            <a:r>
              <a:rPr lang="en-US" altLang="zh-CN" sz="1600" b="1" dirty="0">
                <a:solidFill>
                  <a:srgbClr val="000000"/>
                </a:solidFill>
                <a:latin typeface="黑体" panose="02010609060101010101" pitchFamily="49" charset="-122"/>
                <a:ea typeface="黑体" panose="02010609060101010101" pitchFamily="49" charset="-122"/>
              </a:rPr>
              <a:t>CPU</a:t>
            </a:r>
            <a:r>
              <a:rPr lang="zh-CN" altLang="en-US" sz="1600" b="1" dirty="0">
                <a:solidFill>
                  <a:srgbClr val="000000"/>
                </a:solidFill>
                <a:latin typeface="黑体" panose="02010609060101010101" pitchFamily="49" charset="-122"/>
                <a:ea typeface="黑体" panose="02010609060101010101" pitchFamily="49" charset="-122"/>
              </a:rPr>
              <a:t>中断，</a:t>
            </a:r>
            <a:r>
              <a:rPr lang="en-US" altLang="zh-CN" sz="1600" b="1" dirty="0">
                <a:solidFill>
                  <a:srgbClr val="000000"/>
                </a:solidFill>
                <a:latin typeface="黑体" panose="02010609060101010101" pitchFamily="49" charset="-122"/>
                <a:ea typeface="黑体" panose="02010609060101010101" pitchFamily="49" charset="-122"/>
              </a:rPr>
              <a:t>CPU</a:t>
            </a:r>
            <a:r>
              <a:rPr lang="zh-CN" altLang="en-US" sz="1600" b="1" dirty="0">
                <a:solidFill>
                  <a:srgbClr val="000000"/>
                </a:solidFill>
                <a:latin typeface="黑体" panose="02010609060101010101" pitchFamily="49" charset="-122"/>
                <a:ea typeface="黑体" panose="02010609060101010101" pitchFamily="49" charset="-122"/>
              </a:rPr>
              <a:t>可以响应更高级别的中断请求</a:t>
            </a:r>
            <a:endParaRPr lang="zh-CN" altLang="en-US" sz="1600" b="1" dirty="0">
              <a:solidFill>
                <a:srgbClr val="000000"/>
              </a:solidFill>
              <a:latin typeface="黑体" panose="02010609060101010101" pitchFamily="49" charset="-122"/>
              <a:ea typeface="黑体" panose="02010609060101010101" pitchFamily="49" charset="-122"/>
            </a:endParaRPr>
          </a:p>
          <a:p>
            <a:pPr lvl="1" eaLnBrk="1" hangingPunct="1">
              <a:lnSpc>
                <a:spcPct val="80000"/>
              </a:lnSpc>
              <a:buNone/>
            </a:pPr>
            <a:r>
              <a:rPr lang="zh-CN" altLang="en-US" sz="1600" b="1" dirty="0">
                <a:solidFill>
                  <a:srgbClr val="000000"/>
                </a:solidFill>
                <a:latin typeface="黑体" panose="02010609060101010101" pitchFamily="49" charset="-122"/>
                <a:ea typeface="黑体" panose="02010609060101010101" pitchFamily="49" charset="-122"/>
              </a:rPr>
              <a:t>○ 中断服务，执行中断服务程序</a:t>
            </a:r>
            <a:endParaRPr lang="zh-CN" altLang="en-US" sz="1600" b="1" dirty="0">
              <a:solidFill>
                <a:srgbClr val="000000"/>
              </a:solidFill>
              <a:latin typeface="黑体" panose="02010609060101010101" pitchFamily="49" charset="-122"/>
              <a:ea typeface="黑体" panose="02010609060101010101" pitchFamily="49" charset="-122"/>
            </a:endParaRPr>
          </a:p>
        </p:txBody>
      </p:sp>
      <p:sp>
        <p:nvSpPr>
          <p:cNvPr id="62468" name="Rectangle 4"/>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b="0" dirty="0">
                <a:latin typeface="黑体" panose="02010609060101010101" pitchFamily="49" charset="-122"/>
                <a:ea typeface="黑体" panose="02010609060101010101" pitchFamily="49" charset="-122"/>
              </a:rPr>
              <a:t>3.2.3 </a:t>
            </a:r>
            <a:r>
              <a:rPr lang="zh-CN" altLang="en-US" b="0" dirty="0">
                <a:latin typeface="黑体" panose="02010609060101010101" pitchFamily="49" charset="-122"/>
                <a:ea typeface="黑体" panose="02010609060101010101" pitchFamily="49" charset="-122"/>
              </a:rPr>
              <a:t>中断系统的软硬件功能分配</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3491" name="Rectangle 2"/>
          <p:cNvSpPr>
            <a:spLocks noGrp="1"/>
          </p:cNvSpPr>
          <p:nvPr>
            <p:ph idx="1" hasCustomPrompt="1"/>
          </p:nvPr>
        </p:nvSpPr>
        <p:spPr/>
        <p:txBody>
          <a:bodyPr vert="horz" wrap="square" lIns="91440" tIns="45720" rIns="91440" bIns="45720" anchor="t" anchorCtr="0"/>
          <a:lstStyle/>
          <a:p>
            <a:pPr lvl="1" eaLnBrk="1" hangingPunct="1">
              <a:buNone/>
            </a:pPr>
            <a:r>
              <a:rPr lang="zh-CN" altLang="en-US" sz="1600" b="1" dirty="0">
                <a:solidFill>
                  <a:srgbClr val="000000"/>
                </a:solidFill>
                <a:latin typeface="黑体" panose="02010609060101010101" pitchFamily="49" charset="-122"/>
                <a:ea typeface="黑体" panose="02010609060101010101" pitchFamily="49" charset="-122"/>
              </a:rPr>
              <a:t>○ 关</a:t>
            </a:r>
            <a:r>
              <a:rPr lang="en-US" altLang="zh-CN" sz="1600" b="1" dirty="0">
                <a:solidFill>
                  <a:srgbClr val="000000"/>
                </a:solidFill>
                <a:latin typeface="黑体" panose="02010609060101010101" pitchFamily="49" charset="-122"/>
                <a:ea typeface="黑体" panose="02010609060101010101" pitchFamily="49" charset="-122"/>
              </a:rPr>
              <a:t>CPU</a:t>
            </a:r>
            <a:r>
              <a:rPr lang="zh-CN" altLang="en-US" sz="1600" b="1" dirty="0">
                <a:solidFill>
                  <a:srgbClr val="000000"/>
                </a:solidFill>
                <a:latin typeface="黑体" panose="02010609060101010101" pitchFamily="49" charset="-122"/>
                <a:ea typeface="黑体" panose="02010609060101010101" pitchFamily="49" charset="-122"/>
              </a:rPr>
              <a:t>中断</a:t>
            </a:r>
            <a:endParaRPr lang="zh-CN" altLang="en-US" sz="1600" b="1" dirty="0">
              <a:solidFill>
                <a:srgbClr val="000000"/>
              </a:solidFill>
              <a:latin typeface="黑体" panose="02010609060101010101" pitchFamily="49" charset="-122"/>
              <a:ea typeface="黑体" panose="02010609060101010101" pitchFamily="49" charset="-122"/>
            </a:endParaRPr>
          </a:p>
          <a:p>
            <a:pPr lvl="1" eaLnBrk="1" hangingPunct="1">
              <a:buNone/>
            </a:pPr>
            <a:r>
              <a:rPr lang="zh-CN" altLang="en-US" sz="1600" b="1" dirty="0">
                <a:latin typeface="黑体" panose="02010609060101010101" pitchFamily="49" charset="-122"/>
                <a:ea typeface="黑体" panose="02010609060101010101" pitchFamily="49" charset="-122"/>
              </a:rPr>
              <a:t>◎ 恢复软件现场</a:t>
            </a:r>
            <a:endParaRPr lang="zh-CN" altLang="en-US" sz="1600" b="1" dirty="0">
              <a:latin typeface="黑体" panose="02010609060101010101" pitchFamily="49" charset="-122"/>
              <a:ea typeface="黑体" panose="02010609060101010101" pitchFamily="49" charset="-122"/>
            </a:endParaRPr>
          </a:p>
          <a:p>
            <a:pPr lvl="1" eaLnBrk="1" hangingPunct="1">
              <a:buNone/>
            </a:pPr>
            <a:r>
              <a:rPr lang="zh-CN" altLang="en-US" sz="1600" b="1" dirty="0">
                <a:latin typeface="黑体" panose="02010609060101010101" pitchFamily="49" charset="-122"/>
                <a:ea typeface="黑体" panose="02010609060101010101" pitchFamily="49" charset="-122"/>
              </a:rPr>
              <a:t>◎ 恢复屏蔽状态</a:t>
            </a:r>
            <a:endParaRPr lang="zh-CN" altLang="en-US" sz="1600" b="1" dirty="0">
              <a:latin typeface="黑体" panose="02010609060101010101" pitchFamily="49" charset="-122"/>
              <a:ea typeface="黑体" panose="02010609060101010101" pitchFamily="49" charset="-122"/>
            </a:endParaRPr>
          </a:p>
          <a:p>
            <a:pPr lvl="1" eaLnBrk="1" hangingPunct="1">
              <a:buNone/>
            </a:pPr>
            <a:r>
              <a:rPr lang="zh-CN" altLang="en-US" sz="1600" b="1" dirty="0">
                <a:latin typeface="黑体" panose="02010609060101010101" pitchFamily="49" charset="-122"/>
                <a:ea typeface="黑体" panose="02010609060101010101" pitchFamily="49" charset="-122"/>
              </a:rPr>
              <a:t>◎ 恢复硬件现场</a:t>
            </a:r>
            <a:endParaRPr lang="zh-CN" altLang="en-US" sz="1600" b="1" dirty="0">
              <a:latin typeface="黑体" panose="02010609060101010101" pitchFamily="49" charset="-122"/>
              <a:ea typeface="黑体" panose="02010609060101010101" pitchFamily="49" charset="-122"/>
            </a:endParaRPr>
          </a:p>
          <a:p>
            <a:pPr lvl="1" eaLnBrk="1" hangingPunct="1">
              <a:buNone/>
            </a:pPr>
            <a:r>
              <a:rPr lang="zh-CN" altLang="en-US" sz="1600" b="1" dirty="0">
                <a:latin typeface="黑体" panose="02010609060101010101" pitchFamily="49" charset="-122"/>
                <a:ea typeface="黑体" panose="02010609060101010101" pitchFamily="49" charset="-122"/>
              </a:rPr>
              <a:t>◎ 打开</a:t>
            </a:r>
            <a:r>
              <a:rPr lang="en-US" altLang="zh-CN" sz="1600" b="1" dirty="0">
                <a:latin typeface="黑体" panose="02010609060101010101" pitchFamily="49" charset="-122"/>
                <a:ea typeface="黑体" panose="02010609060101010101" pitchFamily="49" charset="-122"/>
              </a:rPr>
              <a:t>CPU</a:t>
            </a:r>
            <a:r>
              <a:rPr lang="zh-CN" altLang="en-US" sz="1600" b="1" dirty="0">
                <a:latin typeface="黑体" panose="02010609060101010101" pitchFamily="49" charset="-122"/>
                <a:ea typeface="黑体" panose="02010609060101010101" pitchFamily="49" charset="-122"/>
              </a:rPr>
              <a:t>中断</a:t>
            </a:r>
            <a:endParaRPr lang="zh-CN" altLang="en-US" sz="1600" b="1" dirty="0">
              <a:solidFill>
                <a:srgbClr val="000000"/>
              </a:solidFill>
              <a:latin typeface="黑体" panose="02010609060101010101" pitchFamily="49" charset="-122"/>
              <a:ea typeface="黑体" panose="02010609060101010101" pitchFamily="49" charset="-122"/>
            </a:endParaRPr>
          </a:p>
          <a:p>
            <a:pPr lvl="1" eaLnBrk="1" hangingPunct="1">
              <a:buNone/>
            </a:pPr>
            <a:r>
              <a:rPr lang="zh-CN" altLang="en-US" sz="1600" b="1" dirty="0">
                <a:solidFill>
                  <a:srgbClr val="000000"/>
                </a:solidFill>
                <a:latin typeface="黑体" panose="02010609060101010101" pitchFamily="49" charset="-122"/>
                <a:ea typeface="黑体" panose="02010609060101010101" pitchFamily="49" charset="-122"/>
              </a:rPr>
              <a:t>○ 返回到中断点</a:t>
            </a:r>
            <a:endParaRPr lang="zh-CN" altLang="en-US" sz="1600" dirty="0">
              <a:solidFill>
                <a:srgbClr val="000000"/>
              </a:solidFill>
              <a:latin typeface="黑体" panose="02010609060101010101" pitchFamily="49" charset="-122"/>
              <a:ea typeface="黑体" panose="02010609060101010101" pitchFamily="49" charset="-122"/>
            </a:endParaRPr>
          </a:p>
          <a:p>
            <a:pPr eaLnBrk="1" hangingPunct="1">
              <a:buNone/>
            </a:pPr>
            <a:br>
              <a:rPr lang="zh-CN" altLang="en-US" sz="1800" dirty="0"/>
            </a:br>
            <a:endParaRPr lang="zh-CN" altLang="en-US" sz="1600" dirty="0">
              <a:latin typeface="黑体" panose="02010609060101010101" pitchFamily="49" charset="-122"/>
              <a:ea typeface="黑体" panose="02010609060101010101" pitchFamily="49" charset="-122"/>
            </a:endParaRPr>
          </a:p>
        </p:txBody>
      </p:sp>
      <p:sp>
        <p:nvSpPr>
          <p:cNvPr id="63492"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b="0" dirty="0">
                <a:latin typeface="黑体" panose="02010609060101010101" pitchFamily="49" charset="-122"/>
                <a:ea typeface="黑体" panose="02010609060101010101" pitchFamily="49" charset="-122"/>
              </a:rPr>
              <a:t>3.2.3 </a:t>
            </a:r>
            <a:r>
              <a:rPr lang="zh-CN" altLang="en-US" b="0" dirty="0">
                <a:latin typeface="黑体" panose="02010609060101010101" pitchFamily="49" charset="-122"/>
                <a:ea typeface="黑体" panose="02010609060101010101" pitchFamily="49" charset="-122"/>
              </a:rPr>
              <a:t>中断系统的软硬件功能分配</a:t>
            </a:r>
            <a:endParaRPr lang="zh-CN" altLang="en-US" b="0" dirty="0">
              <a:latin typeface="黑体" panose="02010609060101010101" pitchFamily="49" charset="-122"/>
              <a:ea typeface="黑体" panose="02010609060101010101" pitchFamily="49" charset="-122"/>
            </a:endParaRPr>
          </a:p>
        </p:txBody>
      </p:sp>
      <p:sp>
        <p:nvSpPr>
          <p:cNvPr id="63493" name="Line 4"/>
          <p:cNvSpPr/>
          <p:nvPr/>
        </p:nvSpPr>
        <p:spPr>
          <a:xfrm>
            <a:off x="1804988" y="2895600"/>
            <a:ext cx="0" cy="360363"/>
          </a:xfrm>
          <a:prstGeom prst="line">
            <a:avLst/>
          </a:prstGeom>
          <a:ln w="28575" cap="flat" cmpd="sng">
            <a:solidFill>
              <a:schemeClr val="tx1"/>
            </a:solidFill>
            <a:prstDash val="solid"/>
            <a:headEnd type="none" w="med" len="med"/>
            <a:tailEnd type="triangle" w="med" len="med"/>
          </a:ln>
        </p:spPr>
      </p:sp>
      <p:sp>
        <p:nvSpPr>
          <p:cNvPr id="63494" name="Rectangle 5"/>
          <p:cNvSpPr/>
          <p:nvPr/>
        </p:nvSpPr>
        <p:spPr>
          <a:xfrm>
            <a:off x="593725" y="3292475"/>
            <a:ext cx="2470150" cy="311150"/>
          </a:xfrm>
          <a:prstGeom prst="rect">
            <a:avLst/>
          </a:prstGeom>
          <a:noFill/>
          <a:ln w="38100">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buNone/>
            </a:pPr>
            <a:r>
              <a:rPr lang="zh-CN" altLang="en-US" sz="1800" b="0" u="sng" dirty="0">
                <a:latin typeface="Times New Roman" panose="02020603050405020304" pitchFamily="18" charset="0"/>
                <a:ea typeface="宋体" panose="02010600030101010101" pitchFamily="2" charset="-122"/>
              </a:rPr>
              <a:t>中断处理过程全部结束</a:t>
            </a:r>
            <a:endParaRPr lang="zh-CN" altLang="en-US" sz="1800" b="0" u="sng" dirty="0">
              <a:latin typeface="Times New Roman" panose="02020603050405020304" pitchFamily="18" charset="0"/>
              <a:ea typeface="宋体"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4515" name="Rectangle 2"/>
          <p:cNvSpPr>
            <a:spLocks noGrp="1"/>
          </p:cNvSpPr>
          <p:nvPr>
            <p:ph idx="1" hasCustomPrompt="1"/>
          </p:nvPr>
        </p:nvSpPr>
        <p:spPr>
          <a:xfrm>
            <a:off x="395288" y="1125538"/>
            <a:ext cx="8207375" cy="4751387"/>
          </a:xfrm>
        </p:spPr>
        <p:txBody>
          <a:bodyPr vert="horz" wrap="square" lIns="91440" tIns="45720" rIns="91440" bIns="45720" anchor="t" anchorCtr="0"/>
          <a:lstStyle/>
          <a:p>
            <a:pPr eaLnBrk="1" hangingPunct="1"/>
            <a:r>
              <a:rPr lang="zh-CN" altLang="en-US" sz="2400" dirty="0"/>
              <a:t>必须用</a:t>
            </a:r>
            <a:r>
              <a:rPr lang="zh-CN" altLang="en-US" sz="2400" dirty="0">
                <a:solidFill>
                  <a:srgbClr val="FF0000"/>
                </a:solidFill>
              </a:rPr>
              <a:t>硬件</a:t>
            </a:r>
            <a:r>
              <a:rPr lang="zh-CN" altLang="en-US" sz="2400" dirty="0"/>
              <a:t>实现的有：保存中断点和进入中断服务程序入口</a:t>
            </a:r>
            <a:endParaRPr lang="zh-CN" altLang="en-US" sz="2400" dirty="0"/>
          </a:p>
          <a:p>
            <a:pPr lvl="1" eaLnBrk="1" hangingPunct="1"/>
            <a:r>
              <a:rPr lang="zh-CN" altLang="en-US" sz="2000" b="1" dirty="0">
                <a:latin typeface="楷体_GB2312" pitchFamily="49" charset="-122"/>
                <a:ea typeface="楷体_GB2312" pitchFamily="49" charset="-122"/>
              </a:rPr>
              <a:t>这两个功能相当于执行一条转子程序指令，因为中断发生在现行程序的什么地方是不确定的，不能由程序员来安排。</a:t>
            </a:r>
            <a:endParaRPr lang="zh-CN" altLang="en-US" sz="2000" b="1" dirty="0">
              <a:latin typeface="楷体_GB2312" pitchFamily="49" charset="-122"/>
              <a:ea typeface="楷体_GB2312" pitchFamily="49" charset="-122"/>
            </a:endParaRPr>
          </a:p>
          <a:p>
            <a:pPr lvl="1" eaLnBrk="1" hangingPunct="1"/>
            <a:r>
              <a:rPr lang="zh-CN" altLang="en-US" sz="2000" b="1" dirty="0">
                <a:latin typeface="楷体_GB2312" pitchFamily="49" charset="-122"/>
                <a:ea typeface="楷体_GB2312" pitchFamily="49" charset="-122"/>
              </a:rPr>
              <a:t>第一次关</a:t>
            </a:r>
            <a:r>
              <a:rPr lang="en-US" altLang="zh-CN" sz="2000" b="1" dirty="0">
                <a:latin typeface="楷体_GB2312" pitchFamily="49" charset="-122"/>
                <a:ea typeface="楷体_GB2312" pitchFamily="49" charset="-122"/>
              </a:rPr>
              <a:t>CPU</a:t>
            </a:r>
            <a:r>
              <a:rPr lang="zh-CN" altLang="en-US" sz="2000" b="1" dirty="0">
                <a:latin typeface="楷体_GB2312" pitchFamily="49" charset="-122"/>
                <a:ea typeface="楷体_GB2312" pitchFamily="49" charset="-122"/>
              </a:rPr>
              <a:t>中断一般也用硬件来实现，因为非常简单。</a:t>
            </a:r>
            <a:endParaRPr lang="zh-CN" altLang="en-US" sz="2000" b="1" dirty="0">
              <a:latin typeface="楷体_GB2312" pitchFamily="49" charset="-122"/>
              <a:ea typeface="楷体_GB2312" pitchFamily="49" charset="-122"/>
            </a:endParaRPr>
          </a:p>
          <a:p>
            <a:pPr eaLnBrk="1" hangingPunct="1"/>
            <a:r>
              <a:rPr lang="zh-CN" altLang="en-US" sz="2400" dirty="0"/>
              <a:t>必须用</a:t>
            </a:r>
            <a:r>
              <a:rPr lang="zh-CN" altLang="en-US" sz="2400" dirty="0">
                <a:solidFill>
                  <a:srgbClr val="FF0000"/>
                </a:solidFill>
              </a:rPr>
              <a:t>软件</a:t>
            </a:r>
            <a:r>
              <a:rPr lang="zh-CN" altLang="en-US" sz="2400" dirty="0"/>
              <a:t>实现的有：中断服务和返回到中断点</a:t>
            </a:r>
            <a:endParaRPr lang="zh-CN" altLang="en-US" sz="2400" dirty="0"/>
          </a:p>
          <a:p>
            <a:pPr lvl="1" eaLnBrk="1" hangingPunct="1"/>
            <a:r>
              <a:rPr lang="zh-CN" altLang="en-US" sz="2000" b="1" dirty="0">
                <a:latin typeface="楷体_GB2312" pitchFamily="49" charset="-122"/>
                <a:ea typeface="楷体_GB2312" pitchFamily="49" charset="-122"/>
              </a:rPr>
              <a:t>返回到中断点，通过执行一条中断返回指令来实现，</a:t>
            </a:r>
            <a:endParaRPr lang="zh-CN" altLang="en-US" sz="2000" b="1" dirty="0">
              <a:latin typeface="楷体_GB2312" pitchFamily="49" charset="-122"/>
              <a:ea typeface="楷体_GB2312" pitchFamily="49" charset="-122"/>
            </a:endParaRPr>
          </a:p>
          <a:p>
            <a:pPr lvl="1" eaLnBrk="1" hangingPunct="1"/>
            <a:r>
              <a:rPr lang="zh-CN" altLang="en-US" sz="2000" b="1" dirty="0">
                <a:latin typeface="楷体_GB2312" pitchFamily="49" charset="-122"/>
                <a:ea typeface="楷体_GB2312" pitchFamily="49" charset="-122"/>
              </a:rPr>
              <a:t>中断服务，因为是</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程序中断方式</a:t>
            </a:r>
            <a:r>
              <a:rPr lang="zh-CN" altLang="en-US" sz="2000" b="1" dirty="0">
                <a:latin typeface="Arial" panose="020B0604020202020204" pitchFamily="34" charset="0"/>
                <a:ea typeface="楷体_GB2312" pitchFamily="49" charset="-122"/>
              </a:rPr>
              <a:t>”</a:t>
            </a:r>
            <a:r>
              <a:rPr lang="zh-CN" altLang="en-US" sz="2000" b="1" dirty="0">
                <a:latin typeface="楷体_GB2312" pitchFamily="49" charset="-122"/>
                <a:ea typeface="楷体_GB2312" pitchFamily="49" charset="-122"/>
              </a:rPr>
              <a:t>。</a:t>
            </a:r>
            <a:endParaRPr lang="zh-CN" altLang="en-US" sz="2000" b="1" dirty="0">
              <a:latin typeface="楷体_GB2312" pitchFamily="49" charset="-122"/>
              <a:ea typeface="楷体_GB2312" pitchFamily="49" charset="-122"/>
            </a:endParaRPr>
          </a:p>
        </p:txBody>
      </p:sp>
      <p:sp>
        <p:nvSpPr>
          <p:cNvPr id="64516"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b="0" dirty="0">
                <a:latin typeface="黑体" panose="02010609060101010101" pitchFamily="49" charset="-122"/>
                <a:ea typeface="黑体" panose="02010609060101010101" pitchFamily="49" charset="-122"/>
              </a:rPr>
              <a:t>3.2.3 </a:t>
            </a:r>
            <a:r>
              <a:rPr lang="zh-CN" altLang="en-US" b="0" dirty="0">
                <a:latin typeface="黑体" panose="02010609060101010101" pitchFamily="49" charset="-122"/>
                <a:ea typeface="黑体" panose="02010609060101010101" pitchFamily="49" charset="-122"/>
              </a:rPr>
              <a:t>中断系统的软硬件功能分配</a:t>
            </a:r>
            <a:endParaRPr lang="zh-CN" altLang="en-US" b="0" dirty="0">
              <a:latin typeface="黑体" panose="02010609060101010101" pitchFamily="49" charset="-122"/>
              <a:ea typeface="黑体" panose="02010609060101010101" pitchFamily="49"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5539" name="Rectangle 2"/>
          <p:cNvSpPr>
            <a:spLocks noGrp="1"/>
          </p:cNvSpPr>
          <p:nvPr>
            <p:ph type="title"/>
          </p:nvPr>
        </p:nvSpPr>
        <p:spPr/>
        <p:txBody>
          <a:bodyPr vert="horz" wrap="square" lIns="91440" tIns="45720" rIns="91440" bIns="45720" anchor="ctr" anchorCtr="0"/>
          <a:lstStyle/>
          <a:p>
            <a:pPr eaLnBrk="1" hangingPunct="1"/>
            <a:r>
              <a:rPr lang="zh-CN" altLang="en-US" sz="3200" dirty="0"/>
              <a:t>中断系统要求掌握内容</a:t>
            </a:r>
            <a:r>
              <a:rPr lang="en-US" altLang="zh-CN" sz="3200" dirty="0"/>
              <a:t>(1)</a:t>
            </a:r>
            <a:endParaRPr lang="en-US" altLang="zh-CN" sz="3200" dirty="0"/>
          </a:p>
        </p:txBody>
      </p:sp>
      <p:sp>
        <p:nvSpPr>
          <p:cNvPr id="65540" name="Rectangle 3"/>
          <p:cNvSpPr>
            <a:spLocks noGrp="1"/>
          </p:cNvSpPr>
          <p:nvPr>
            <p:ph idx="1" hasCustomPrompt="1"/>
          </p:nvPr>
        </p:nvSpPr>
        <p:spPr/>
        <p:txBody>
          <a:bodyPr vert="horz" wrap="square" lIns="91440" tIns="45720" rIns="91440" bIns="45720" anchor="t" anchorCtr="0"/>
          <a:lstStyle/>
          <a:p>
            <a:pPr eaLnBrk="1" hangingPunct="1"/>
            <a:endParaRPr lang="zh-CN" altLang="en-US" dirty="0"/>
          </a:p>
        </p:txBody>
      </p:sp>
      <p:pic>
        <p:nvPicPr>
          <p:cNvPr id="65541" name="Picture 4"/>
          <p:cNvPicPr>
            <a:picLocks noChangeAspect="1"/>
          </p:cNvPicPr>
          <p:nvPr/>
        </p:nvPicPr>
        <p:blipFill>
          <a:blip r:embed="rId1"/>
          <a:stretch>
            <a:fillRect/>
          </a:stretch>
        </p:blipFill>
        <p:spPr>
          <a:xfrm>
            <a:off x="1130300" y="841375"/>
            <a:ext cx="7413625" cy="5992813"/>
          </a:xfrm>
          <a:prstGeom prst="rect">
            <a:avLst/>
          </a:prstGeom>
          <a:noFill/>
          <a:ln w="9525">
            <a:noFill/>
          </a:ln>
        </p:spPr>
      </p:pic>
      <p:sp>
        <p:nvSpPr>
          <p:cNvPr id="542725" name="AutoShape 5"/>
          <p:cNvSpPr/>
          <p:nvPr/>
        </p:nvSpPr>
        <p:spPr>
          <a:xfrm>
            <a:off x="5214938" y="1011238"/>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26" name="AutoShape 6"/>
          <p:cNvSpPr/>
          <p:nvPr/>
        </p:nvSpPr>
        <p:spPr>
          <a:xfrm>
            <a:off x="3395663" y="1579563"/>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27" name="AutoShape 7"/>
          <p:cNvSpPr/>
          <p:nvPr/>
        </p:nvSpPr>
        <p:spPr>
          <a:xfrm>
            <a:off x="5281613" y="2214563"/>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28" name="AutoShape 8"/>
          <p:cNvSpPr/>
          <p:nvPr/>
        </p:nvSpPr>
        <p:spPr>
          <a:xfrm>
            <a:off x="1343025" y="2847975"/>
            <a:ext cx="287338" cy="401638"/>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29" name="AutoShape 9"/>
          <p:cNvSpPr/>
          <p:nvPr/>
        </p:nvSpPr>
        <p:spPr>
          <a:xfrm>
            <a:off x="7110413" y="3433763"/>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30" name="AutoShape 10"/>
          <p:cNvSpPr/>
          <p:nvPr/>
        </p:nvSpPr>
        <p:spPr>
          <a:xfrm>
            <a:off x="5095875" y="4051300"/>
            <a:ext cx="287338" cy="401638"/>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31" name="AutoShape 11"/>
          <p:cNvSpPr/>
          <p:nvPr/>
        </p:nvSpPr>
        <p:spPr>
          <a:xfrm>
            <a:off x="1446213" y="4732338"/>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32" name="AutoShape 12"/>
          <p:cNvSpPr/>
          <p:nvPr/>
        </p:nvSpPr>
        <p:spPr>
          <a:xfrm>
            <a:off x="2930525" y="5284788"/>
            <a:ext cx="287338"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33" name="AutoShape 13"/>
          <p:cNvSpPr/>
          <p:nvPr/>
        </p:nvSpPr>
        <p:spPr>
          <a:xfrm>
            <a:off x="3170238" y="5878513"/>
            <a:ext cx="287337"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42734" name="AutoShape 14"/>
          <p:cNvSpPr/>
          <p:nvPr/>
        </p:nvSpPr>
        <p:spPr>
          <a:xfrm>
            <a:off x="3146425" y="6456363"/>
            <a:ext cx="287338" cy="401637"/>
          </a:xfrm>
          <a:prstGeom prst="star16">
            <a:avLst>
              <a:gd name="adj" fmla="val 37500"/>
            </a:avLst>
          </a:prstGeom>
          <a:noFill/>
          <a:ln w="38100"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25"/>
                                        </p:tgtEl>
                                        <p:attrNameLst>
                                          <p:attrName>style.visibility</p:attrName>
                                        </p:attrNameLst>
                                      </p:cBhvr>
                                      <p:to>
                                        <p:strVal val="visible"/>
                                      </p:to>
                                    </p:set>
                                    <p:animEffect transition="in" filter="blinds(horizontal)">
                                      <p:cBhvr>
                                        <p:cTn id="7" dur="1000"/>
                                        <p:tgtEl>
                                          <p:spTgt spid="5427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2726"/>
                                        </p:tgtEl>
                                        <p:attrNameLst>
                                          <p:attrName>style.visibility</p:attrName>
                                        </p:attrNameLst>
                                      </p:cBhvr>
                                      <p:to>
                                        <p:strVal val="visible"/>
                                      </p:to>
                                    </p:set>
                                    <p:animEffect transition="in" filter="blinds(horizontal)">
                                      <p:cBhvr>
                                        <p:cTn id="12" dur="1000"/>
                                        <p:tgtEl>
                                          <p:spTgt spid="5427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42727"/>
                                        </p:tgtEl>
                                        <p:attrNameLst>
                                          <p:attrName>style.visibility</p:attrName>
                                        </p:attrNameLst>
                                      </p:cBhvr>
                                      <p:to>
                                        <p:strVal val="visible"/>
                                      </p:to>
                                    </p:set>
                                    <p:animEffect transition="in" filter="blinds(horizontal)">
                                      <p:cBhvr>
                                        <p:cTn id="17" dur="1000"/>
                                        <p:tgtEl>
                                          <p:spTgt spid="5427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2728"/>
                                        </p:tgtEl>
                                        <p:attrNameLst>
                                          <p:attrName>style.visibility</p:attrName>
                                        </p:attrNameLst>
                                      </p:cBhvr>
                                      <p:to>
                                        <p:strVal val="visible"/>
                                      </p:to>
                                    </p:set>
                                    <p:animEffect transition="in" filter="blinds(horizontal)">
                                      <p:cBhvr>
                                        <p:cTn id="22" dur="1000"/>
                                        <p:tgtEl>
                                          <p:spTgt spid="5427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2729"/>
                                        </p:tgtEl>
                                        <p:attrNameLst>
                                          <p:attrName>style.visibility</p:attrName>
                                        </p:attrNameLst>
                                      </p:cBhvr>
                                      <p:to>
                                        <p:strVal val="visible"/>
                                      </p:to>
                                    </p:set>
                                    <p:animEffect transition="in" filter="blinds(horizontal)">
                                      <p:cBhvr>
                                        <p:cTn id="27" dur="1000"/>
                                        <p:tgtEl>
                                          <p:spTgt spid="5427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42730"/>
                                        </p:tgtEl>
                                        <p:attrNameLst>
                                          <p:attrName>style.visibility</p:attrName>
                                        </p:attrNameLst>
                                      </p:cBhvr>
                                      <p:to>
                                        <p:strVal val="visible"/>
                                      </p:to>
                                    </p:set>
                                    <p:animEffect transition="in" filter="blinds(horizontal)">
                                      <p:cBhvr>
                                        <p:cTn id="32" dur="1000"/>
                                        <p:tgtEl>
                                          <p:spTgt spid="5427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42731"/>
                                        </p:tgtEl>
                                        <p:attrNameLst>
                                          <p:attrName>style.visibility</p:attrName>
                                        </p:attrNameLst>
                                      </p:cBhvr>
                                      <p:to>
                                        <p:strVal val="visible"/>
                                      </p:to>
                                    </p:set>
                                    <p:animEffect transition="in" filter="blinds(horizontal)">
                                      <p:cBhvr>
                                        <p:cTn id="37" dur="1000"/>
                                        <p:tgtEl>
                                          <p:spTgt spid="54273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42732"/>
                                        </p:tgtEl>
                                        <p:attrNameLst>
                                          <p:attrName>style.visibility</p:attrName>
                                        </p:attrNameLst>
                                      </p:cBhvr>
                                      <p:to>
                                        <p:strVal val="visible"/>
                                      </p:to>
                                    </p:set>
                                    <p:animEffect transition="in" filter="blinds(horizontal)">
                                      <p:cBhvr>
                                        <p:cTn id="42" dur="1000"/>
                                        <p:tgtEl>
                                          <p:spTgt spid="54273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42733"/>
                                        </p:tgtEl>
                                        <p:attrNameLst>
                                          <p:attrName>style.visibility</p:attrName>
                                        </p:attrNameLst>
                                      </p:cBhvr>
                                      <p:to>
                                        <p:strVal val="visible"/>
                                      </p:to>
                                    </p:set>
                                    <p:animEffect transition="in" filter="blinds(horizontal)">
                                      <p:cBhvr>
                                        <p:cTn id="47" dur="1000"/>
                                        <p:tgtEl>
                                          <p:spTgt spid="54273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42734"/>
                                        </p:tgtEl>
                                        <p:attrNameLst>
                                          <p:attrName>style.visibility</p:attrName>
                                        </p:attrNameLst>
                                      </p:cBhvr>
                                      <p:to>
                                        <p:strVal val="visible"/>
                                      </p:to>
                                    </p:set>
                                    <p:animEffect transition="in" filter="blinds(horizontal)">
                                      <p:cBhvr>
                                        <p:cTn id="52" dur="1000"/>
                                        <p:tgtEl>
                                          <p:spTgt spid="542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1</a:t>
            </a:r>
            <a:endParaRPr lang="en-US" altLang="zh-CN" dirty="0">
              <a:sym typeface="+mn-ea"/>
            </a:endParaRPr>
          </a:p>
        </p:txBody>
      </p:sp>
      <p:sp>
        <p:nvSpPr>
          <p:cNvPr id="3" name="内容占位符 2"/>
          <p:cNvSpPr>
            <a:spLocks noGrp="1"/>
          </p:cNvSpPr>
          <p:nvPr>
            <p:ph idx="1"/>
          </p:nvPr>
        </p:nvSpPr>
        <p:spPr>
          <a:xfrm>
            <a:off x="27710" y="1022350"/>
            <a:ext cx="9079345" cy="5637068"/>
          </a:xfrm>
        </p:spPr>
        <p:txBody>
          <a:bodyPr/>
          <a:lstStyle/>
          <a:p>
            <a:r>
              <a:rPr lang="zh-CN" altLang="zh-CN" dirty="0"/>
              <a:t>设中断级屏蔽位“</a:t>
            </a:r>
            <a:r>
              <a:rPr lang="en-US" altLang="zh-CN" dirty="0"/>
              <a:t>1</a:t>
            </a:r>
            <a:r>
              <a:rPr lang="zh-CN" altLang="zh-CN" dirty="0"/>
              <a:t>”对应于开放，“</a:t>
            </a:r>
            <a:r>
              <a:rPr lang="en-US" altLang="zh-CN" dirty="0"/>
              <a:t>0</a:t>
            </a:r>
            <a:r>
              <a:rPr lang="zh-CN" altLang="zh-CN" dirty="0"/>
              <a:t>”对应于屏蔽，各级中断处理程序的中断级屏蔽设置如下表所示。</a:t>
            </a:r>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dirty="0"/>
              <a:t>问题：</a:t>
            </a:r>
            <a:endParaRPr lang="en-US" altLang="zh-CN" dirty="0"/>
          </a:p>
          <a:p>
            <a:pPr marL="0" lvl="0" indent="0">
              <a:buNone/>
            </a:pPr>
            <a:r>
              <a:rPr lang="en-US" altLang="zh-CN" sz="2400" dirty="0"/>
              <a:t>(1)</a:t>
            </a:r>
            <a:r>
              <a:rPr lang="zh-CN" altLang="zh-CN" sz="2400" dirty="0"/>
              <a:t>当中断响应优先次序为</a:t>
            </a:r>
            <a:r>
              <a:rPr lang="en-US" altLang="zh-CN" sz="2400" dirty="0"/>
              <a:t>1-&gt;2-&gt;3-&gt;4</a:t>
            </a:r>
            <a:r>
              <a:rPr lang="zh-CN" altLang="zh-CN" sz="2400" dirty="0"/>
              <a:t>时，中断处理次序是什么？</a:t>
            </a:r>
            <a:endParaRPr lang="zh-CN" altLang="zh-CN" sz="2400" dirty="0"/>
          </a:p>
          <a:p>
            <a:pPr marL="0" lvl="0" indent="0">
              <a:buNone/>
            </a:pPr>
            <a:r>
              <a:rPr lang="en-US" altLang="zh-CN" sz="2400" dirty="0"/>
              <a:t>(2)</a:t>
            </a:r>
            <a:r>
              <a:rPr lang="zh-CN" altLang="zh-CN" sz="2400" dirty="0"/>
              <a:t>设所有的中断处理都各需</a:t>
            </a:r>
            <a:r>
              <a:rPr lang="en-US" altLang="zh-CN" sz="2400" dirty="0">
                <a:solidFill>
                  <a:srgbClr val="FF0000"/>
                </a:solidFill>
              </a:rPr>
              <a:t>3</a:t>
            </a:r>
            <a:r>
              <a:rPr lang="zh-CN" altLang="zh-CN" sz="2400" dirty="0">
                <a:solidFill>
                  <a:srgbClr val="FF0000"/>
                </a:solidFill>
              </a:rPr>
              <a:t>个单位时间</a:t>
            </a:r>
            <a:r>
              <a:rPr lang="zh-CN" altLang="zh-CN" sz="2400" dirty="0"/>
              <a:t>，中断响应和中断返回时间相对中断处理时间少很多。当机器正在运行用户程序时，同时发生第</a:t>
            </a:r>
            <a:r>
              <a:rPr lang="en-US" altLang="zh-CN" sz="2400" dirty="0"/>
              <a:t>2</a:t>
            </a:r>
            <a:r>
              <a:rPr lang="zh-CN" altLang="zh-CN" sz="2400" dirty="0"/>
              <a:t>、</a:t>
            </a:r>
            <a:r>
              <a:rPr lang="en-US" altLang="zh-CN" sz="2400" dirty="0"/>
              <a:t>3</a:t>
            </a:r>
            <a:r>
              <a:rPr lang="zh-CN" altLang="zh-CN" sz="2400" dirty="0"/>
              <a:t>级中断请求，过</a:t>
            </a:r>
            <a:r>
              <a:rPr lang="en-US" altLang="zh-CN" sz="2400" dirty="0"/>
              <a:t>2</a:t>
            </a:r>
            <a:r>
              <a:rPr lang="zh-CN" altLang="zh-CN" sz="2400" dirty="0"/>
              <a:t>个单位时间后，又同时发生第</a:t>
            </a:r>
            <a:r>
              <a:rPr lang="en-US" altLang="zh-CN" sz="2400" dirty="0"/>
              <a:t>1</a:t>
            </a:r>
            <a:r>
              <a:rPr lang="zh-CN" altLang="zh-CN" sz="2400" dirty="0"/>
              <a:t>、</a:t>
            </a:r>
            <a:r>
              <a:rPr lang="en-US" altLang="zh-CN" sz="2400" dirty="0"/>
              <a:t>4</a:t>
            </a:r>
            <a:r>
              <a:rPr lang="zh-CN" altLang="zh-CN" sz="2400" dirty="0"/>
              <a:t>级中断请求，试画出</a:t>
            </a:r>
            <a:r>
              <a:rPr lang="zh-CN" altLang="zh-CN" sz="2400" dirty="0">
                <a:solidFill>
                  <a:srgbClr val="FF0000"/>
                </a:solidFill>
              </a:rPr>
              <a:t>程序运行过程示意图</a:t>
            </a:r>
            <a:r>
              <a:rPr lang="zh-CN" altLang="zh-CN" sz="2400" dirty="0"/>
              <a:t>。</a:t>
            </a:r>
            <a:endParaRPr lang="en-US" altLang="zh-CN" dirty="0"/>
          </a:p>
        </p:txBody>
      </p:sp>
      <p:graphicFrame>
        <p:nvGraphicFramePr>
          <p:cNvPr id="4" name="表格 3"/>
          <p:cNvGraphicFramePr>
            <a:graphicFrameLocks noGrp="1"/>
          </p:cNvGraphicFramePr>
          <p:nvPr/>
        </p:nvGraphicFramePr>
        <p:xfrm>
          <a:off x="1596093" y="2004291"/>
          <a:ext cx="6107690" cy="2236584"/>
        </p:xfrm>
        <a:graphic>
          <a:graphicData uri="http://schemas.openxmlformats.org/drawingml/2006/table">
            <a:tbl>
              <a:tblPr firstRow="1" bandRow="1">
                <a:tableStyleId>{5C22544A-7EE6-4342-B048-85BDC9FD1C3A}</a:tableStyleId>
              </a:tblPr>
              <a:tblGrid>
                <a:gridCol w="1221538"/>
                <a:gridCol w="1221538"/>
                <a:gridCol w="1221538"/>
                <a:gridCol w="1221538"/>
                <a:gridCol w="1221538"/>
              </a:tblGrid>
              <a:tr h="372764">
                <a:tc rowSpan="2">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中断处理程序级别</a:t>
                      </a:r>
                      <a:endParaRPr lang="zh-CN" altLang="en-US" dirty="0">
                        <a:solidFill>
                          <a:schemeClr val="bg1"/>
                        </a:solidFill>
                        <a:latin typeface="Times New Roman" panose="02020603050405020304" pitchFamily="18" charset="0"/>
                        <a:cs typeface="Times New Roman" panose="02020603050405020304" pitchFamily="18" charset="0"/>
                      </a:endParaRPr>
                    </a:p>
                  </a:txBody>
                  <a:tcPr/>
                </a:tc>
                <a:tc gridSpan="4">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中断级屏蔽位</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tc>
                <a:tc hMerge="1">
                  <a:tcPr/>
                </a:tc>
                <a:tc hMerge="1">
                  <a:tcPr/>
                </a:tc>
                <a:tc hMerge="1">
                  <a:tcPr/>
                </a:tc>
              </a:tr>
              <a:tr h="372764">
                <a:tc vMerge="1">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1</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2</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3</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4</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1</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2</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3</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4</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1</a:t>
            </a:r>
            <a:endParaRPr lang="zh-CN" altLang="en-US" dirty="0"/>
          </a:p>
        </p:txBody>
      </p:sp>
      <p:sp>
        <p:nvSpPr>
          <p:cNvPr id="3" name="内容占位符 2"/>
          <p:cNvSpPr>
            <a:spLocks noGrp="1"/>
          </p:cNvSpPr>
          <p:nvPr>
            <p:ph idx="1"/>
          </p:nvPr>
        </p:nvSpPr>
        <p:spPr>
          <a:xfrm>
            <a:off x="27710" y="1022350"/>
            <a:ext cx="9079345" cy="5461577"/>
          </a:xfrm>
        </p:spPr>
        <p:txBody>
          <a:bodyPr/>
          <a:lstStyle/>
          <a:p>
            <a:r>
              <a:rPr lang="zh-CN" altLang="zh-CN" sz="2400" dirty="0"/>
              <a:t>设中断级屏蔽位“</a:t>
            </a:r>
            <a:r>
              <a:rPr lang="en-US" altLang="zh-CN" sz="2400" dirty="0"/>
              <a:t>1</a:t>
            </a:r>
            <a:r>
              <a:rPr lang="zh-CN" altLang="zh-CN" sz="2400" dirty="0"/>
              <a:t>”对应于开放，“</a:t>
            </a:r>
            <a:r>
              <a:rPr lang="en-US" altLang="zh-CN" sz="2400" dirty="0"/>
              <a:t>0</a:t>
            </a:r>
            <a:r>
              <a:rPr lang="zh-CN" altLang="zh-CN" sz="2400" dirty="0"/>
              <a:t>”对应于屏蔽，各级中断处理程序的中断级屏蔽设置如下表所示。</a:t>
            </a:r>
            <a:endParaRPr lang="en-US" altLang="zh-CN" sz="2400" dirty="0"/>
          </a:p>
          <a:p>
            <a:endParaRPr lang="en-US" altLang="zh-CN" dirty="0"/>
          </a:p>
          <a:p>
            <a:endParaRPr lang="en-US" altLang="zh-CN" dirty="0"/>
          </a:p>
          <a:p>
            <a:endParaRPr lang="en-US" altLang="zh-CN" dirty="0"/>
          </a:p>
          <a:p>
            <a:endParaRPr lang="en-US" altLang="zh-CN" dirty="0"/>
          </a:p>
          <a:p>
            <a:pPr marL="0" indent="0">
              <a:buNone/>
            </a:pPr>
            <a:r>
              <a:rPr lang="zh-CN" altLang="en-US" sz="2000" dirty="0"/>
              <a:t>问题：</a:t>
            </a:r>
            <a:endParaRPr lang="en-US" altLang="zh-CN" sz="2000" dirty="0"/>
          </a:p>
          <a:p>
            <a:pPr marL="0" lvl="0" indent="0">
              <a:buNone/>
            </a:pPr>
            <a:r>
              <a:rPr lang="en-US" altLang="zh-CN" sz="2000" dirty="0"/>
              <a:t>(1)</a:t>
            </a:r>
            <a:r>
              <a:rPr lang="zh-CN" altLang="zh-CN" sz="2000" dirty="0"/>
              <a:t>当中断响应优先次序为</a:t>
            </a:r>
            <a:r>
              <a:rPr lang="en-US" altLang="zh-CN" sz="2000" dirty="0"/>
              <a:t>1-&gt;2-&gt;3-&gt;4</a:t>
            </a:r>
            <a:r>
              <a:rPr lang="zh-CN" altLang="zh-CN" sz="2000" dirty="0"/>
              <a:t>时，中断处理次序是什么？</a:t>
            </a:r>
            <a:endParaRPr lang="en-US" altLang="zh-CN" sz="2000" dirty="0"/>
          </a:p>
          <a:p>
            <a:pPr marL="0" lvl="0" indent="0">
              <a:buNone/>
            </a:pPr>
            <a:r>
              <a:rPr lang="en-US" altLang="zh-CN" sz="2000" dirty="0">
                <a:solidFill>
                  <a:srgbClr val="FF0000"/>
                </a:solidFill>
              </a:rPr>
              <a:t>【</a:t>
            </a:r>
            <a:r>
              <a:rPr lang="zh-CN" altLang="en-US" sz="2000" dirty="0">
                <a:solidFill>
                  <a:srgbClr val="FF0000"/>
                </a:solidFill>
              </a:rPr>
              <a:t>解答</a:t>
            </a:r>
            <a:r>
              <a:rPr lang="en-US" altLang="zh-CN" sz="2000" dirty="0">
                <a:solidFill>
                  <a:srgbClr val="FF0000"/>
                </a:solidFill>
              </a:rPr>
              <a:t>】</a:t>
            </a:r>
            <a:endParaRPr lang="en-US" altLang="zh-CN" sz="2000" dirty="0">
              <a:solidFill>
                <a:srgbClr val="FF0000"/>
              </a:solidFill>
            </a:endParaRPr>
          </a:p>
          <a:p>
            <a:pPr marL="0" indent="0">
              <a:buNone/>
            </a:pPr>
            <a:r>
              <a:rPr lang="en-US" altLang="zh-CN" sz="2000" dirty="0"/>
              <a:t>(1)</a:t>
            </a:r>
            <a:r>
              <a:rPr lang="zh-CN" altLang="zh-CN" sz="2000" dirty="0"/>
              <a:t>当中断响应优先次序为</a:t>
            </a:r>
            <a:r>
              <a:rPr lang="en-US" altLang="zh-CN" sz="2000" dirty="0"/>
              <a:t>1-&gt;2-&gt;3-&gt;4</a:t>
            </a:r>
            <a:r>
              <a:rPr lang="zh-CN" altLang="zh-CN" sz="2000" dirty="0"/>
              <a:t>时，中断处理次序是</a:t>
            </a:r>
            <a:r>
              <a:rPr lang="en-US" altLang="zh-CN" sz="2000" dirty="0">
                <a:latin typeface="Times New Roman" panose="02020603050405020304" pitchFamily="18" charset="0"/>
                <a:cs typeface="Times New Roman" panose="02020603050405020304" pitchFamily="18" charset="0"/>
              </a:rPr>
              <a:t>1-&gt;3-&gt;4-&gt;2</a:t>
            </a:r>
            <a:endParaRPr lang="en-US" altLang="zh-CN" sz="2000" dirty="0">
              <a:latin typeface="Times New Roman" panose="02020603050405020304" pitchFamily="18" charset="0"/>
              <a:cs typeface="Times New Roman" panose="02020603050405020304" pitchFamily="18" charset="0"/>
            </a:endParaRPr>
          </a:p>
          <a:p>
            <a:pPr marL="0" lvl="0" indent="0">
              <a:buNone/>
            </a:pPr>
            <a:endParaRPr lang="en-US" altLang="zh-CN" sz="2000" dirty="0"/>
          </a:p>
          <a:p>
            <a:pPr marL="0" lvl="0" indent="0">
              <a:buNone/>
            </a:pPr>
            <a:r>
              <a:rPr lang="zh-CN" altLang="en-US" sz="2000" dirty="0"/>
              <a:t>解析：第</a:t>
            </a:r>
            <a:r>
              <a:rPr lang="en-US" altLang="zh-CN" sz="2000" dirty="0"/>
              <a:t>1</a:t>
            </a:r>
            <a:r>
              <a:rPr lang="zh-CN" altLang="en-US" sz="2000" dirty="0"/>
              <a:t>级中断屏蔽位</a:t>
            </a:r>
            <a:r>
              <a:rPr lang="en-US" altLang="zh-CN" sz="2000" dirty="0"/>
              <a:t>0000</a:t>
            </a:r>
            <a:r>
              <a:rPr lang="zh-CN" altLang="en-US" sz="2000" dirty="0"/>
              <a:t>，说明第</a:t>
            </a:r>
            <a:r>
              <a:rPr lang="en-US" altLang="zh-CN" sz="2000" dirty="0"/>
              <a:t>1</a:t>
            </a:r>
            <a:r>
              <a:rPr lang="zh-CN" altLang="en-US" sz="2000" dirty="0"/>
              <a:t>级对第</a:t>
            </a:r>
            <a:r>
              <a:rPr lang="en-US" altLang="zh-CN" sz="2000" dirty="0"/>
              <a:t>1</a:t>
            </a:r>
            <a:r>
              <a:rPr lang="zh-CN" altLang="en-US" sz="2000" dirty="0"/>
              <a:t>、</a:t>
            </a:r>
            <a:r>
              <a:rPr lang="en-US" altLang="zh-CN" sz="2000" dirty="0"/>
              <a:t>2</a:t>
            </a:r>
            <a:r>
              <a:rPr lang="zh-CN" altLang="en-US" sz="2000" dirty="0"/>
              <a:t>、</a:t>
            </a:r>
            <a:r>
              <a:rPr lang="en-US" altLang="zh-CN" sz="2000" dirty="0"/>
              <a:t>3</a:t>
            </a:r>
            <a:r>
              <a:rPr lang="zh-CN" altLang="en-US" sz="2000" dirty="0"/>
              <a:t>、</a:t>
            </a:r>
            <a:r>
              <a:rPr lang="en-US" altLang="zh-CN" sz="2000" dirty="0"/>
              <a:t>4</a:t>
            </a:r>
            <a:r>
              <a:rPr lang="zh-CN" altLang="en-US" sz="2000" dirty="0"/>
              <a:t>级都屏蔽，所以中断处理优先级最高，因此排在第</a:t>
            </a:r>
            <a:r>
              <a:rPr lang="en-US" altLang="zh-CN" sz="2000" dirty="0"/>
              <a:t>1</a:t>
            </a:r>
            <a:r>
              <a:rPr lang="zh-CN" altLang="en-US" sz="2000" dirty="0"/>
              <a:t>位。第</a:t>
            </a:r>
            <a:r>
              <a:rPr lang="en-US" altLang="zh-CN" sz="2000" dirty="0"/>
              <a:t>2-4</a:t>
            </a:r>
            <a:r>
              <a:rPr lang="zh-CN" altLang="en-US" sz="2000" dirty="0"/>
              <a:t>级依次类推。</a:t>
            </a:r>
            <a:endParaRPr lang="zh-CN" altLang="zh-CN" sz="2000" dirty="0"/>
          </a:p>
        </p:txBody>
      </p:sp>
      <p:graphicFrame>
        <p:nvGraphicFramePr>
          <p:cNvPr id="4" name="表格 3"/>
          <p:cNvGraphicFramePr>
            <a:graphicFrameLocks noGrp="1"/>
          </p:cNvGraphicFramePr>
          <p:nvPr/>
        </p:nvGraphicFramePr>
        <p:xfrm>
          <a:off x="1596093" y="1865751"/>
          <a:ext cx="6107690" cy="2236584"/>
        </p:xfrm>
        <a:graphic>
          <a:graphicData uri="http://schemas.openxmlformats.org/drawingml/2006/table">
            <a:tbl>
              <a:tblPr firstRow="1" bandRow="1">
                <a:tableStyleId>{5C22544A-7EE6-4342-B048-85BDC9FD1C3A}</a:tableStyleId>
              </a:tblPr>
              <a:tblGrid>
                <a:gridCol w="1221538"/>
                <a:gridCol w="1221538"/>
                <a:gridCol w="1221538"/>
                <a:gridCol w="1221538"/>
                <a:gridCol w="1221538"/>
              </a:tblGrid>
              <a:tr h="372764">
                <a:tc rowSpan="2">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中断处理程序级别</a:t>
                      </a:r>
                      <a:endParaRPr lang="zh-CN" altLang="en-US" dirty="0">
                        <a:solidFill>
                          <a:schemeClr val="bg1"/>
                        </a:solidFill>
                        <a:latin typeface="Times New Roman" panose="02020603050405020304" pitchFamily="18" charset="0"/>
                        <a:cs typeface="Times New Roman" panose="02020603050405020304" pitchFamily="18" charset="0"/>
                      </a:endParaRPr>
                    </a:p>
                  </a:txBody>
                  <a:tcPr/>
                </a:tc>
                <a:tc gridSpan="4">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中断级屏蔽位</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tc>
                <a:tc hMerge="1">
                  <a:tcPr/>
                </a:tc>
                <a:tc hMerge="1">
                  <a:tcPr/>
                </a:tc>
                <a:tc hMerge="1">
                  <a:tcPr/>
                </a:tc>
              </a:tr>
              <a:tr h="372764">
                <a:tc vMerge="1">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1</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2</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3</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4</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solidFill>
                      <a:srgbClr val="0092CC"/>
                    </a:solidFill>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1</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2</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3</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r h="37276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4</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1</a:t>
            </a:r>
            <a:endParaRPr lang="zh-CN" altLang="en-US" dirty="0"/>
          </a:p>
        </p:txBody>
      </p:sp>
      <p:sp>
        <p:nvSpPr>
          <p:cNvPr id="3" name="内容占位符 2"/>
          <p:cNvSpPr>
            <a:spLocks noGrp="1"/>
          </p:cNvSpPr>
          <p:nvPr>
            <p:ph idx="1"/>
          </p:nvPr>
        </p:nvSpPr>
        <p:spPr>
          <a:xfrm>
            <a:off x="27711" y="850900"/>
            <a:ext cx="3537526" cy="5627832"/>
          </a:xfrm>
        </p:spPr>
        <p:txBody>
          <a:bodyPr/>
          <a:lstStyle/>
          <a:p>
            <a:pPr marL="0" indent="0" algn="just">
              <a:buNone/>
            </a:pPr>
            <a:r>
              <a:rPr lang="zh-CN" altLang="zh-CN" sz="2000" dirty="0">
                <a:latin typeface="Times New Roman" panose="02020603050405020304" pitchFamily="18" charset="0"/>
                <a:cs typeface="Times New Roman" panose="02020603050405020304" pitchFamily="18" charset="0"/>
              </a:rPr>
              <a:t>设中断级屏蔽位“</a:t>
            </a: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”对应于开放，“</a:t>
            </a:r>
            <a:r>
              <a:rPr lang="en-US" altLang="zh-CN" sz="2000" dirty="0">
                <a:latin typeface="Times New Roman" panose="02020603050405020304" pitchFamily="18" charset="0"/>
                <a:cs typeface="Times New Roman" panose="02020603050405020304" pitchFamily="18" charset="0"/>
              </a:rPr>
              <a:t>0</a:t>
            </a:r>
            <a:r>
              <a:rPr lang="zh-CN" altLang="zh-CN" sz="2000" dirty="0">
                <a:latin typeface="Times New Roman" panose="02020603050405020304" pitchFamily="18" charset="0"/>
                <a:cs typeface="Times New Roman" panose="02020603050405020304" pitchFamily="18" charset="0"/>
              </a:rPr>
              <a:t>”对应于屏蔽，各级中断处理程序的中断级屏蔽设置如下表所示。</a:t>
            </a:r>
            <a:endParaRPr lang="en-US" altLang="zh-CN" sz="2000" dirty="0">
              <a:latin typeface="Times New Roman" panose="02020603050405020304" pitchFamily="18" charset="0"/>
              <a:cs typeface="Times New Roman" panose="02020603050405020304" pitchFamily="18" charset="0"/>
            </a:endParaRPr>
          </a:p>
          <a:p>
            <a:pPr marL="0" lvl="0" indent="0" algn="just">
              <a:buNone/>
            </a:pP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当中断响应优先次序为</a:t>
            </a:r>
            <a:endParaRPr lang="en-US" altLang="zh-CN" sz="2000" dirty="0">
              <a:latin typeface="Times New Roman" panose="02020603050405020304" pitchFamily="18" charset="0"/>
              <a:cs typeface="Times New Roman" panose="02020603050405020304" pitchFamily="18" charset="0"/>
            </a:endParaRPr>
          </a:p>
          <a:p>
            <a:pPr marL="0" lvl="0" indent="0" algn="just">
              <a:buNone/>
            </a:pPr>
            <a:r>
              <a:rPr lang="en-US" altLang="zh-CN" sz="2000" dirty="0">
                <a:solidFill>
                  <a:srgbClr val="FF0000"/>
                </a:solidFill>
                <a:latin typeface="Times New Roman" panose="02020603050405020304" pitchFamily="18" charset="0"/>
                <a:cs typeface="Times New Roman" panose="02020603050405020304" pitchFamily="18" charset="0"/>
              </a:rPr>
              <a:t>1-&gt;2-&gt;3-&gt;4</a:t>
            </a:r>
            <a:r>
              <a:rPr lang="zh-CN" altLang="zh-CN" sz="2000" dirty="0">
                <a:latin typeface="Times New Roman" panose="02020603050405020304" pitchFamily="18" charset="0"/>
                <a:cs typeface="Times New Roman" panose="02020603050405020304" pitchFamily="18" charset="0"/>
              </a:rPr>
              <a:t>时，中断处理次序是</a:t>
            </a:r>
            <a:r>
              <a:rPr lang="en-US" altLang="zh-CN" sz="2000" dirty="0">
                <a:solidFill>
                  <a:srgbClr val="FF0000"/>
                </a:solidFill>
                <a:latin typeface="Times New Roman" panose="02020603050405020304" pitchFamily="18" charset="0"/>
                <a:cs typeface="Times New Roman" panose="02020603050405020304" pitchFamily="18" charset="0"/>
              </a:rPr>
              <a:t>1-&gt;3-&gt;4-&gt;2</a:t>
            </a:r>
            <a:endParaRPr lang="zh-CN" altLang="zh-CN" sz="2000" dirty="0">
              <a:solidFill>
                <a:srgbClr val="FF0000"/>
              </a:solidFill>
              <a:latin typeface="Times New Roman" panose="02020603050405020304" pitchFamily="18" charset="0"/>
              <a:cs typeface="Times New Roman" panose="02020603050405020304" pitchFamily="18" charset="0"/>
            </a:endParaRPr>
          </a:p>
          <a:p>
            <a:pPr marL="0" lvl="0" indent="0" algn="just">
              <a:buNone/>
            </a:pP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设所有的中断处理都各需</a:t>
            </a:r>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个单位时间，中断响应和中断返回时间相对中断处理时间少很多。当机器正在运行用户程序时，同时发生第</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级中断请求，过</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个单位时间后，又同时发生第</a:t>
            </a: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级中断请求，试画出程序运行过程示意图。</a:t>
            </a:r>
            <a:endParaRPr lang="en-US" altLang="zh-CN" sz="2000" dirty="0">
              <a:latin typeface="Times New Roman" panose="02020603050405020304" pitchFamily="18" charset="0"/>
              <a:cs typeface="Times New Roman" panose="02020603050405020304" pitchFamily="18" charset="0"/>
            </a:endParaRPr>
          </a:p>
        </p:txBody>
      </p:sp>
      <p:sp>
        <p:nvSpPr>
          <p:cNvPr id="5" name="矩形 4"/>
          <p:cNvSpPr/>
          <p:nvPr/>
        </p:nvSpPr>
        <p:spPr bwMode="auto">
          <a:xfrm>
            <a:off x="3019570" y="1233561"/>
            <a:ext cx="5948218" cy="6048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rgbClr val="000000"/>
                </a:solidFill>
              </a:rPr>
              <a:t>                                                            中断处理程序       </a:t>
            </a:r>
            <a:endParaRPr lang="en-US" altLang="zh-CN" dirty="0">
              <a:solidFill>
                <a:srgbClr val="000000"/>
              </a:solidFill>
            </a:endParaRPr>
          </a:p>
          <a:p>
            <a:pPr marL="0" marR="0" indent="0" algn="r" defTabSz="914400" rtl="0" eaLnBrk="0" fontAlgn="base" latinLnBrk="0" hangingPunct="0">
              <a:lnSpc>
                <a:spcPct val="100000"/>
              </a:lnSpc>
              <a:spcBef>
                <a:spcPct val="0"/>
              </a:spcBef>
              <a:spcAft>
                <a:spcPct val="0"/>
              </a:spcAft>
              <a:buClrTx/>
              <a:buSzTx/>
              <a:buFontTx/>
              <a:buNone/>
            </a:pPr>
            <a:r>
              <a:rPr lang="zh-CN" altLang="en-US" u="sng" dirty="0">
                <a:solidFill>
                  <a:srgbClr val="000000"/>
                </a:solidFill>
              </a:rPr>
              <a:t>中断请求</a:t>
            </a:r>
            <a:r>
              <a:rPr lang="zh-CN" altLang="en-US" dirty="0">
                <a:solidFill>
                  <a:srgbClr val="000000"/>
                </a:solidFill>
              </a:rPr>
              <a:t>        </a:t>
            </a:r>
            <a:r>
              <a:rPr lang="zh-CN" altLang="en-US" u="sng" dirty="0">
                <a:solidFill>
                  <a:srgbClr val="000000"/>
                </a:solidFill>
              </a:rPr>
              <a:t>用户程序 </a:t>
            </a:r>
            <a:r>
              <a:rPr lang="zh-CN" altLang="en-US" dirty="0">
                <a:solidFill>
                  <a:srgbClr val="000000"/>
                </a:solidFill>
              </a:rPr>
              <a:t>        </a:t>
            </a:r>
            <a:r>
              <a:rPr lang="zh-CN" altLang="en-US" u="sng" dirty="0">
                <a:solidFill>
                  <a:srgbClr val="000000"/>
                </a:solidFill>
              </a:rPr>
              <a:t> </a:t>
            </a:r>
            <a:r>
              <a:rPr lang="en-US" altLang="zh-CN" u="sng" dirty="0">
                <a:solidFill>
                  <a:srgbClr val="000000"/>
                </a:solidFill>
              </a:rPr>
              <a:t>1 </a:t>
            </a:r>
            <a:r>
              <a:rPr lang="en-US" altLang="zh-CN" dirty="0">
                <a:solidFill>
                  <a:srgbClr val="000000"/>
                </a:solidFill>
              </a:rPr>
              <a:t>         </a:t>
            </a:r>
            <a:r>
              <a:rPr lang="en-US" altLang="zh-CN" u="sng" dirty="0">
                <a:solidFill>
                  <a:srgbClr val="000000"/>
                </a:solidFill>
              </a:rPr>
              <a:t> 2 </a:t>
            </a:r>
            <a:r>
              <a:rPr lang="en-US" altLang="zh-CN" dirty="0">
                <a:solidFill>
                  <a:srgbClr val="000000"/>
                </a:solidFill>
              </a:rPr>
              <a:t>        </a:t>
            </a:r>
            <a:r>
              <a:rPr lang="en-US" altLang="zh-CN" u="sng" dirty="0">
                <a:solidFill>
                  <a:srgbClr val="000000"/>
                </a:solidFill>
              </a:rPr>
              <a:t> 3 </a:t>
            </a:r>
            <a:r>
              <a:rPr lang="en-US" altLang="zh-CN" dirty="0">
                <a:solidFill>
                  <a:srgbClr val="000000"/>
                </a:solidFill>
              </a:rPr>
              <a:t>         </a:t>
            </a:r>
            <a:r>
              <a:rPr lang="en-US" altLang="zh-CN" u="sng" dirty="0">
                <a:solidFill>
                  <a:srgbClr val="000000"/>
                </a:solidFill>
              </a:rPr>
              <a:t> 4 </a:t>
            </a:r>
            <a:endParaRPr kumimoji="0" lang="zh-CN" altLang="en-US" sz="1800" b="0" i="0" u="sng" strike="noStrike" cap="none" normalizeH="0" baseline="0" dirty="0">
              <a:ln>
                <a:noFill/>
              </a:ln>
              <a:solidFill>
                <a:srgbClr val="000000"/>
              </a:solidFill>
              <a:effectLst/>
            </a:endParaRPr>
          </a:p>
        </p:txBody>
      </p:sp>
      <p:cxnSp>
        <p:nvCxnSpPr>
          <p:cNvPr id="7" name="直接连接符 6"/>
          <p:cNvCxnSpPr/>
          <p:nvPr/>
        </p:nvCxnSpPr>
        <p:spPr bwMode="auto">
          <a:xfrm>
            <a:off x="5684910" y="1838397"/>
            <a:ext cx="0" cy="442985"/>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5684910" y="2281382"/>
            <a:ext cx="172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p:cNvSpPr txBox="1"/>
          <p:nvPr/>
        </p:nvSpPr>
        <p:spPr>
          <a:xfrm>
            <a:off x="3918361" y="2076055"/>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②③</a:t>
            </a:r>
            <a:endParaRPr lang="zh-CN" altLang="en-US" dirty="0">
              <a:solidFill>
                <a:srgbClr val="FF0000"/>
              </a:solidFill>
            </a:endParaRPr>
          </a:p>
        </p:txBody>
      </p:sp>
      <p:cxnSp>
        <p:nvCxnSpPr>
          <p:cNvPr id="12" name="直接连接符 11"/>
          <p:cNvCxnSpPr/>
          <p:nvPr/>
        </p:nvCxnSpPr>
        <p:spPr bwMode="auto">
          <a:xfrm>
            <a:off x="7402874" y="2281382"/>
            <a:ext cx="0" cy="14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7402874" y="2425382"/>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5594910" y="5627041"/>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7305893" y="235338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8046256" y="242538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7952449" y="2471555"/>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流程图: 延期 18"/>
          <p:cNvSpPr/>
          <p:nvPr/>
        </p:nvSpPr>
        <p:spPr bwMode="auto">
          <a:xfrm>
            <a:off x="8050862" y="2525699"/>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0" name="流程图: 延期 19"/>
          <p:cNvSpPr/>
          <p:nvPr/>
        </p:nvSpPr>
        <p:spPr bwMode="auto">
          <a:xfrm>
            <a:off x="8050862" y="2703706"/>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1" name="文本框 20"/>
          <p:cNvSpPr txBox="1"/>
          <p:nvPr/>
        </p:nvSpPr>
        <p:spPr>
          <a:xfrm>
            <a:off x="3897984" y="2802568"/>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①</a:t>
            </a:r>
            <a:r>
              <a:rPr lang="zh-CN" altLang="en-US" dirty="0">
                <a:solidFill>
                  <a:srgbClr val="FF0000"/>
                </a:solidFill>
                <a:latin typeface="宋体" panose="02010600030101010101" pitchFamily="2" charset="-122"/>
                <a:ea typeface="宋体" panose="02010600030101010101" pitchFamily="2" charset="-122"/>
              </a:rPr>
              <a:t>④</a:t>
            </a:r>
            <a:endParaRPr lang="zh-CN" altLang="en-US" dirty="0">
              <a:solidFill>
                <a:srgbClr val="FF0000"/>
              </a:solidFill>
            </a:endParaRPr>
          </a:p>
        </p:txBody>
      </p:sp>
      <p:cxnSp>
        <p:nvCxnSpPr>
          <p:cNvPr id="22" name="直接连接符 21"/>
          <p:cNvCxnSpPr/>
          <p:nvPr/>
        </p:nvCxnSpPr>
        <p:spPr bwMode="auto">
          <a:xfrm>
            <a:off x="6637067" y="2965381"/>
            <a:ext cx="1404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6640881" y="2969494"/>
            <a:ext cx="0" cy="75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6543900" y="3041494"/>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流程图: 延期 25"/>
          <p:cNvSpPr/>
          <p:nvPr/>
        </p:nvSpPr>
        <p:spPr bwMode="auto">
          <a:xfrm>
            <a:off x="6648382" y="3112076"/>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7" name="流程图: 延期 26"/>
          <p:cNvSpPr/>
          <p:nvPr/>
        </p:nvSpPr>
        <p:spPr bwMode="auto">
          <a:xfrm>
            <a:off x="6648370" y="3290083"/>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8" name="流程图: 延期 27"/>
          <p:cNvSpPr/>
          <p:nvPr/>
        </p:nvSpPr>
        <p:spPr bwMode="auto">
          <a:xfrm>
            <a:off x="6648369" y="3465997"/>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29" name="直接连接符 28"/>
          <p:cNvCxnSpPr/>
          <p:nvPr/>
        </p:nvCxnSpPr>
        <p:spPr bwMode="auto">
          <a:xfrm>
            <a:off x="6640881" y="3712148"/>
            <a:ext cx="1404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椭圆 30"/>
          <p:cNvSpPr/>
          <p:nvPr/>
        </p:nvSpPr>
        <p:spPr bwMode="auto">
          <a:xfrm>
            <a:off x="6613174" y="3647113"/>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32" name="直接连接符 31"/>
          <p:cNvCxnSpPr/>
          <p:nvPr/>
        </p:nvCxnSpPr>
        <p:spPr bwMode="auto">
          <a:xfrm>
            <a:off x="8046256" y="3704381"/>
            <a:ext cx="0" cy="32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7952449" y="3750555"/>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流程图: 延期 33"/>
          <p:cNvSpPr/>
          <p:nvPr/>
        </p:nvSpPr>
        <p:spPr bwMode="auto">
          <a:xfrm>
            <a:off x="8050874" y="3779301"/>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36" name="直接连接符 35"/>
          <p:cNvCxnSpPr/>
          <p:nvPr/>
        </p:nvCxnSpPr>
        <p:spPr bwMode="auto">
          <a:xfrm>
            <a:off x="7411244" y="4028381"/>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411244" y="4097654"/>
            <a:ext cx="13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p:nvPr/>
        </p:nvCxnSpPr>
        <p:spPr bwMode="auto">
          <a:xfrm>
            <a:off x="7402874" y="4028381"/>
            <a:ext cx="0" cy="72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8789117" y="4083702"/>
            <a:ext cx="0" cy="75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8692136" y="415570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流程图: 延期 40"/>
          <p:cNvSpPr/>
          <p:nvPr/>
        </p:nvSpPr>
        <p:spPr bwMode="auto">
          <a:xfrm>
            <a:off x="8796618" y="4226284"/>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2" name="流程图: 延期 41"/>
          <p:cNvSpPr/>
          <p:nvPr/>
        </p:nvSpPr>
        <p:spPr bwMode="auto">
          <a:xfrm>
            <a:off x="8796606" y="4404291"/>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3" name="流程图: 延期 42"/>
          <p:cNvSpPr/>
          <p:nvPr/>
        </p:nvSpPr>
        <p:spPr bwMode="auto">
          <a:xfrm>
            <a:off x="8796605" y="4580205"/>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4" name="椭圆 43"/>
          <p:cNvSpPr/>
          <p:nvPr/>
        </p:nvSpPr>
        <p:spPr bwMode="auto">
          <a:xfrm>
            <a:off x="8744478" y="4752855"/>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5" name="椭圆 44"/>
          <p:cNvSpPr/>
          <p:nvPr/>
        </p:nvSpPr>
        <p:spPr bwMode="auto">
          <a:xfrm>
            <a:off x="7998617" y="3946901"/>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46" name="直接连接符 45"/>
          <p:cNvCxnSpPr/>
          <p:nvPr/>
        </p:nvCxnSpPr>
        <p:spPr bwMode="auto">
          <a:xfrm>
            <a:off x="7409108" y="4776478"/>
            <a:ext cx="13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7417906" y="4780716"/>
            <a:ext cx="0" cy="75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7320925" y="485271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流程图: 延期 48"/>
          <p:cNvSpPr/>
          <p:nvPr/>
        </p:nvSpPr>
        <p:spPr bwMode="auto">
          <a:xfrm>
            <a:off x="7421174" y="4923298"/>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0" name="流程图: 延期 49"/>
          <p:cNvSpPr/>
          <p:nvPr/>
        </p:nvSpPr>
        <p:spPr bwMode="auto">
          <a:xfrm>
            <a:off x="7421162" y="5101305"/>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1" name="流程图: 延期 50"/>
          <p:cNvSpPr/>
          <p:nvPr/>
        </p:nvSpPr>
        <p:spPr bwMode="auto">
          <a:xfrm>
            <a:off x="7421161" y="5272986"/>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2" name="椭圆 51"/>
          <p:cNvSpPr/>
          <p:nvPr/>
        </p:nvSpPr>
        <p:spPr bwMode="auto">
          <a:xfrm>
            <a:off x="7390199" y="5458335"/>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53" name="直接连接符 52"/>
          <p:cNvCxnSpPr/>
          <p:nvPr/>
        </p:nvCxnSpPr>
        <p:spPr bwMode="auto">
          <a:xfrm>
            <a:off x="5688013" y="5517506"/>
            <a:ext cx="172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5688013" y="5517506"/>
            <a:ext cx="0" cy="442985"/>
          </a:xfrm>
          <a:prstGeom prst="line">
            <a:avLst/>
          </a:prstGeom>
          <a:solidFill>
            <a:schemeClr val="accent1"/>
          </a:solidFill>
          <a:ln w="952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564691" y="2281382"/>
            <a:ext cx="1080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4564691" y="2965381"/>
            <a:ext cx="2052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p:cNvSpPr txBox="1"/>
          <p:nvPr/>
        </p:nvSpPr>
        <p:spPr>
          <a:xfrm>
            <a:off x="3565237" y="870305"/>
            <a:ext cx="1107996"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解答</a:t>
            </a:r>
            <a:r>
              <a:rPr lang="en-US" altLang="zh-CN" dirty="0">
                <a:solidFill>
                  <a:srgbClr val="FF0000"/>
                </a:solidFill>
              </a:rPr>
              <a:t>】</a:t>
            </a:r>
            <a:endParaRPr lang="zh-CN" altLang="en-US" dirty="0">
              <a:solidFill>
                <a:srgbClr val="FF0000"/>
              </a:solidFill>
            </a:endParaRPr>
          </a:p>
        </p:txBody>
      </p:sp>
      <p:cxnSp>
        <p:nvCxnSpPr>
          <p:cNvPr id="58" name="直接箭头连接符 57"/>
          <p:cNvCxnSpPr/>
          <p:nvPr/>
        </p:nvCxnSpPr>
        <p:spPr bwMode="auto">
          <a:xfrm>
            <a:off x="3773811" y="2174269"/>
            <a:ext cx="0" cy="2871308"/>
          </a:xfrm>
          <a:prstGeom prst="straightConnector1">
            <a:avLst/>
          </a:prstGeom>
          <a:solidFill>
            <a:schemeClr val="accent1"/>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文本框 58"/>
          <p:cNvSpPr txBox="1"/>
          <p:nvPr/>
        </p:nvSpPr>
        <p:spPr>
          <a:xfrm>
            <a:off x="3809998" y="4725690"/>
            <a:ext cx="248786" cy="369332"/>
          </a:xfrm>
          <a:prstGeom prst="rect">
            <a:avLst/>
          </a:prstGeom>
          <a:noFill/>
        </p:spPr>
        <p:txBody>
          <a:bodyPr wrap="none" rtlCol="0">
            <a:spAutoFit/>
          </a:bodyPr>
          <a:lstStyle/>
          <a:p>
            <a:r>
              <a:rPr lang="en-US" altLang="zh-CN" dirty="0">
                <a:solidFill>
                  <a:srgbClr val="000000"/>
                </a:solidFill>
              </a:rPr>
              <a:t>t</a:t>
            </a:r>
            <a:endParaRPr lang="zh-CN" altLang="en-US" dirty="0">
              <a:solidFill>
                <a:srgbClr val="000000"/>
              </a:solidFill>
            </a:endParaRPr>
          </a:p>
        </p:txBody>
      </p:sp>
      <p:cxnSp>
        <p:nvCxnSpPr>
          <p:cNvPr id="61" name="直接连接符 60"/>
          <p:cNvCxnSpPr/>
          <p:nvPr/>
        </p:nvCxnSpPr>
        <p:spPr bwMode="auto">
          <a:xfrm>
            <a:off x="7305893" y="4067884"/>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243" name="Rectangle 2"/>
          <p:cNvSpPr>
            <a:spLocks noGrp="1"/>
          </p:cNvSpPr>
          <p:nvPr>
            <p:ph type="title"/>
          </p:nvPr>
        </p:nvSpPr>
        <p:spPr/>
        <p:txBody>
          <a:bodyPr vert="horz" wrap="square" lIns="91440" tIns="45720" rIns="91440" bIns="45720" anchor="ctr" anchorCtr="0"/>
          <a:lstStyle/>
          <a:p>
            <a:pPr eaLnBrk="1" hangingPunct="1"/>
            <a:r>
              <a:rPr lang="en-US" altLang="zh-CN" sz="3200" dirty="0">
                <a:latin typeface="Times New Roman" panose="02020603050405020304" pitchFamily="18" charset="0"/>
              </a:rPr>
              <a:t>3.1.1 </a:t>
            </a:r>
            <a:r>
              <a:rPr lang="zh-CN" altLang="en-US" sz="3200" dirty="0">
                <a:latin typeface="Times New Roman" panose="02020603050405020304" pitchFamily="18" charset="0"/>
              </a:rPr>
              <a:t>存储系统的基本要求</a:t>
            </a:r>
            <a:endParaRPr lang="zh-CN" altLang="en-US" sz="3200" dirty="0">
              <a:latin typeface="Times New Roman" panose="02020603050405020304" pitchFamily="18" charset="0"/>
            </a:endParaRPr>
          </a:p>
        </p:txBody>
      </p:sp>
      <p:sp>
        <p:nvSpPr>
          <p:cNvPr id="10244" name="Rectangle 3"/>
          <p:cNvSpPr>
            <a:spLocks noGrp="1"/>
          </p:cNvSpPr>
          <p:nvPr>
            <p:ph idx="1" hasCustomPrompt="1"/>
          </p:nvPr>
        </p:nvSpPr>
        <p:spPr/>
        <p:txBody>
          <a:bodyPr vert="horz" wrap="square" lIns="91440" tIns="45720" rIns="91440" bIns="45720" anchor="t" anchorCtr="0"/>
          <a:lstStyle/>
          <a:p>
            <a:pPr eaLnBrk="1" hangingPunct="1"/>
            <a:r>
              <a:rPr lang="zh-CN" altLang="en-US" dirty="0"/>
              <a:t>存储体</a:t>
            </a:r>
            <a:endParaRPr lang="zh-CN" altLang="en-US" dirty="0"/>
          </a:p>
        </p:txBody>
      </p:sp>
      <p:pic>
        <p:nvPicPr>
          <p:cNvPr id="10245" name="Picture 6"/>
          <p:cNvPicPr>
            <a:picLocks noChangeAspect="1"/>
          </p:cNvPicPr>
          <p:nvPr/>
        </p:nvPicPr>
        <p:blipFill>
          <a:blip r:embed="rId1"/>
          <a:stretch>
            <a:fillRect/>
          </a:stretch>
        </p:blipFill>
        <p:spPr>
          <a:xfrm>
            <a:off x="1462088" y="1571625"/>
            <a:ext cx="5322887" cy="2157413"/>
          </a:xfrm>
          <a:prstGeom prst="rect">
            <a:avLst/>
          </a:prstGeom>
          <a:noFill/>
          <a:ln w="9525">
            <a:noFill/>
          </a:ln>
        </p:spPr>
      </p:pic>
      <p:sp>
        <p:nvSpPr>
          <p:cNvPr id="10246" name="Rectangle 7"/>
          <p:cNvSpPr/>
          <p:nvPr/>
        </p:nvSpPr>
        <p:spPr>
          <a:xfrm>
            <a:off x="182563" y="3881438"/>
            <a:ext cx="8839200" cy="2554287"/>
          </a:xfrm>
          <a:prstGeom prst="rect">
            <a:avLst/>
          </a:prstGeom>
          <a:noFill/>
          <a:ln w="38100">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000" b="0" dirty="0"/>
              <a:t>存储体是存储单元的集合，用来存放数据；</a:t>
            </a:r>
            <a:endParaRPr lang="zh-CN" altLang="en-US" sz="2000" b="0" dirty="0"/>
          </a:p>
          <a:p>
            <a:pPr marL="0" lvl="0" indent="0">
              <a:spcBef>
                <a:spcPct val="0"/>
              </a:spcBef>
              <a:buClrTx/>
              <a:buFontTx/>
              <a:buNone/>
            </a:pPr>
            <a:r>
              <a:rPr lang="zh-CN" altLang="en-US" sz="2000" b="0" dirty="0"/>
              <a:t>地址译码驱动电路包含译码器和驱动器两部分，</a:t>
            </a:r>
            <a:endParaRPr lang="zh-CN" altLang="en-US" sz="2000" b="0" dirty="0"/>
          </a:p>
          <a:p>
            <a:pPr marL="0" lvl="0" indent="0">
              <a:spcBef>
                <a:spcPct val="0"/>
              </a:spcBef>
              <a:buClrTx/>
              <a:buFontTx/>
              <a:buNone/>
            </a:pPr>
            <a:r>
              <a:rPr lang="zh-CN" altLang="en-US" sz="2000" b="0" dirty="0"/>
              <a:t>译码器将地址总线输入的地址码转换成与之对应的译码输出线上的有效电平，</a:t>
            </a:r>
            <a:endParaRPr lang="zh-CN" altLang="en-US" sz="2000" b="0" dirty="0"/>
          </a:p>
          <a:p>
            <a:pPr marL="0" lvl="0" indent="0">
              <a:spcBef>
                <a:spcPct val="0"/>
              </a:spcBef>
              <a:buClrTx/>
              <a:buFontTx/>
              <a:buNone/>
            </a:pPr>
            <a:r>
              <a:rPr lang="zh-CN" altLang="en-US" sz="2000" b="0" dirty="0"/>
              <a:t>以表示选中了某一存储单元，</a:t>
            </a:r>
            <a:endParaRPr lang="zh-CN" altLang="en-US" sz="2000" b="0" dirty="0"/>
          </a:p>
          <a:p>
            <a:pPr marL="0" lvl="0" indent="0">
              <a:spcBef>
                <a:spcPct val="0"/>
              </a:spcBef>
              <a:buClrTx/>
              <a:buFontTx/>
              <a:buNone/>
            </a:pPr>
            <a:r>
              <a:rPr lang="zh-CN" altLang="en-US" sz="2000" b="0" dirty="0"/>
              <a:t>然后由驱动器提供驱动电流去驱动相应的读写电路，完成对被选中存储单元的读写操作；</a:t>
            </a:r>
            <a:endParaRPr lang="zh-CN" altLang="en-US" sz="2000" b="0" dirty="0"/>
          </a:p>
          <a:p>
            <a:pPr marL="0" lvl="0" indent="0">
              <a:spcBef>
                <a:spcPct val="0"/>
              </a:spcBef>
              <a:buClrTx/>
              <a:buFontTx/>
              <a:buNone/>
            </a:pPr>
            <a:r>
              <a:rPr lang="en-US" altLang="zh-CN" sz="2000" b="0" dirty="0"/>
              <a:t>I/O</a:t>
            </a:r>
            <a:r>
              <a:rPr lang="zh-CN" altLang="en-US" sz="2000" b="0" dirty="0"/>
              <a:t>和读写电路包括读出放大器、写入电路和读写控制电路，</a:t>
            </a:r>
            <a:endParaRPr lang="zh-CN" altLang="en-US" sz="2000" b="0" dirty="0"/>
          </a:p>
          <a:p>
            <a:pPr marL="0" lvl="0" indent="0">
              <a:spcBef>
                <a:spcPct val="0"/>
              </a:spcBef>
              <a:buClrTx/>
              <a:buFontTx/>
              <a:buNone/>
            </a:pPr>
            <a:r>
              <a:rPr lang="zh-CN" altLang="en-US" sz="2000" b="0" dirty="0"/>
              <a:t>用以完成被选中存储单元中各位的读出和写入操作。</a:t>
            </a:r>
            <a:endParaRPr lang="zh-CN" altLang="en-US" sz="2000" b="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1</a:t>
            </a:r>
            <a:endParaRPr lang="zh-CN" altLang="en-US" dirty="0"/>
          </a:p>
        </p:txBody>
      </p:sp>
      <p:sp>
        <p:nvSpPr>
          <p:cNvPr id="3" name="内容占位符 2"/>
          <p:cNvSpPr>
            <a:spLocks noGrp="1"/>
          </p:cNvSpPr>
          <p:nvPr>
            <p:ph idx="1"/>
          </p:nvPr>
        </p:nvSpPr>
        <p:spPr>
          <a:xfrm>
            <a:off x="27711" y="850900"/>
            <a:ext cx="3537526" cy="4878675"/>
          </a:xfrm>
        </p:spPr>
        <p:txBody>
          <a:bodyPr/>
          <a:lstStyle/>
          <a:p>
            <a:pPr marL="0" indent="0" algn="just">
              <a:buNone/>
            </a:pPr>
            <a:r>
              <a:rPr lang="zh-CN" altLang="zh-CN" sz="2000" dirty="0">
                <a:latin typeface="Times New Roman" panose="02020603050405020304" pitchFamily="18" charset="0"/>
                <a:cs typeface="Times New Roman" panose="02020603050405020304" pitchFamily="18" charset="0"/>
              </a:rPr>
              <a:t>设中断级屏蔽位“</a:t>
            </a: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”对应于开放，“</a:t>
            </a:r>
            <a:r>
              <a:rPr lang="en-US" altLang="zh-CN" sz="2000" dirty="0">
                <a:latin typeface="Times New Roman" panose="02020603050405020304" pitchFamily="18" charset="0"/>
                <a:cs typeface="Times New Roman" panose="02020603050405020304" pitchFamily="18" charset="0"/>
              </a:rPr>
              <a:t>0</a:t>
            </a:r>
            <a:r>
              <a:rPr lang="zh-CN" altLang="zh-CN" sz="2000" dirty="0">
                <a:latin typeface="Times New Roman" panose="02020603050405020304" pitchFamily="18" charset="0"/>
                <a:cs typeface="Times New Roman" panose="02020603050405020304" pitchFamily="18" charset="0"/>
              </a:rPr>
              <a:t>”对应于屏蔽，各级中断处理程序的中断级屏蔽设置如下表所示。</a:t>
            </a:r>
            <a:endParaRPr lang="en-US" altLang="zh-CN" sz="2000" dirty="0">
              <a:latin typeface="Times New Roman" panose="02020603050405020304" pitchFamily="18" charset="0"/>
              <a:cs typeface="Times New Roman" panose="02020603050405020304" pitchFamily="18" charset="0"/>
            </a:endParaRPr>
          </a:p>
          <a:p>
            <a:pPr marL="0" lvl="0" indent="0" algn="just">
              <a:buNone/>
            </a:pP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当中断响应优先次序为</a:t>
            </a:r>
            <a:endParaRPr lang="en-US" altLang="zh-CN" sz="2000" dirty="0">
              <a:latin typeface="Times New Roman" panose="02020603050405020304" pitchFamily="18" charset="0"/>
              <a:cs typeface="Times New Roman" panose="02020603050405020304" pitchFamily="18" charset="0"/>
            </a:endParaRPr>
          </a:p>
          <a:p>
            <a:pPr marL="0" lvl="0" indent="0" algn="just">
              <a:buNone/>
            </a:pPr>
            <a:r>
              <a:rPr lang="en-US" altLang="zh-CN" sz="2000" dirty="0">
                <a:solidFill>
                  <a:srgbClr val="FF0000"/>
                </a:solidFill>
                <a:latin typeface="Times New Roman" panose="02020603050405020304" pitchFamily="18" charset="0"/>
                <a:cs typeface="Times New Roman" panose="02020603050405020304" pitchFamily="18" charset="0"/>
              </a:rPr>
              <a:t>1-&gt;2-&gt;3-&gt;4</a:t>
            </a:r>
            <a:r>
              <a:rPr lang="zh-CN" altLang="zh-CN" sz="2000" dirty="0">
                <a:latin typeface="Times New Roman" panose="02020603050405020304" pitchFamily="18" charset="0"/>
                <a:cs typeface="Times New Roman" panose="02020603050405020304" pitchFamily="18" charset="0"/>
              </a:rPr>
              <a:t>时，中断处理次序是</a:t>
            </a:r>
            <a:r>
              <a:rPr lang="en-US" altLang="zh-CN" sz="2000" dirty="0">
                <a:solidFill>
                  <a:srgbClr val="FF0000"/>
                </a:solidFill>
                <a:latin typeface="Times New Roman" panose="02020603050405020304" pitchFamily="18" charset="0"/>
                <a:cs typeface="Times New Roman" panose="02020603050405020304" pitchFamily="18" charset="0"/>
              </a:rPr>
              <a:t>1-&gt;3-&gt;4-&gt;2</a:t>
            </a:r>
            <a:endParaRPr lang="zh-CN" altLang="zh-CN" sz="2000" dirty="0">
              <a:solidFill>
                <a:srgbClr val="FF0000"/>
              </a:solidFill>
              <a:latin typeface="Times New Roman" panose="02020603050405020304" pitchFamily="18" charset="0"/>
              <a:cs typeface="Times New Roman" panose="02020603050405020304" pitchFamily="18" charset="0"/>
            </a:endParaRPr>
          </a:p>
          <a:p>
            <a:pPr marL="0" lvl="0" indent="0" algn="just">
              <a:buNone/>
            </a:pP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设所有的中断处理都各需</a:t>
            </a:r>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个单位时间，中断响应和中断返回时间相对中断处理时间少很多。当机器正在运行用户程序时，同时发生第</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级中断请求，过</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个单位时间后，又同时发生第</a:t>
            </a: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级中断请求，试画出程序运行过程示意图。</a:t>
            </a:r>
            <a:endParaRPr lang="en-US" altLang="zh-CN" sz="2000" dirty="0">
              <a:latin typeface="Times New Roman" panose="02020603050405020304" pitchFamily="18" charset="0"/>
              <a:cs typeface="Times New Roman" panose="02020603050405020304" pitchFamily="18" charset="0"/>
            </a:endParaRPr>
          </a:p>
        </p:txBody>
      </p:sp>
      <p:sp>
        <p:nvSpPr>
          <p:cNvPr id="5" name="矩形 4"/>
          <p:cNvSpPr/>
          <p:nvPr/>
        </p:nvSpPr>
        <p:spPr bwMode="auto">
          <a:xfrm>
            <a:off x="3019570" y="1233561"/>
            <a:ext cx="5948218" cy="6048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rgbClr val="000000"/>
                </a:solidFill>
              </a:rPr>
              <a:t>                                                            中断处理程序       </a:t>
            </a:r>
            <a:endParaRPr lang="en-US" altLang="zh-CN" dirty="0">
              <a:solidFill>
                <a:srgbClr val="000000"/>
              </a:solidFill>
            </a:endParaRPr>
          </a:p>
          <a:p>
            <a:pPr marL="0" marR="0" indent="0" algn="r" defTabSz="914400" rtl="0" eaLnBrk="0" fontAlgn="base" latinLnBrk="0" hangingPunct="0">
              <a:lnSpc>
                <a:spcPct val="100000"/>
              </a:lnSpc>
              <a:spcBef>
                <a:spcPct val="0"/>
              </a:spcBef>
              <a:spcAft>
                <a:spcPct val="0"/>
              </a:spcAft>
              <a:buClrTx/>
              <a:buSzTx/>
              <a:buFontTx/>
              <a:buNone/>
            </a:pPr>
            <a:r>
              <a:rPr lang="zh-CN" altLang="en-US" u="sng" dirty="0">
                <a:solidFill>
                  <a:srgbClr val="000000"/>
                </a:solidFill>
              </a:rPr>
              <a:t>中断请求</a:t>
            </a:r>
            <a:r>
              <a:rPr lang="zh-CN" altLang="en-US" dirty="0">
                <a:solidFill>
                  <a:srgbClr val="000000"/>
                </a:solidFill>
              </a:rPr>
              <a:t>        </a:t>
            </a:r>
            <a:r>
              <a:rPr lang="zh-CN" altLang="en-US" u="sng" dirty="0">
                <a:solidFill>
                  <a:srgbClr val="000000"/>
                </a:solidFill>
              </a:rPr>
              <a:t>用户程序 </a:t>
            </a:r>
            <a:r>
              <a:rPr lang="zh-CN" altLang="en-US" dirty="0">
                <a:solidFill>
                  <a:srgbClr val="000000"/>
                </a:solidFill>
              </a:rPr>
              <a:t>        </a:t>
            </a:r>
            <a:r>
              <a:rPr lang="zh-CN" altLang="en-US" u="sng" dirty="0">
                <a:solidFill>
                  <a:srgbClr val="000000"/>
                </a:solidFill>
              </a:rPr>
              <a:t> </a:t>
            </a:r>
            <a:r>
              <a:rPr lang="en-US" altLang="zh-CN" u="sng" dirty="0">
                <a:solidFill>
                  <a:srgbClr val="000000"/>
                </a:solidFill>
              </a:rPr>
              <a:t>1 </a:t>
            </a:r>
            <a:r>
              <a:rPr lang="en-US" altLang="zh-CN" dirty="0">
                <a:solidFill>
                  <a:srgbClr val="000000"/>
                </a:solidFill>
              </a:rPr>
              <a:t>         </a:t>
            </a:r>
            <a:r>
              <a:rPr lang="en-US" altLang="zh-CN" u="sng" dirty="0">
                <a:solidFill>
                  <a:srgbClr val="000000"/>
                </a:solidFill>
              </a:rPr>
              <a:t> 2 </a:t>
            </a:r>
            <a:r>
              <a:rPr lang="en-US" altLang="zh-CN" dirty="0">
                <a:solidFill>
                  <a:srgbClr val="000000"/>
                </a:solidFill>
              </a:rPr>
              <a:t>        </a:t>
            </a:r>
            <a:r>
              <a:rPr lang="en-US" altLang="zh-CN" u="sng" dirty="0">
                <a:solidFill>
                  <a:srgbClr val="000000"/>
                </a:solidFill>
              </a:rPr>
              <a:t> 3 </a:t>
            </a:r>
            <a:r>
              <a:rPr lang="en-US" altLang="zh-CN" dirty="0">
                <a:solidFill>
                  <a:srgbClr val="000000"/>
                </a:solidFill>
              </a:rPr>
              <a:t>         </a:t>
            </a:r>
            <a:r>
              <a:rPr lang="en-US" altLang="zh-CN" u="sng" dirty="0">
                <a:solidFill>
                  <a:srgbClr val="000000"/>
                </a:solidFill>
              </a:rPr>
              <a:t> 4 </a:t>
            </a:r>
            <a:endParaRPr kumimoji="0" lang="zh-CN" altLang="en-US" sz="1800" b="0" i="0" u="sng" strike="noStrike" cap="none" normalizeH="0" baseline="0" dirty="0">
              <a:ln>
                <a:noFill/>
              </a:ln>
              <a:solidFill>
                <a:srgbClr val="000000"/>
              </a:solidFill>
              <a:effectLst/>
            </a:endParaRPr>
          </a:p>
        </p:txBody>
      </p:sp>
      <p:cxnSp>
        <p:nvCxnSpPr>
          <p:cNvPr id="7" name="直接连接符 6"/>
          <p:cNvCxnSpPr/>
          <p:nvPr/>
        </p:nvCxnSpPr>
        <p:spPr bwMode="auto">
          <a:xfrm>
            <a:off x="5684910" y="1838397"/>
            <a:ext cx="0" cy="442985"/>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5684910" y="2281382"/>
            <a:ext cx="172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p:cNvSpPr txBox="1"/>
          <p:nvPr/>
        </p:nvSpPr>
        <p:spPr>
          <a:xfrm>
            <a:off x="3918361" y="2076055"/>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②③</a:t>
            </a:r>
            <a:endParaRPr lang="zh-CN" altLang="en-US" dirty="0">
              <a:solidFill>
                <a:srgbClr val="FF0000"/>
              </a:solidFill>
            </a:endParaRPr>
          </a:p>
        </p:txBody>
      </p:sp>
      <p:cxnSp>
        <p:nvCxnSpPr>
          <p:cNvPr id="12" name="直接连接符 11"/>
          <p:cNvCxnSpPr/>
          <p:nvPr/>
        </p:nvCxnSpPr>
        <p:spPr bwMode="auto">
          <a:xfrm>
            <a:off x="7402874" y="2281382"/>
            <a:ext cx="0" cy="14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7402874" y="2425382"/>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5594910" y="5627041"/>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7305893" y="235338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p:nvPr/>
        </p:nvCxnSpPr>
        <p:spPr bwMode="auto">
          <a:xfrm>
            <a:off x="8046256" y="242538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7952449" y="2471555"/>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流程图: 延期 18"/>
          <p:cNvSpPr/>
          <p:nvPr/>
        </p:nvSpPr>
        <p:spPr bwMode="auto">
          <a:xfrm>
            <a:off x="8050862" y="2525699"/>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0" name="流程图: 延期 19"/>
          <p:cNvSpPr/>
          <p:nvPr/>
        </p:nvSpPr>
        <p:spPr bwMode="auto">
          <a:xfrm>
            <a:off x="8050862" y="2703706"/>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1" name="文本框 20"/>
          <p:cNvSpPr txBox="1"/>
          <p:nvPr/>
        </p:nvSpPr>
        <p:spPr>
          <a:xfrm>
            <a:off x="3897984" y="2802568"/>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①</a:t>
            </a:r>
            <a:r>
              <a:rPr lang="zh-CN" altLang="en-US" dirty="0">
                <a:solidFill>
                  <a:srgbClr val="FF0000"/>
                </a:solidFill>
                <a:latin typeface="宋体" panose="02010600030101010101" pitchFamily="2" charset="-122"/>
                <a:ea typeface="宋体" panose="02010600030101010101" pitchFamily="2" charset="-122"/>
              </a:rPr>
              <a:t>④</a:t>
            </a:r>
            <a:endParaRPr lang="zh-CN" altLang="en-US" dirty="0">
              <a:solidFill>
                <a:srgbClr val="FF0000"/>
              </a:solidFill>
            </a:endParaRPr>
          </a:p>
        </p:txBody>
      </p:sp>
      <p:cxnSp>
        <p:nvCxnSpPr>
          <p:cNvPr id="22" name="直接连接符 21"/>
          <p:cNvCxnSpPr/>
          <p:nvPr/>
        </p:nvCxnSpPr>
        <p:spPr bwMode="auto">
          <a:xfrm>
            <a:off x="6637067" y="2965381"/>
            <a:ext cx="1404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a:off x="6640881" y="2969494"/>
            <a:ext cx="0" cy="75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6543900" y="3041494"/>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流程图: 延期 25"/>
          <p:cNvSpPr/>
          <p:nvPr/>
        </p:nvSpPr>
        <p:spPr bwMode="auto">
          <a:xfrm>
            <a:off x="6648382" y="3112076"/>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7" name="流程图: 延期 26"/>
          <p:cNvSpPr/>
          <p:nvPr/>
        </p:nvSpPr>
        <p:spPr bwMode="auto">
          <a:xfrm>
            <a:off x="6648370" y="3290083"/>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8" name="流程图: 延期 27"/>
          <p:cNvSpPr/>
          <p:nvPr/>
        </p:nvSpPr>
        <p:spPr bwMode="auto">
          <a:xfrm>
            <a:off x="6648369" y="3465997"/>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29" name="直接连接符 28"/>
          <p:cNvCxnSpPr/>
          <p:nvPr/>
        </p:nvCxnSpPr>
        <p:spPr bwMode="auto">
          <a:xfrm>
            <a:off x="6640881" y="3712148"/>
            <a:ext cx="1404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椭圆 30"/>
          <p:cNvSpPr/>
          <p:nvPr/>
        </p:nvSpPr>
        <p:spPr bwMode="auto">
          <a:xfrm>
            <a:off x="6613174" y="3647113"/>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32" name="直接连接符 31"/>
          <p:cNvCxnSpPr/>
          <p:nvPr/>
        </p:nvCxnSpPr>
        <p:spPr bwMode="auto">
          <a:xfrm>
            <a:off x="8046256" y="3704381"/>
            <a:ext cx="0" cy="32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7952449" y="3750555"/>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流程图: 延期 33"/>
          <p:cNvSpPr/>
          <p:nvPr/>
        </p:nvSpPr>
        <p:spPr bwMode="auto">
          <a:xfrm>
            <a:off x="8050874" y="3779301"/>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36" name="直接连接符 35"/>
          <p:cNvCxnSpPr/>
          <p:nvPr/>
        </p:nvCxnSpPr>
        <p:spPr bwMode="auto">
          <a:xfrm>
            <a:off x="7411244" y="4028381"/>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411244" y="4097654"/>
            <a:ext cx="13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p:nvPr/>
        </p:nvCxnSpPr>
        <p:spPr bwMode="auto">
          <a:xfrm>
            <a:off x="7402874" y="4028381"/>
            <a:ext cx="0" cy="72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8789117" y="4083702"/>
            <a:ext cx="0" cy="75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8692136" y="415570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流程图: 延期 40"/>
          <p:cNvSpPr/>
          <p:nvPr/>
        </p:nvSpPr>
        <p:spPr bwMode="auto">
          <a:xfrm>
            <a:off x="8796618" y="4226284"/>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2" name="流程图: 延期 41"/>
          <p:cNvSpPr/>
          <p:nvPr/>
        </p:nvSpPr>
        <p:spPr bwMode="auto">
          <a:xfrm>
            <a:off x="8796606" y="4404291"/>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3" name="流程图: 延期 42"/>
          <p:cNvSpPr/>
          <p:nvPr/>
        </p:nvSpPr>
        <p:spPr bwMode="auto">
          <a:xfrm>
            <a:off x="8796605" y="4580205"/>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4" name="椭圆 43"/>
          <p:cNvSpPr/>
          <p:nvPr/>
        </p:nvSpPr>
        <p:spPr bwMode="auto">
          <a:xfrm>
            <a:off x="8744478" y="4752855"/>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45" name="椭圆 44"/>
          <p:cNvSpPr/>
          <p:nvPr/>
        </p:nvSpPr>
        <p:spPr bwMode="auto">
          <a:xfrm>
            <a:off x="7998617" y="3946901"/>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46" name="直接连接符 45"/>
          <p:cNvCxnSpPr/>
          <p:nvPr/>
        </p:nvCxnSpPr>
        <p:spPr bwMode="auto">
          <a:xfrm>
            <a:off x="7409108" y="4776478"/>
            <a:ext cx="13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7417906" y="4780716"/>
            <a:ext cx="0" cy="75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7320925" y="485271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流程图: 延期 48"/>
          <p:cNvSpPr/>
          <p:nvPr/>
        </p:nvSpPr>
        <p:spPr bwMode="auto">
          <a:xfrm>
            <a:off x="7421174" y="4923298"/>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0" name="流程图: 延期 49"/>
          <p:cNvSpPr/>
          <p:nvPr/>
        </p:nvSpPr>
        <p:spPr bwMode="auto">
          <a:xfrm>
            <a:off x="7421162" y="5101305"/>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1" name="流程图: 延期 50"/>
          <p:cNvSpPr/>
          <p:nvPr/>
        </p:nvSpPr>
        <p:spPr bwMode="auto">
          <a:xfrm>
            <a:off x="7421161" y="5272986"/>
            <a:ext cx="200117" cy="169124"/>
          </a:xfrm>
          <a:prstGeom prst="flowChartDelay">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52" name="椭圆 51"/>
          <p:cNvSpPr/>
          <p:nvPr/>
        </p:nvSpPr>
        <p:spPr bwMode="auto">
          <a:xfrm>
            <a:off x="7390199" y="5458335"/>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53" name="直接连接符 52"/>
          <p:cNvCxnSpPr/>
          <p:nvPr/>
        </p:nvCxnSpPr>
        <p:spPr bwMode="auto">
          <a:xfrm>
            <a:off x="5688013" y="5517506"/>
            <a:ext cx="172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5688013" y="5517506"/>
            <a:ext cx="0" cy="252000"/>
          </a:xfrm>
          <a:prstGeom prst="line">
            <a:avLst/>
          </a:prstGeom>
          <a:solidFill>
            <a:schemeClr val="accent1"/>
          </a:solidFill>
          <a:ln w="952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4564691" y="2281382"/>
            <a:ext cx="1080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4564691" y="2965381"/>
            <a:ext cx="2052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p:cNvSpPr txBox="1"/>
          <p:nvPr/>
        </p:nvSpPr>
        <p:spPr>
          <a:xfrm>
            <a:off x="3565237" y="870305"/>
            <a:ext cx="1107996"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解答</a:t>
            </a:r>
            <a:r>
              <a:rPr lang="en-US" altLang="zh-CN" dirty="0">
                <a:solidFill>
                  <a:srgbClr val="FF0000"/>
                </a:solidFill>
              </a:rPr>
              <a:t>】</a:t>
            </a:r>
            <a:endParaRPr lang="zh-CN" altLang="en-US" dirty="0">
              <a:solidFill>
                <a:srgbClr val="FF0000"/>
              </a:solidFill>
            </a:endParaRPr>
          </a:p>
        </p:txBody>
      </p:sp>
      <p:cxnSp>
        <p:nvCxnSpPr>
          <p:cNvPr id="58" name="直接箭头连接符 57"/>
          <p:cNvCxnSpPr/>
          <p:nvPr/>
        </p:nvCxnSpPr>
        <p:spPr bwMode="auto">
          <a:xfrm>
            <a:off x="3773811" y="2174269"/>
            <a:ext cx="0" cy="2871308"/>
          </a:xfrm>
          <a:prstGeom prst="straightConnector1">
            <a:avLst/>
          </a:prstGeom>
          <a:solidFill>
            <a:schemeClr val="accent1"/>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文本框 58"/>
          <p:cNvSpPr txBox="1"/>
          <p:nvPr/>
        </p:nvSpPr>
        <p:spPr>
          <a:xfrm>
            <a:off x="3809998" y="4725690"/>
            <a:ext cx="248786" cy="369332"/>
          </a:xfrm>
          <a:prstGeom prst="rect">
            <a:avLst/>
          </a:prstGeom>
          <a:noFill/>
        </p:spPr>
        <p:txBody>
          <a:bodyPr wrap="none" rtlCol="0">
            <a:spAutoFit/>
          </a:bodyPr>
          <a:lstStyle/>
          <a:p>
            <a:r>
              <a:rPr lang="en-US" altLang="zh-CN" dirty="0">
                <a:solidFill>
                  <a:srgbClr val="000000"/>
                </a:solidFill>
              </a:rPr>
              <a:t>t</a:t>
            </a:r>
            <a:endParaRPr lang="zh-CN" altLang="en-US" dirty="0">
              <a:solidFill>
                <a:srgbClr val="000000"/>
              </a:solidFill>
            </a:endParaRPr>
          </a:p>
        </p:txBody>
      </p:sp>
      <p:cxnSp>
        <p:nvCxnSpPr>
          <p:cNvPr id="61" name="直接连接符 60"/>
          <p:cNvCxnSpPr/>
          <p:nvPr/>
        </p:nvCxnSpPr>
        <p:spPr bwMode="auto">
          <a:xfrm>
            <a:off x="7305893" y="4067884"/>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文本框 61"/>
          <p:cNvSpPr txBox="1"/>
          <p:nvPr/>
        </p:nvSpPr>
        <p:spPr>
          <a:xfrm>
            <a:off x="196556" y="5729575"/>
            <a:ext cx="8736270" cy="1200329"/>
          </a:xfrm>
          <a:prstGeom prst="rect">
            <a:avLst/>
          </a:prstGeom>
          <a:noFill/>
        </p:spPr>
        <p:txBody>
          <a:bodyPr wrap="square" rtlCol="0">
            <a:spAutoFit/>
          </a:bodyPr>
          <a:lstStyle/>
          <a:p>
            <a:r>
              <a:rPr lang="zh-CN" altLang="en-US" dirty="0">
                <a:solidFill>
                  <a:srgbClr val="FF0000"/>
                </a:solidFill>
              </a:rPr>
              <a:t>解析：当发送第</a:t>
            </a:r>
            <a:r>
              <a:rPr lang="en-US" altLang="zh-CN" dirty="0">
                <a:solidFill>
                  <a:srgbClr val="FF0000"/>
                </a:solidFill>
              </a:rPr>
              <a:t>2</a:t>
            </a:r>
            <a:r>
              <a:rPr lang="zh-CN" altLang="en-US" dirty="0">
                <a:solidFill>
                  <a:srgbClr val="FF0000"/>
                </a:solidFill>
              </a:rPr>
              <a:t>、</a:t>
            </a:r>
            <a:r>
              <a:rPr lang="en-US" altLang="zh-CN" dirty="0">
                <a:solidFill>
                  <a:srgbClr val="FF0000"/>
                </a:solidFill>
              </a:rPr>
              <a:t>3</a:t>
            </a:r>
            <a:r>
              <a:rPr lang="zh-CN" altLang="en-US" dirty="0">
                <a:solidFill>
                  <a:srgbClr val="FF0000"/>
                </a:solidFill>
              </a:rPr>
              <a:t>级中断请求时，用户程序的现行</a:t>
            </a:r>
            <a:r>
              <a:rPr lang="en-US" altLang="zh-CN" dirty="0">
                <a:solidFill>
                  <a:srgbClr val="FF0000"/>
                </a:solidFill>
              </a:rPr>
              <a:t>PSW</a:t>
            </a:r>
            <a:r>
              <a:rPr lang="zh-CN" altLang="en-US" dirty="0">
                <a:solidFill>
                  <a:srgbClr val="FF0000"/>
                </a:solidFill>
              </a:rPr>
              <a:t>中的中断屏蔽位</a:t>
            </a:r>
            <a:r>
              <a:rPr lang="en-US" altLang="zh-CN" dirty="0">
                <a:solidFill>
                  <a:srgbClr val="FF0000"/>
                </a:solidFill>
              </a:rPr>
              <a:t>1111</a:t>
            </a:r>
            <a:r>
              <a:rPr lang="zh-CN" altLang="en-US" dirty="0">
                <a:solidFill>
                  <a:srgbClr val="FF0000"/>
                </a:solidFill>
              </a:rPr>
              <a:t>，对第</a:t>
            </a:r>
            <a:r>
              <a:rPr lang="en-US" altLang="zh-CN" dirty="0">
                <a:solidFill>
                  <a:srgbClr val="FF0000"/>
                </a:solidFill>
              </a:rPr>
              <a:t>2</a:t>
            </a:r>
            <a:r>
              <a:rPr lang="zh-CN" altLang="en-US" dirty="0">
                <a:solidFill>
                  <a:srgbClr val="FF0000"/>
                </a:solidFill>
              </a:rPr>
              <a:t>、</a:t>
            </a:r>
            <a:r>
              <a:rPr lang="en-US" altLang="zh-CN" dirty="0">
                <a:solidFill>
                  <a:srgbClr val="FF0000"/>
                </a:solidFill>
              </a:rPr>
              <a:t>3</a:t>
            </a:r>
            <a:r>
              <a:rPr lang="zh-CN" altLang="en-US" dirty="0">
                <a:solidFill>
                  <a:srgbClr val="FF0000"/>
                </a:solidFill>
              </a:rPr>
              <a:t>级中断请求是开放的，因此中断用户程序。根据中断响应优先次序，先响应第</a:t>
            </a:r>
            <a:r>
              <a:rPr lang="en-US" altLang="zh-CN" dirty="0">
                <a:solidFill>
                  <a:srgbClr val="FF0000"/>
                </a:solidFill>
              </a:rPr>
              <a:t>2</a:t>
            </a:r>
            <a:r>
              <a:rPr lang="zh-CN" altLang="en-US" dirty="0">
                <a:solidFill>
                  <a:srgbClr val="FF0000"/>
                </a:solidFill>
              </a:rPr>
              <a:t>级中断请求，第</a:t>
            </a:r>
            <a:r>
              <a:rPr lang="en-US" altLang="zh-CN" dirty="0">
                <a:solidFill>
                  <a:srgbClr val="FF0000"/>
                </a:solidFill>
              </a:rPr>
              <a:t>3</a:t>
            </a:r>
            <a:r>
              <a:rPr lang="zh-CN" altLang="en-US" dirty="0">
                <a:solidFill>
                  <a:srgbClr val="FF0000"/>
                </a:solidFill>
              </a:rPr>
              <a:t>级中断请求进入排队器。又因为第</a:t>
            </a:r>
            <a:r>
              <a:rPr lang="en-US" altLang="zh-CN" dirty="0">
                <a:solidFill>
                  <a:srgbClr val="FF0000"/>
                </a:solidFill>
              </a:rPr>
              <a:t>2</a:t>
            </a:r>
            <a:r>
              <a:rPr lang="zh-CN" altLang="en-US" dirty="0">
                <a:solidFill>
                  <a:srgbClr val="FF0000"/>
                </a:solidFill>
              </a:rPr>
              <a:t>级</a:t>
            </a:r>
            <a:r>
              <a:rPr lang="en-US" altLang="zh-CN" dirty="0">
                <a:solidFill>
                  <a:srgbClr val="FF0000"/>
                </a:solidFill>
              </a:rPr>
              <a:t>PSW</a:t>
            </a:r>
            <a:r>
              <a:rPr lang="zh-CN" altLang="en-US" dirty="0">
                <a:solidFill>
                  <a:srgbClr val="FF0000"/>
                </a:solidFill>
              </a:rPr>
              <a:t>的中断屏蔽位</a:t>
            </a:r>
            <a:r>
              <a:rPr lang="en-US" altLang="zh-CN" dirty="0">
                <a:solidFill>
                  <a:srgbClr val="FF0000"/>
                </a:solidFill>
              </a:rPr>
              <a:t>1011</a:t>
            </a:r>
            <a:r>
              <a:rPr lang="zh-CN" altLang="en-US" dirty="0">
                <a:solidFill>
                  <a:srgbClr val="FF0000"/>
                </a:solidFill>
              </a:rPr>
              <a:t>，对第</a:t>
            </a:r>
            <a:r>
              <a:rPr lang="en-US" altLang="zh-CN" dirty="0">
                <a:solidFill>
                  <a:srgbClr val="FF0000"/>
                </a:solidFill>
              </a:rPr>
              <a:t>3</a:t>
            </a:r>
            <a:r>
              <a:rPr lang="zh-CN" altLang="en-US" dirty="0">
                <a:solidFill>
                  <a:srgbClr val="FF0000"/>
                </a:solidFill>
              </a:rPr>
              <a:t>级是开放的，所以中断第</a:t>
            </a:r>
            <a:r>
              <a:rPr lang="en-US" altLang="zh-CN" dirty="0">
                <a:solidFill>
                  <a:srgbClr val="FF0000"/>
                </a:solidFill>
              </a:rPr>
              <a:t>2</a:t>
            </a:r>
            <a:r>
              <a:rPr lang="zh-CN" altLang="en-US" dirty="0">
                <a:solidFill>
                  <a:srgbClr val="FF0000"/>
                </a:solidFill>
              </a:rPr>
              <a:t>级请求，响应第</a:t>
            </a:r>
            <a:r>
              <a:rPr lang="en-US" altLang="zh-CN" dirty="0">
                <a:solidFill>
                  <a:srgbClr val="FF0000"/>
                </a:solidFill>
              </a:rPr>
              <a:t>3</a:t>
            </a:r>
            <a:r>
              <a:rPr lang="zh-CN" altLang="en-US" dirty="0">
                <a:solidFill>
                  <a:srgbClr val="FF0000"/>
                </a:solidFill>
              </a:rPr>
              <a:t>级中断请求。</a:t>
            </a:r>
            <a:endParaRPr lang="zh-CN" altLang="en-US" dirty="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6563" name="Rectangle 2"/>
          <p:cNvSpPr>
            <a:spLocks noGrp="1"/>
          </p:cNvSpPr>
          <p:nvPr>
            <p:ph type="title"/>
          </p:nvPr>
        </p:nvSpPr>
        <p:spPr/>
        <p:txBody>
          <a:bodyPr vert="horz" wrap="square" lIns="91440" tIns="45720" rIns="91440" bIns="45720" anchor="ctr" anchorCtr="0"/>
          <a:lstStyle/>
          <a:p>
            <a:pPr eaLnBrk="1" hangingPunct="1"/>
            <a:r>
              <a:rPr lang="zh-CN" altLang="en-US" sz="3200" dirty="0"/>
              <a:t>中断系统要求掌握内容</a:t>
            </a:r>
            <a:r>
              <a:rPr lang="en-US" altLang="zh-CN" sz="3200" dirty="0"/>
              <a:t>(2)-</a:t>
            </a:r>
            <a:r>
              <a:rPr lang="zh-CN" altLang="en-US" sz="3200" dirty="0"/>
              <a:t>例</a:t>
            </a:r>
            <a:r>
              <a:rPr lang="en-US" altLang="zh-CN" sz="3200" dirty="0"/>
              <a:t>2</a:t>
            </a:r>
            <a:endParaRPr lang="en-US" altLang="zh-CN" sz="3200" dirty="0"/>
          </a:p>
        </p:txBody>
      </p:sp>
      <p:pic>
        <p:nvPicPr>
          <p:cNvPr id="66564" name="图片 1"/>
          <p:cNvPicPr>
            <a:picLocks noChangeAspect="1"/>
          </p:cNvPicPr>
          <p:nvPr/>
        </p:nvPicPr>
        <p:blipFill>
          <a:blip r:embed="rId1"/>
          <a:stretch>
            <a:fillRect/>
          </a:stretch>
        </p:blipFill>
        <p:spPr>
          <a:xfrm>
            <a:off x="749300" y="960438"/>
            <a:ext cx="7372350" cy="5360987"/>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7587" name="Rectangle 2"/>
          <p:cNvSpPr>
            <a:spLocks noGrp="1"/>
          </p:cNvSpPr>
          <p:nvPr>
            <p:ph type="title"/>
          </p:nvPr>
        </p:nvSpPr>
        <p:spPr/>
        <p:txBody>
          <a:bodyPr vert="horz" wrap="square" lIns="91440" tIns="45720" rIns="91440" bIns="45720" anchor="ctr" anchorCtr="0"/>
          <a:lstStyle/>
          <a:p>
            <a:pPr eaLnBrk="1" hangingPunct="1"/>
            <a:r>
              <a:rPr lang="zh-CN" altLang="en-US" sz="3200" dirty="0"/>
              <a:t>中断系统要求掌握内容</a:t>
            </a:r>
            <a:r>
              <a:rPr lang="en-US" altLang="zh-CN" sz="3200" dirty="0"/>
              <a:t>(2)-</a:t>
            </a:r>
            <a:r>
              <a:rPr lang="zh-CN" altLang="en-US" sz="3200" dirty="0"/>
              <a:t>例</a:t>
            </a:r>
            <a:r>
              <a:rPr lang="en-US" altLang="zh-CN" sz="3200" dirty="0"/>
              <a:t>3</a:t>
            </a:r>
            <a:endParaRPr lang="en-US" altLang="zh-CN" sz="3200" dirty="0"/>
          </a:p>
        </p:txBody>
      </p:sp>
      <p:pic>
        <p:nvPicPr>
          <p:cNvPr id="67588" name="图片 2"/>
          <p:cNvPicPr>
            <a:picLocks noChangeAspect="1"/>
          </p:cNvPicPr>
          <p:nvPr/>
        </p:nvPicPr>
        <p:blipFill>
          <a:blip r:embed="rId1"/>
          <a:stretch>
            <a:fillRect/>
          </a:stretch>
        </p:blipFill>
        <p:spPr>
          <a:xfrm>
            <a:off x="433388" y="876300"/>
            <a:ext cx="8277225" cy="510540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3</a:t>
            </a:r>
            <a:endParaRPr lang="zh-CN" altLang="en-US" dirty="0"/>
          </a:p>
        </p:txBody>
      </p:sp>
      <p:sp>
        <p:nvSpPr>
          <p:cNvPr id="3" name="内容占位符 2"/>
          <p:cNvSpPr>
            <a:spLocks noGrp="1"/>
          </p:cNvSpPr>
          <p:nvPr>
            <p:ph idx="1"/>
          </p:nvPr>
        </p:nvSpPr>
        <p:spPr>
          <a:xfrm>
            <a:off x="27710" y="1022350"/>
            <a:ext cx="9079345" cy="2108777"/>
          </a:xfrm>
        </p:spPr>
        <p:txBody>
          <a:bodyPr/>
          <a:lstStyle/>
          <a:p>
            <a:r>
              <a:rPr lang="zh-CN" altLang="zh-CN" sz="2400" dirty="0">
                <a:latin typeface="Times New Roman" panose="02020603050405020304" pitchFamily="18" charset="0"/>
                <a:cs typeface="Times New Roman" panose="02020603050405020304" pitchFamily="18" charset="0"/>
              </a:rPr>
              <a:t>若机器共有</a:t>
            </a:r>
            <a:r>
              <a:rPr lang="en-US" altLang="zh-CN" sz="2400" dirty="0">
                <a:latin typeface="Times New Roman" panose="02020603050405020304" pitchFamily="18" charset="0"/>
                <a:cs typeface="Times New Roman" panose="02020603050405020304" pitchFamily="18" charset="0"/>
              </a:rPr>
              <a:t>5</a:t>
            </a:r>
            <a:r>
              <a:rPr lang="zh-CN" altLang="zh-CN" sz="2400" dirty="0">
                <a:latin typeface="Times New Roman" panose="02020603050405020304" pitchFamily="18" charset="0"/>
                <a:cs typeface="Times New Roman" panose="02020603050405020304" pitchFamily="18" charset="0"/>
              </a:rPr>
              <a:t>级中断，中断响应优先次序为</a:t>
            </a:r>
            <a:r>
              <a:rPr lang="en-US" altLang="zh-CN" sz="2400" dirty="0">
                <a:latin typeface="Times New Roman" panose="02020603050405020304" pitchFamily="18" charset="0"/>
                <a:cs typeface="Times New Roman" panose="02020603050405020304" pitchFamily="18" charset="0"/>
              </a:rPr>
              <a:t>1-&gt;2-&gt;3-&gt;4-&gt;5</a:t>
            </a:r>
            <a:r>
              <a:rPr lang="zh-CN" altLang="zh-CN" sz="2400" dirty="0">
                <a:latin typeface="Times New Roman" panose="02020603050405020304" pitchFamily="18" charset="0"/>
                <a:cs typeface="Times New Roman" panose="02020603050405020304" pitchFamily="18" charset="0"/>
              </a:rPr>
              <a:t>，现要求其实际的中断处理次序为</a:t>
            </a:r>
            <a:r>
              <a:rPr lang="en-US" altLang="zh-CN" sz="2400" dirty="0">
                <a:solidFill>
                  <a:srgbClr val="FF0000"/>
                </a:solidFill>
                <a:latin typeface="Times New Roman" panose="02020603050405020304" pitchFamily="18" charset="0"/>
                <a:cs typeface="Times New Roman" panose="02020603050405020304" pitchFamily="18" charset="0"/>
              </a:rPr>
              <a:t>1-&gt;4-&gt;5-&gt;2-&gt;3</a:t>
            </a:r>
            <a:r>
              <a:rPr lang="zh-CN" altLang="zh-CN" sz="2400" dirty="0">
                <a:latin typeface="Times New Roman" panose="02020603050405020304" pitchFamily="18" charset="0"/>
                <a:cs typeface="Times New Roman" panose="02020603050405020304" pitchFamily="18" charset="0"/>
              </a:rPr>
              <a:t>，回答下面问题：</a:t>
            </a:r>
            <a:endParaRPr lang="zh-CN" altLang="zh-CN" sz="2400" dirty="0">
              <a:latin typeface="Times New Roman" panose="02020603050405020304" pitchFamily="18" charset="0"/>
              <a:cs typeface="Times New Roman" panose="02020603050405020304" pitchFamily="18" charset="0"/>
            </a:endParaRPr>
          </a:p>
          <a:p>
            <a:pPr marL="0" lvl="0" indent="0">
              <a:buNone/>
            </a:pP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设计各级中断处理程序的中断级屏蔽位</a:t>
            </a:r>
            <a:endParaRPr lang="en-US" altLang="zh-CN" sz="2400" dirty="0">
              <a:latin typeface="Times New Roman" panose="02020603050405020304" pitchFamily="18" charset="0"/>
              <a:cs typeface="Times New Roman" panose="02020603050405020304" pitchFamily="18" charset="0"/>
            </a:endParaRPr>
          </a:p>
          <a:p>
            <a:pPr marL="0" lvl="0" indent="0">
              <a:buNone/>
            </a:pP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（令“</a:t>
            </a:r>
            <a:r>
              <a:rPr lang="en-US" altLang="zh-CN" sz="2400" dirty="0">
                <a:latin typeface="Times New Roman" panose="02020603050405020304" pitchFamily="18" charset="0"/>
                <a:cs typeface="Times New Roman" panose="02020603050405020304" pitchFamily="18" charset="0"/>
              </a:rPr>
              <a:t>0</a:t>
            </a:r>
            <a:r>
              <a:rPr lang="zh-CN" altLang="zh-CN" sz="2400" dirty="0">
                <a:latin typeface="Times New Roman" panose="02020603050405020304" pitchFamily="18" charset="0"/>
                <a:cs typeface="Times New Roman" panose="02020603050405020304" pitchFamily="18" charset="0"/>
              </a:rPr>
              <a:t>”对应于屏蔽，“</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”对应于开放）</a:t>
            </a:r>
            <a:endParaRPr lang="en-US" altLang="zh-CN" sz="2400" dirty="0">
              <a:latin typeface="Times New Roman" panose="02020603050405020304" pitchFamily="18" charset="0"/>
              <a:cs typeface="Times New Roman" panose="02020603050405020304" pitchFamily="18" charset="0"/>
            </a:endParaRPr>
          </a:p>
          <a:p>
            <a:pPr marL="0" lvl="0" indent="0">
              <a:buNone/>
            </a:pP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解答</a:t>
            </a:r>
            <a:r>
              <a:rPr lang="en-US" altLang="zh-CN" sz="2400" dirty="0">
                <a:solidFill>
                  <a:srgbClr val="FF0000"/>
                </a:solidFill>
                <a:latin typeface="Times New Roman" panose="02020603050405020304" pitchFamily="18" charset="0"/>
                <a:cs typeface="Times New Roman" panose="02020603050405020304" pitchFamily="18" charset="0"/>
              </a:rPr>
              <a:t>】</a:t>
            </a:r>
            <a:endParaRPr lang="zh-CN" altLang="zh-CN" sz="2400"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表格 3"/>
          <p:cNvGraphicFramePr>
            <a:graphicFrameLocks noGrp="1"/>
          </p:cNvGraphicFramePr>
          <p:nvPr>
            <p:custDataLst>
              <p:tags r:id="rId1"/>
            </p:custDataLst>
          </p:nvPr>
        </p:nvGraphicFramePr>
        <p:xfrm>
          <a:off x="1476589" y="3272413"/>
          <a:ext cx="6337373" cy="3276168"/>
        </p:xfrm>
        <a:graphic>
          <a:graphicData uri="http://schemas.openxmlformats.org/drawingml/2006/table">
            <a:tbl>
              <a:tblPr firstRow="1" bandRow="1">
                <a:tableStyleId>{5C22544A-7EE6-4342-B048-85BDC9FD1C3A}</a:tableStyleId>
              </a:tblPr>
              <a:tblGrid>
                <a:gridCol w="1247748"/>
                <a:gridCol w="864709"/>
                <a:gridCol w="1056229"/>
                <a:gridCol w="1056229"/>
                <a:gridCol w="1056229"/>
                <a:gridCol w="1056229"/>
              </a:tblGrid>
              <a:tr h="468024">
                <a:tc rowSpan="2">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中断处理程序级别</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tc>
                <a:tc gridSpan="5">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中断级屏蔽位</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tc>
                <a:tc hMerge="1">
                  <a:tcPr/>
                </a:tc>
                <a:tc hMerge="1">
                  <a:tcPr/>
                </a:tc>
                <a:tc hMerge="1">
                  <a:tcPr/>
                </a:tc>
                <a:tc hMerge="1">
                  <a:tcPr anchor="ctr"/>
                </a:tc>
              </a:tr>
              <a:tr h="468024">
                <a:tc vMerge="1">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1</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2</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3</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4</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solidFill>
                      <a:srgbClr val="0092CC"/>
                    </a:solidFill>
                  </a:tcPr>
                </a:tc>
                <a:tc>
                  <a:txBody>
                    <a:bodyPr/>
                    <a:lstStyle/>
                    <a:p>
                      <a:pPr algn="ctr"/>
                      <a:r>
                        <a:rPr lang="zh-CN" altLang="en-US" dirty="0">
                          <a:solidFill>
                            <a:schemeClr val="bg1"/>
                          </a:solidFill>
                          <a:latin typeface="Times New Roman" panose="02020603050405020304" pitchFamily="18" charset="0"/>
                          <a:cs typeface="Times New Roman" panose="02020603050405020304" pitchFamily="18" charset="0"/>
                        </a:rPr>
                        <a:t>第</a:t>
                      </a:r>
                      <a:r>
                        <a:rPr lang="en-US" altLang="zh-CN" dirty="0">
                          <a:solidFill>
                            <a:schemeClr val="bg1"/>
                          </a:solidFill>
                          <a:latin typeface="Times New Roman" panose="02020603050405020304" pitchFamily="18" charset="0"/>
                          <a:cs typeface="Times New Roman" panose="02020603050405020304" pitchFamily="18" charset="0"/>
                        </a:rPr>
                        <a:t>5</a:t>
                      </a:r>
                      <a:r>
                        <a:rPr lang="zh-CN" altLang="en-US" dirty="0">
                          <a:solidFill>
                            <a:schemeClr val="bg1"/>
                          </a:solidFill>
                          <a:latin typeface="Times New Roman" panose="02020603050405020304" pitchFamily="18" charset="0"/>
                          <a:cs typeface="Times New Roman" panose="02020603050405020304" pitchFamily="18" charset="0"/>
                        </a:rPr>
                        <a:t>级</a:t>
                      </a:r>
                      <a:endParaRPr lang="zh-CN" altLang="en-US" dirty="0">
                        <a:solidFill>
                          <a:schemeClr val="bg1"/>
                        </a:solidFill>
                        <a:latin typeface="Times New Roman" panose="02020603050405020304" pitchFamily="18" charset="0"/>
                        <a:cs typeface="Times New Roman" panose="02020603050405020304" pitchFamily="18" charset="0"/>
                      </a:endParaRPr>
                    </a:p>
                  </a:txBody>
                  <a:tcPr anchor="ctr">
                    <a:solidFill>
                      <a:srgbClr val="0092CC"/>
                    </a:solidFill>
                  </a:tcPr>
                </a:tc>
              </a:tr>
              <a:tr h="46802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1</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r h="46802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2</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r h="46802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3</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r h="46802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4</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r h="468024">
                <a:tc>
                  <a:txBody>
                    <a:bodyPr/>
                    <a:lstStyle/>
                    <a:p>
                      <a:pPr algn="ctr"/>
                      <a:r>
                        <a:rPr lang="zh-CN" altLang="en-US" dirty="0">
                          <a:solidFill>
                            <a:srgbClr val="000000"/>
                          </a:solidFill>
                          <a:latin typeface="Times New Roman" panose="02020603050405020304" pitchFamily="18" charset="0"/>
                          <a:cs typeface="Times New Roman" panose="02020603050405020304" pitchFamily="18" charset="0"/>
                        </a:rPr>
                        <a:t>第</a:t>
                      </a:r>
                      <a:r>
                        <a:rPr lang="en-US" altLang="zh-CN" dirty="0">
                          <a:solidFill>
                            <a:srgbClr val="000000"/>
                          </a:solidFill>
                          <a:latin typeface="Times New Roman" panose="02020603050405020304" pitchFamily="18" charset="0"/>
                          <a:cs typeface="Times New Roman" panose="02020603050405020304" pitchFamily="18" charset="0"/>
                        </a:rPr>
                        <a:t>5</a:t>
                      </a:r>
                      <a:r>
                        <a:rPr lang="zh-CN" altLang="en-US" dirty="0">
                          <a:solidFill>
                            <a:srgbClr val="000000"/>
                          </a:solidFill>
                          <a:latin typeface="Times New Roman" panose="02020603050405020304" pitchFamily="18" charset="0"/>
                          <a:cs typeface="Times New Roman" panose="02020603050405020304" pitchFamily="18" charset="0"/>
                        </a:rPr>
                        <a:t>级</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1</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000000"/>
                          </a:solidFill>
                          <a:latin typeface="Times New Roman" panose="02020603050405020304" pitchFamily="18" charset="0"/>
                          <a:cs typeface="Times New Roman" panose="02020603050405020304" pitchFamily="18" charset="0"/>
                        </a:rPr>
                        <a:t>0</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3</a:t>
            </a:r>
            <a:endParaRPr lang="zh-CN" altLang="en-US" dirty="0"/>
          </a:p>
        </p:txBody>
      </p:sp>
      <p:sp>
        <p:nvSpPr>
          <p:cNvPr id="3" name="内容占位符 2"/>
          <p:cNvSpPr>
            <a:spLocks noGrp="1"/>
          </p:cNvSpPr>
          <p:nvPr>
            <p:ph idx="1"/>
          </p:nvPr>
        </p:nvSpPr>
        <p:spPr>
          <a:xfrm>
            <a:off x="27711" y="1022350"/>
            <a:ext cx="3657598" cy="5757141"/>
          </a:xfrm>
        </p:spPr>
        <p:txBody>
          <a:bodyPr/>
          <a:lstStyle/>
          <a:p>
            <a:pPr marL="0" indent="0" algn="just">
              <a:buNone/>
            </a:pPr>
            <a:r>
              <a:rPr lang="zh-CN" altLang="zh-CN" sz="2400" dirty="0">
                <a:latin typeface="Times New Roman" panose="02020603050405020304" pitchFamily="18" charset="0"/>
                <a:cs typeface="Times New Roman" panose="02020603050405020304" pitchFamily="18" charset="0"/>
              </a:rPr>
              <a:t>若机器共有</a:t>
            </a:r>
            <a:r>
              <a:rPr lang="en-US" altLang="zh-CN" sz="2400" dirty="0">
                <a:latin typeface="Times New Roman" panose="02020603050405020304" pitchFamily="18" charset="0"/>
                <a:cs typeface="Times New Roman" panose="02020603050405020304" pitchFamily="18" charset="0"/>
              </a:rPr>
              <a:t>5</a:t>
            </a:r>
            <a:r>
              <a:rPr lang="zh-CN" altLang="zh-CN" sz="2400" dirty="0">
                <a:latin typeface="Times New Roman" panose="02020603050405020304" pitchFamily="18" charset="0"/>
                <a:cs typeface="Times New Roman" panose="02020603050405020304" pitchFamily="18" charset="0"/>
              </a:rPr>
              <a:t>级中断，中断响应优先次序为</a:t>
            </a:r>
            <a:endParaRPr lang="en-US" altLang="zh-CN" sz="2400" dirty="0">
              <a:latin typeface="Times New Roman" panose="02020603050405020304" pitchFamily="18" charset="0"/>
              <a:cs typeface="Times New Roman" panose="02020603050405020304" pitchFamily="18" charset="0"/>
            </a:endParaRPr>
          </a:p>
          <a:p>
            <a:pPr marL="0" indent="0" algn="just">
              <a:buNone/>
            </a:pPr>
            <a:r>
              <a:rPr lang="en-US" altLang="zh-CN" sz="2400" dirty="0">
                <a:solidFill>
                  <a:srgbClr val="FF0000"/>
                </a:solidFill>
                <a:latin typeface="Times New Roman" panose="02020603050405020304" pitchFamily="18" charset="0"/>
                <a:cs typeface="Times New Roman" panose="02020603050405020304" pitchFamily="18" charset="0"/>
              </a:rPr>
              <a:t>1-&gt;2-&gt;3-&gt;4-&gt;5</a:t>
            </a:r>
            <a:r>
              <a:rPr lang="zh-CN" altLang="zh-CN" sz="2400" dirty="0">
                <a:latin typeface="Times New Roman" panose="02020603050405020304" pitchFamily="18" charset="0"/>
                <a:cs typeface="Times New Roman" panose="02020603050405020304" pitchFamily="18" charset="0"/>
              </a:rPr>
              <a:t>，现要求其实际的中断处理次序为</a:t>
            </a:r>
            <a:endParaRPr lang="en-US" altLang="zh-CN" sz="2400" dirty="0">
              <a:latin typeface="Times New Roman" panose="02020603050405020304" pitchFamily="18" charset="0"/>
              <a:cs typeface="Times New Roman" panose="02020603050405020304" pitchFamily="18" charset="0"/>
            </a:endParaRPr>
          </a:p>
          <a:p>
            <a:pPr marL="0" indent="0" algn="just">
              <a:buNone/>
            </a:pPr>
            <a:r>
              <a:rPr lang="en-US" altLang="zh-CN" sz="2400" dirty="0">
                <a:solidFill>
                  <a:srgbClr val="FF0000"/>
                </a:solidFill>
                <a:latin typeface="Times New Roman" panose="02020603050405020304" pitchFamily="18" charset="0"/>
                <a:cs typeface="Times New Roman" panose="02020603050405020304" pitchFamily="18" charset="0"/>
              </a:rPr>
              <a:t>1-&gt;4-&gt;5-&gt;2-&gt;3</a:t>
            </a:r>
            <a:r>
              <a:rPr lang="zh-CN" altLang="zh-CN" sz="2400" dirty="0">
                <a:latin typeface="Times New Roman" panose="02020603050405020304" pitchFamily="18" charset="0"/>
                <a:cs typeface="Times New Roman" panose="02020603050405020304" pitchFamily="18" charset="0"/>
              </a:rPr>
              <a:t>，回答下面问题：</a:t>
            </a:r>
            <a:endParaRPr lang="zh-CN" altLang="zh-CN" sz="2400" dirty="0">
              <a:latin typeface="Times New Roman" panose="02020603050405020304" pitchFamily="18" charset="0"/>
              <a:cs typeface="Times New Roman" panose="02020603050405020304" pitchFamily="18" charset="0"/>
            </a:endParaRPr>
          </a:p>
          <a:p>
            <a:pPr marL="0" lvl="0" indent="0" algn="just">
              <a:buNone/>
            </a:pP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若在运行用户程序时，同时出现第</a:t>
            </a:r>
            <a:r>
              <a:rPr lang="en-US" altLang="zh-CN" sz="2400" dirty="0">
                <a:latin typeface="Times New Roman" panose="02020603050405020304" pitchFamily="18" charset="0"/>
                <a:cs typeface="Times New Roman" panose="02020603050405020304" pitchFamily="18" charset="0"/>
              </a:rPr>
              <a:t>4</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级中断请求，而在处理第</a:t>
            </a: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级中断未完成时，又同时出现第</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5</a:t>
            </a:r>
            <a:r>
              <a:rPr lang="zh-CN" altLang="zh-CN" sz="2400" dirty="0">
                <a:latin typeface="Times New Roman" panose="02020603050405020304" pitchFamily="18" charset="0"/>
                <a:cs typeface="Times New Roman" panose="02020603050405020304" pitchFamily="18" charset="0"/>
              </a:rPr>
              <a:t>级中断请求，请画出此程序运行过程示意图。</a:t>
            </a:r>
            <a:endParaRPr lang="zh-CN" altLang="zh-CN" sz="2400" dirty="0">
              <a:latin typeface="Times New Roman" panose="02020603050405020304" pitchFamily="18" charset="0"/>
              <a:cs typeface="Times New Roman" panose="02020603050405020304" pitchFamily="18" charset="0"/>
            </a:endParaRPr>
          </a:p>
        </p:txBody>
      </p:sp>
      <p:sp>
        <p:nvSpPr>
          <p:cNvPr id="4" name="矩形 3"/>
          <p:cNvSpPr/>
          <p:nvPr/>
        </p:nvSpPr>
        <p:spPr bwMode="auto">
          <a:xfrm>
            <a:off x="3344376" y="1261101"/>
            <a:ext cx="5623412" cy="6048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rgbClr val="000000"/>
                </a:solidFill>
              </a:rPr>
              <a:t>                                                          中断处理程序       </a:t>
            </a:r>
            <a:endParaRPr lang="en-US" altLang="zh-CN" dirty="0">
              <a:solidFill>
                <a:srgbClr val="000000"/>
              </a:solidFill>
            </a:endParaRPr>
          </a:p>
          <a:p>
            <a:pPr marL="0" marR="0" indent="0" algn="r" defTabSz="914400" rtl="0" eaLnBrk="0" fontAlgn="base" latinLnBrk="0" hangingPunct="0">
              <a:lnSpc>
                <a:spcPct val="100000"/>
              </a:lnSpc>
              <a:spcBef>
                <a:spcPct val="0"/>
              </a:spcBef>
              <a:spcAft>
                <a:spcPct val="0"/>
              </a:spcAft>
              <a:buClrTx/>
              <a:buSzTx/>
              <a:buFontTx/>
              <a:buNone/>
            </a:pPr>
            <a:r>
              <a:rPr lang="zh-CN" altLang="en-US" u="sng" dirty="0">
                <a:solidFill>
                  <a:srgbClr val="000000"/>
                </a:solidFill>
              </a:rPr>
              <a:t>中断请求</a:t>
            </a:r>
            <a:r>
              <a:rPr lang="zh-CN" altLang="en-US" dirty="0">
                <a:solidFill>
                  <a:srgbClr val="000000"/>
                </a:solidFill>
              </a:rPr>
              <a:t>      </a:t>
            </a:r>
            <a:r>
              <a:rPr lang="zh-CN" altLang="en-US" u="sng" dirty="0">
                <a:solidFill>
                  <a:srgbClr val="000000"/>
                </a:solidFill>
              </a:rPr>
              <a:t>用户程序 </a:t>
            </a:r>
            <a:r>
              <a:rPr lang="zh-CN" altLang="en-US" dirty="0">
                <a:solidFill>
                  <a:srgbClr val="000000"/>
                </a:solidFill>
              </a:rPr>
              <a:t>      </a:t>
            </a:r>
            <a:r>
              <a:rPr lang="zh-CN" altLang="en-US" u="sng" dirty="0">
                <a:solidFill>
                  <a:srgbClr val="000000"/>
                </a:solidFill>
              </a:rPr>
              <a:t> </a:t>
            </a:r>
            <a:r>
              <a:rPr lang="en-US" altLang="zh-CN" u="sng" dirty="0">
                <a:solidFill>
                  <a:srgbClr val="000000"/>
                </a:solidFill>
              </a:rPr>
              <a:t>1 </a:t>
            </a:r>
            <a:r>
              <a:rPr lang="en-US" altLang="zh-CN" dirty="0">
                <a:solidFill>
                  <a:srgbClr val="000000"/>
                </a:solidFill>
              </a:rPr>
              <a:t>       </a:t>
            </a:r>
            <a:r>
              <a:rPr lang="en-US" altLang="zh-CN" u="sng" dirty="0">
                <a:solidFill>
                  <a:srgbClr val="000000"/>
                </a:solidFill>
              </a:rPr>
              <a:t> 2 </a:t>
            </a:r>
            <a:r>
              <a:rPr lang="en-US" altLang="zh-CN" dirty="0">
                <a:solidFill>
                  <a:srgbClr val="000000"/>
                </a:solidFill>
              </a:rPr>
              <a:t>      </a:t>
            </a:r>
            <a:r>
              <a:rPr lang="en-US" altLang="zh-CN" u="sng" dirty="0">
                <a:solidFill>
                  <a:srgbClr val="000000"/>
                </a:solidFill>
              </a:rPr>
              <a:t> 3 </a:t>
            </a:r>
            <a:r>
              <a:rPr lang="en-US" altLang="zh-CN" dirty="0">
                <a:solidFill>
                  <a:srgbClr val="000000"/>
                </a:solidFill>
              </a:rPr>
              <a:t>      </a:t>
            </a:r>
            <a:r>
              <a:rPr lang="en-US" altLang="zh-CN" u="sng" dirty="0">
                <a:solidFill>
                  <a:srgbClr val="000000"/>
                </a:solidFill>
              </a:rPr>
              <a:t> 4 </a:t>
            </a:r>
            <a:r>
              <a:rPr lang="en-US" altLang="zh-CN" dirty="0">
                <a:solidFill>
                  <a:srgbClr val="000000"/>
                </a:solidFill>
              </a:rPr>
              <a:t>     </a:t>
            </a:r>
            <a:r>
              <a:rPr lang="en-US" altLang="zh-CN" u="sng" dirty="0">
                <a:solidFill>
                  <a:srgbClr val="000000"/>
                </a:solidFill>
              </a:rPr>
              <a:t> 5   </a:t>
            </a:r>
            <a:endParaRPr kumimoji="0" lang="zh-CN" altLang="en-US" sz="1800" b="0" i="0" u="sng" strike="noStrike" cap="none" normalizeH="0" baseline="0" dirty="0">
              <a:ln>
                <a:noFill/>
              </a:ln>
              <a:solidFill>
                <a:srgbClr val="000000"/>
              </a:solidFill>
              <a:effectLst/>
            </a:endParaRPr>
          </a:p>
        </p:txBody>
      </p:sp>
      <p:cxnSp>
        <p:nvCxnSpPr>
          <p:cNvPr id="5" name="直接连接符 4"/>
          <p:cNvCxnSpPr/>
          <p:nvPr/>
        </p:nvCxnSpPr>
        <p:spPr bwMode="auto">
          <a:xfrm>
            <a:off x="5509417" y="1832709"/>
            <a:ext cx="0" cy="442985"/>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5509417" y="2275694"/>
            <a:ext cx="165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4007592" y="2054202"/>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②</a:t>
            </a:r>
            <a:r>
              <a:rPr lang="zh-CN" altLang="en-US" dirty="0">
                <a:solidFill>
                  <a:srgbClr val="FF0000"/>
                </a:solidFill>
                <a:latin typeface="宋体" panose="02010600030101010101" pitchFamily="2" charset="-122"/>
                <a:ea typeface="宋体" panose="02010600030101010101" pitchFamily="2" charset="-122"/>
              </a:rPr>
              <a:t>④</a:t>
            </a:r>
            <a:endParaRPr lang="zh-CN" altLang="en-US" dirty="0">
              <a:solidFill>
                <a:srgbClr val="FF0000"/>
              </a:solidFill>
            </a:endParaRPr>
          </a:p>
        </p:txBody>
      </p:sp>
      <p:cxnSp>
        <p:nvCxnSpPr>
          <p:cNvPr id="9" name="直接连接符 8"/>
          <p:cNvCxnSpPr/>
          <p:nvPr/>
        </p:nvCxnSpPr>
        <p:spPr bwMode="auto">
          <a:xfrm>
            <a:off x="7144259" y="2281382"/>
            <a:ext cx="0" cy="14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144259" y="2425382"/>
            <a:ext cx="111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410182" y="483272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7047278" y="235338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8258687" y="242538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8164880" y="2490027"/>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3746103" y="2977506"/>
            <a:ext cx="877163"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①③</a:t>
            </a:r>
            <a:r>
              <a:rPr lang="zh-CN" altLang="en-US" dirty="0">
                <a:solidFill>
                  <a:srgbClr val="FF0000"/>
                </a:solidFill>
                <a:latin typeface="宋体" panose="02010600030101010101" pitchFamily="2" charset="-122"/>
                <a:ea typeface="宋体" panose="02010600030101010101" pitchFamily="2" charset="-122"/>
              </a:rPr>
              <a:t>⑤</a:t>
            </a:r>
            <a:endParaRPr lang="zh-CN" altLang="en-US" dirty="0">
              <a:solidFill>
                <a:srgbClr val="FF0000"/>
              </a:solidFill>
            </a:endParaRPr>
          </a:p>
        </p:txBody>
      </p:sp>
      <p:cxnSp>
        <p:nvCxnSpPr>
          <p:cNvPr id="18" name="直接连接符 17"/>
          <p:cNvCxnSpPr/>
          <p:nvPr/>
        </p:nvCxnSpPr>
        <p:spPr bwMode="auto">
          <a:xfrm>
            <a:off x="7155624" y="2965381"/>
            <a:ext cx="111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6522048" y="316107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425067" y="3233071"/>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522048" y="3162172"/>
            <a:ext cx="61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8187975" y="2931298"/>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6" name="椭圆 25"/>
          <p:cNvSpPr/>
          <p:nvPr/>
        </p:nvSpPr>
        <p:spPr bwMode="auto">
          <a:xfrm>
            <a:off x="6494341" y="3709384"/>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27" name="直接连接符 26"/>
          <p:cNvCxnSpPr/>
          <p:nvPr/>
        </p:nvCxnSpPr>
        <p:spPr bwMode="auto">
          <a:xfrm>
            <a:off x="5488616" y="4745509"/>
            <a:ext cx="0" cy="18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7043104" y="3820689"/>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7132733" y="3862254"/>
            <a:ext cx="169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7124363" y="3784515"/>
            <a:ext cx="0" cy="9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8824733" y="3849566"/>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8727752" y="392156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椭圆 37"/>
          <p:cNvSpPr/>
          <p:nvPr/>
        </p:nvSpPr>
        <p:spPr bwMode="auto">
          <a:xfrm>
            <a:off x="8797026" y="4305518"/>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39" name="椭圆 38"/>
          <p:cNvSpPr/>
          <p:nvPr/>
        </p:nvSpPr>
        <p:spPr bwMode="auto">
          <a:xfrm>
            <a:off x="7093602" y="4686237"/>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40" name="直接连接符 39"/>
          <p:cNvCxnSpPr/>
          <p:nvPr/>
        </p:nvCxnSpPr>
        <p:spPr bwMode="auto">
          <a:xfrm>
            <a:off x="7124363" y="4353989"/>
            <a:ext cx="169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5488616" y="4925509"/>
            <a:ext cx="22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5508650" y="5415573"/>
            <a:ext cx="0" cy="442985"/>
          </a:xfrm>
          <a:prstGeom prst="line">
            <a:avLst/>
          </a:prstGeom>
          <a:solidFill>
            <a:schemeClr val="accent1"/>
          </a:solidFill>
          <a:ln w="952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4620107" y="2281382"/>
            <a:ext cx="792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a:off x="4620944" y="3162172"/>
            <a:ext cx="1764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7144259" y="2950405"/>
            <a:ext cx="0" cy="21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7047278" y="301817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6494341" y="3774256"/>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7139643" y="4354716"/>
            <a:ext cx="0" cy="32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7061134" y="442671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a:off x="5488616" y="4745509"/>
            <a:ext cx="165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a:off x="7740650" y="4925509"/>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7643669" y="4997509"/>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椭圆 61"/>
          <p:cNvSpPr/>
          <p:nvPr/>
        </p:nvSpPr>
        <p:spPr bwMode="auto">
          <a:xfrm>
            <a:off x="7712943" y="5381461"/>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63" name="直接连接符 62"/>
          <p:cNvCxnSpPr/>
          <p:nvPr/>
        </p:nvCxnSpPr>
        <p:spPr bwMode="auto">
          <a:xfrm>
            <a:off x="5508650" y="5407995"/>
            <a:ext cx="223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p:nvPr/>
        </p:nvCxnSpPr>
        <p:spPr bwMode="auto">
          <a:xfrm>
            <a:off x="5420444" y="548551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矩形 64"/>
          <p:cNvSpPr/>
          <p:nvPr/>
        </p:nvSpPr>
        <p:spPr>
          <a:xfrm>
            <a:off x="3630686" y="794989"/>
            <a:ext cx="1107996" cy="369332"/>
          </a:xfrm>
          <a:prstGeom prst="rect">
            <a:avLst/>
          </a:prstGeom>
        </p:spPr>
        <p:txBody>
          <a:bodyPr wrap="none">
            <a:spAutoFit/>
          </a:bodyPr>
          <a:lstStyle/>
          <a:p>
            <a:pPr marL="0" lvl="0" indent="0">
              <a:buNone/>
            </a:pPr>
            <a:r>
              <a:rPr lang="en-US" altLang="zh-CN" dirty="0">
                <a:solidFill>
                  <a:srgbClr val="FF0000"/>
                </a:solidFill>
                <a:cs typeface="Times New Roman" panose="02020603050405020304" pitchFamily="18" charset="0"/>
              </a:rPr>
              <a:t>【</a:t>
            </a:r>
            <a:r>
              <a:rPr lang="zh-CN" altLang="en-US" dirty="0">
                <a:solidFill>
                  <a:srgbClr val="FF0000"/>
                </a:solidFill>
                <a:cs typeface="Times New Roman" panose="02020603050405020304" pitchFamily="18" charset="0"/>
              </a:rPr>
              <a:t>解答</a:t>
            </a:r>
            <a:r>
              <a:rPr lang="en-US" altLang="zh-CN" dirty="0">
                <a:solidFill>
                  <a:srgbClr val="FF0000"/>
                </a:solidFill>
                <a:cs typeface="Times New Roman" panose="02020603050405020304" pitchFamily="18" charset="0"/>
              </a:rPr>
              <a:t>】</a:t>
            </a:r>
            <a:endParaRPr lang="zh-CN" altLang="zh-CN" dirty="0">
              <a:solidFill>
                <a:srgbClr val="FF0000"/>
              </a:solidFill>
              <a:cs typeface="Times New Roman" panose="02020603050405020304" pitchFamily="18" charset="0"/>
            </a:endParaRPr>
          </a:p>
        </p:txBody>
      </p:sp>
      <p:cxnSp>
        <p:nvCxnSpPr>
          <p:cNvPr id="67" name="直接箭头连接符 66"/>
          <p:cNvCxnSpPr/>
          <p:nvPr/>
        </p:nvCxnSpPr>
        <p:spPr bwMode="auto">
          <a:xfrm>
            <a:off x="3746103" y="2054201"/>
            <a:ext cx="0" cy="2871308"/>
          </a:xfrm>
          <a:prstGeom prst="straightConnector1">
            <a:avLst/>
          </a:prstGeom>
          <a:solidFill>
            <a:schemeClr val="accent1"/>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3782290" y="4605622"/>
            <a:ext cx="248786" cy="369332"/>
          </a:xfrm>
          <a:prstGeom prst="rect">
            <a:avLst/>
          </a:prstGeom>
          <a:noFill/>
        </p:spPr>
        <p:txBody>
          <a:bodyPr wrap="none" rtlCol="0">
            <a:spAutoFit/>
          </a:bodyPr>
          <a:lstStyle/>
          <a:p>
            <a:r>
              <a:rPr lang="en-US" altLang="zh-CN" dirty="0">
                <a:solidFill>
                  <a:srgbClr val="000000"/>
                </a:solidFill>
              </a:rPr>
              <a:t>t</a:t>
            </a:r>
            <a:endParaRPr lang="zh-CN" altLang="en-US" dirty="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3</a:t>
            </a:r>
            <a:endParaRPr lang="zh-CN" altLang="en-US" dirty="0"/>
          </a:p>
        </p:txBody>
      </p:sp>
      <p:sp>
        <p:nvSpPr>
          <p:cNvPr id="3" name="内容占位符 2"/>
          <p:cNvSpPr>
            <a:spLocks noGrp="1"/>
          </p:cNvSpPr>
          <p:nvPr>
            <p:ph idx="1"/>
          </p:nvPr>
        </p:nvSpPr>
        <p:spPr>
          <a:xfrm>
            <a:off x="27711" y="1022351"/>
            <a:ext cx="3657598" cy="4978400"/>
          </a:xfrm>
        </p:spPr>
        <p:txBody>
          <a:bodyPr/>
          <a:lstStyle/>
          <a:p>
            <a:pPr marL="0" indent="0" algn="just">
              <a:buNone/>
            </a:pPr>
            <a:r>
              <a:rPr lang="zh-CN" altLang="zh-CN" sz="2000" dirty="0">
                <a:latin typeface="Times New Roman" panose="02020603050405020304" pitchFamily="18" charset="0"/>
                <a:cs typeface="Times New Roman" panose="02020603050405020304" pitchFamily="18" charset="0"/>
              </a:rPr>
              <a:t>若机器共有</a:t>
            </a:r>
            <a:r>
              <a:rPr lang="en-US" altLang="zh-CN" sz="2000" dirty="0">
                <a:latin typeface="Times New Roman" panose="02020603050405020304" pitchFamily="18" charset="0"/>
                <a:cs typeface="Times New Roman" panose="02020603050405020304" pitchFamily="18" charset="0"/>
              </a:rPr>
              <a:t>5</a:t>
            </a:r>
            <a:r>
              <a:rPr lang="zh-CN" altLang="zh-CN" sz="2000" dirty="0">
                <a:latin typeface="Times New Roman" panose="02020603050405020304" pitchFamily="18" charset="0"/>
                <a:cs typeface="Times New Roman" panose="02020603050405020304" pitchFamily="18" charset="0"/>
              </a:rPr>
              <a:t>级中断，中断响应优先次序为</a:t>
            </a:r>
            <a:endParaRPr lang="en-US" altLang="zh-CN" sz="2000" dirty="0">
              <a:latin typeface="Times New Roman" panose="02020603050405020304" pitchFamily="18" charset="0"/>
              <a:cs typeface="Times New Roman" panose="02020603050405020304" pitchFamily="18" charset="0"/>
            </a:endParaRPr>
          </a:p>
          <a:p>
            <a:pPr marL="0" indent="0" algn="just">
              <a:buNone/>
            </a:pPr>
            <a:r>
              <a:rPr lang="en-US" altLang="zh-CN" sz="2000" dirty="0">
                <a:solidFill>
                  <a:srgbClr val="FF0000"/>
                </a:solidFill>
                <a:latin typeface="Times New Roman" panose="02020603050405020304" pitchFamily="18" charset="0"/>
                <a:cs typeface="Times New Roman" panose="02020603050405020304" pitchFamily="18" charset="0"/>
              </a:rPr>
              <a:t>1-&gt;2-&gt;3-&gt;4-&gt;5</a:t>
            </a:r>
            <a:r>
              <a:rPr lang="zh-CN" altLang="zh-CN" sz="2000" dirty="0">
                <a:latin typeface="Times New Roman" panose="02020603050405020304" pitchFamily="18" charset="0"/>
                <a:cs typeface="Times New Roman" panose="02020603050405020304" pitchFamily="18" charset="0"/>
              </a:rPr>
              <a:t>，现要求其实际的中断处理次序为</a:t>
            </a:r>
            <a:endParaRPr lang="en-US" altLang="zh-CN" sz="2000" dirty="0">
              <a:latin typeface="Times New Roman" panose="02020603050405020304" pitchFamily="18" charset="0"/>
              <a:cs typeface="Times New Roman" panose="02020603050405020304" pitchFamily="18" charset="0"/>
            </a:endParaRPr>
          </a:p>
          <a:p>
            <a:pPr marL="0" indent="0" algn="just">
              <a:buNone/>
            </a:pPr>
            <a:r>
              <a:rPr lang="en-US" altLang="zh-CN" sz="2000" dirty="0">
                <a:solidFill>
                  <a:srgbClr val="FF0000"/>
                </a:solidFill>
                <a:latin typeface="Times New Roman" panose="02020603050405020304" pitchFamily="18" charset="0"/>
                <a:cs typeface="Times New Roman" panose="02020603050405020304" pitchFamily="18" charset="0"/>
              </a:rPr>
              <a:t>1-&gt;4-&gt;5-&gt;2-&gt;3</a:t>
            </a:r>
            <a:r>
              <a:rPr lang="zh-CN" altLang="zh-CN" sz="2000" dirty="0">
                <a:latin typeface="Times New Roman" panose="02020603050405020304" pitchFamily="18" charset="0"/>
                <a:cs typeface="Times New Roman" panose="02020603050405020304" pitchFamily="18" charset="0"/>
              </a:rPr>
              <a:t>，回答下面问题：</a:t>
            </a:r>
            <a:endParaRPr lang="zh-CN" altLang="zh-CN" sz="2000" dirty="0">
              <a:latin typeface="Times New Roman" panose="02020603050405020304" pitchFamily="18" charset="0"/>
              <a:cs typeface="Times New Roman" panose="02020603050405020304" pitchFamily="18" charset="0"/>
            </a:endParaRPr>
          </a:p>
          <a:p>
            <a:pPr marL="0" lvl="0" indent="0" algn="just">
              <a:buNone/>
            </a:pP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若在运行用户程序时，同时出现第</a:t>
            </a:r>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级中断请求，而在处理第</a:t>
            </a:r>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级中断未完成时，又同时出现第</a:t>
            </a:r>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5</a:t>
            </a:r>
            <a:r>
              <a:rPr lang="zh-CN" altLang="zh-CN" sz="2000" dirty="0">
                <a:latin typeface="Times New Roman" panose="02020603050405020304" pitchFamily="18" charset="0"/>
                <a:cs typeface="Times New Roman" panose="02020603050405020304" pitchFamily="18" charset="0"/>
              </a:rPr>
              <a:t>级中断请求，请画出此程序运行过程示意图。</a:t>
            </a:r>
            <a:endParaRPr lang="en-US" altLang="zh-CN" sz="2000" dirty="0">
              <a:latin typeface="Times New Roman" panose="02020603050405020304" pitchFamily="18" charset="0"/>
              <a:cs typeface="Times New Roman" panose="02020603050405020304" pitchFamily="18" charset="0"/>
            </a:endParaRPr>
          </a:p>
          <a:p>
            <a:pPr marL="0" lvl="0" indent="0" algn="just">
              <a:buNone/>
            </a:pPr>
            <a:r>
              <a:rPr lang="zh-CN" altLang="en-US" sz="2000" dirty="0">
                <a:solidFill>
                  <a:srgbClr val="FF0000"/>
                </a:solidFill>
                <a:latin typeface="Times New Roman" panose="02020603050405020304" pitchFamily="18" charset="0"/>
                <a:cs typeface="Times New Roman" panose="02020603050405020304" pitchFamily="18" charset="0"/>
              </a:rPr>
              <a:t>解析：当发生第</a:t>
            </a:r>
            <a:r>
              <a:rPr lang="en-US" altLang="zh-CN" sz="2000" dirty="0">
                <a:solidFill>
                  <a:srgbClr val="FF0000"/>
                </a:solidFill>
                <a:latin typeface="Times New Roman" panose="02020603050405020304" pitchFamily="18" charset="0"/>
                <a:cs typeface="Times New Roman" panose="02020603050405020304" pitchFamily="18" charset="0"/>
              </a:rPr>
              <a:t>2</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4</a:t>
            </a:r>
            <a:r>
              <a:rPr lang="zh-CN" altLang="en-US" sz="2000" dirty="0">
                <a:solidFill>
                  <a:srgbClr val="FF0000"/>
                </a:solidFill>
                <a:latin typeface="Times New Roman" panose="02020603050405020304" pitchFamily="18" charset="0"/>
                <a:cs typeface="Times New Roman" panose="02020603050405020304" pitchFamily="18" charset="0"/>
              </a:rPr>
              <a:t>级中断请求时，用户程序的现行</a:t>
            </a:r>
            <a:r>
              <a:rPr lang="en-US" altLang="zh-CN" sz="2000" dirty="0">
                <a:solidFill>
                  <a:srgbClr val="FF0000"/>
                </a:solidFill>
                <a:latin typeface="Times New Roman" panose="02020603050405020304" pitchFamily="18" charset="0"/>
                <a:cs typeface="Times New Roman" panose="02020603050405020304" pitchFamily="18" charset="0"/>
              </a:rPr>
              <a:t>PSW</a:t>
            </a:r>
            <a:r>
              <a:rPr lang="zh-CN" altLang="en-US" sz="2000" dirty="0">
                <a:solidFill>
                  <a:srgbClr val="FF0000"/>
                </a:solidFill>
                <a:latin typeface="Times New Roman" panose="02020603050405020304" pitchFamily="18" charset="0"/>
                <a:cs typeface="Times New Roman" panose="02020603050405020304" pitchFamily="18" charset="0"/>
              </a:rPr>
              <a:t>中的中断屏蔽位是</a:t>
            </a:r>
            <a:r>
              <a:rPr lang="en-US" altLang="zh-CN" sz="2000" dirty="0">
                <a:solidFill>
                  <a:srgbClr val="FF0000"/>
                </a:solidFill>
                <a:latin typeface="Times New Roman" panose="02020603050405020304" pitchFamily="18" charset="0"/>
                <a:cs typeface="Times New Roman" panose="02020603050405020304" pitchFamily="18" charset="0"/>
              </a:rPr>
              <a:t>00000</a:t>
            </a:r>
            <a:r>
              <a:rPr lang="zh-CN" altLang="en-US" sz="2000" dirty="0">
                <a:solidFill>
                  <a:srgbClr val="FF0000"/>
                </a:solidFill>
                <a:latin typeface="Times New Roman" panose="02020603050405020304" pitchFamily="18" charset="0"/>
                <a:cs typeface="Times New Roman" panose="02020603050405020304" pitchFamily="18" charset="0"/>
              </a:rPr>
              <a:t>，因此中</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4" name="矩形 3"/>
          <p:cNvSpPr/>
          <p:nvPr/>
        </p:nvSpPr>
        <p:spPr bwMode="auto">
          <a:xfrm>
            <a:off x="3344376" y="1261101"/>
            <a:ext cx="5623412" cy="6048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rgbClr val="000000"/>
                </a:solidFill>
              </a:rPr>
              <a:t>                                                          中断处理程序       </a:t>
            </a:r>
            <a:endParaRPr lang="en-US" altLang="zh-CN" dirty="0">
              <a:solidFill>
                <a:srgbClr val="000000"/>
              </a:solidFill>
            </a:endParaRPr>
          </a:p>
          <a:p>
            <a:pPr marL="0" marR="0" indent="0" algn="r" defTabSz="914400" rtl="0" eaLnBrk="0" fontAlgn="base" latinLnBrk="0" hangingPunct="0">
              <a:lnSpc>
                <a:spcPct val="100000"/>
              </a:lnSpc>
              <a:spcBef>
                <a:spcPct val="0"/>
              </a:spcBef>
              <a:spcAft>
                <a:spcPct val="0"/>
              </a:spcAft>
              <a:buClrTx/>
              <a:buSzTx/>
              <a:buFontTx/>
              <a:buNone/>
            </a:pPr>
            <a:r>
              <a:rPr lang="zh-CN" altLang="en-US" u="sng" dirty="0">
                <a:solidFill>
                  <a:srgbClr val="000000"/>
                </a:solidFill>
              </a:rPr>
              <a:t>中断请求</a:t>
            </a:r>
            <a:r>
              <a:rPr lang="zh-CN" altLang="en-US" dirty="0">
                <a:solidFill>
                  <a:srgbClr val="000000"/>
                </a:solidFill>
              </a:rPr>
              <a:t>      </a:t>
            </a:r>
            <a:r>
              <a:rPr lang="zh-CN" altLang="en-US" u="sng" dirty="0">
                <a:solidFill>
                  <a:srgbClr val="000000"/>
                </a:solidFill>
              </a:rPr>
              <a:t>用户程序 </a:t>
            </a:r>
            <a:r>
              <a:rPr lang="zh-CN" altLang="en-US" dirty="0">
                <a:solidFill>
                  <a:srgbClr val="000000"/>
                </a:solidFill>
              </a:rPr>
              <a:t>      </a:t>
            </a:r>
            <a:r>
              <a:rPr lang="zh-CN" altLang="en-US" u="sng" dirty="0">
                <a:solidFill>
                  <a:srgbClr val="000000"/>
                </a:solidFill>
              </a:rPr>
              <a:t> </a:t>
            </a:r>
            <a:r>
              <a:rPr lang="en-US" altLang="zh-CN" u="sng" dirty="0">
                <a:solidFill>
                  <a:srgbClr val="000000"/>
                </a:solidFill>
              </a:rPr>
              <a:t>1 </a:t>
            </a:r>
            <a:r>
              <a:rPr lang="en-US" altLang="zh-CN" dirty="0">
                <a:solidFill>
                  <a:srgbClr val="000000"/>
                </a:solidFill>
              </a:rPr>
              <a:t>       </a:t>
            </a:r>
            <a:r>
              <a:rPr lang="en-US" altLang="zh-CN" u="sng" dirty="0">
                <a:solidFill>
                  <a:srgbClr val="000000"/>
                </a:solidFill>
              </a:rPr>
              <a:t> 2 </a:t>
            </a:r>
            <a:r>
              <a:rPr lang="en-US" altLang="zh-CN" dirty="0">
                <a:solidFill>
                  <a:srgbClr val="000000"/>
                </a:solidFill>
              </a:rPr>
              <a:t>      </a:t>
            </a:r>
            <a:r>
              <a:rPr lang="en-US" altLang="zh-CN" u="sng" dirty="0">
                <a:solidFill>
                  <a:srgbClr val="000000"/>
                </a:solidFill>
              </a:rPr>
              <a:t> 3 </a:t>
            </a:r>
            <a:r>
              <a:rPr lang="en-US" altLang="zh-CN" dirty="0">
                <a:solidFill>
                  <a:srgbClr val="000000"/>
                </a:solidFill>
              </a:rPr>
              <a:t>      </a:t>
            </a:r>
            <a:r>
              <a:rPr lang="en-US" altLang="zh-CN" u="sng" dirty="0">
                <a:solidFill>
                  <a:srgbClr val="000000"/>
                </a:solidFill>
              </a:rPr>
              <a:t> 4 </a:t>
            </a:r>
            <a:r>
              <a:rPr lang="en-US" altLang="zh-CN" dirty="0">
                <a:solidFill>
                  <a:srgbClr val="000000"/>
                </a:solidFill>
              </a:rPr>
              <a:t>     </a:t>
            </a:r>
            <a:r>
              <a:rPr lang="en-US" altLang="zh-CN" u="sng" dirty="0">
                <a:solidFill>
                  <a:srgbClr val="000000"/>
                </a:solidFill>
              </a:rPr>
              <a:t> 5   </a:t>
            </a:r>
            <a:endParaRPr kumimoji="0" lang="zh-CN" altLang="en-US" sz="1800" b="0" i="0" u="sng" strike="noStrike" cap="none" normalizeH="0" baseline="0" dirty="0">
              <a:ln>
                <a:noFill/>
              </a:ln>
              <a:solidFill>
                <a:srgbClr val="000000"/>
              </a:solidFill>
              <a:effectLst/>
            </a:endParaRPr>
          </a:p>
        </p:txBody>
      </p:sp>
      <p:cxnSp>
        <p:nvCxnSpPr>
          <p:cNvPr id="5" name="直接连接符 4"/>
          <p:cNvCxnSpPr/>
          <p:nvPr/>
        </p:nvCxnSpPr>
        <p:spPr bwMode="auto">
          <a:xfrm>
            <a:off x="5509417" y="1832709"/>
            <a:ext cx="0" cy="442985"/>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5509417" y="2275694"/>
            <a:ext cx="165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4007592" y="2054202"/>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②</a:t>
            </a:r>
            <a:r>
              <a:rPr lang="zh-CN" altLang="en-US" dirty="0">
                <a:solidFill>
                  <a:srgbClr val="FF0000"/>
                </a:solidFill>
                <a:latin typeface="宋体" panose="02010600030101010101" pitchFamily="2" charset="-122"/>
                <a:ea typeface="宋体" panose="02010600030101010101" pitchFamily="2" charset="-122"/>
              </a:rPr>
              <a:t>④</a:t>
            </a:r>
            <a:endParaRPr lang="zh-CN" altLang="en-US" dirty="0">
              <a:solidFill>
                <a:srgbClr val="FF0000"/>
              </a:solidFill>
            </a:endParaRPr>
          </a:p>
        </p:txBody>
      </p:sp>
      <p:cxnSp>
        <p:nvCxnSpPr>
          <p:cNvPr id="9" name="直接连接符 8"/>
          <p:cNvCxnSpPr/>
          <p:nvPr/>
        </p:nvCxnSpPr>
        <p:spPr bwMode="auto">
          <a:xfrm>
            <a:off x="7144259" y="2281382"/>
            <a:ext cx="0" cy="14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144259" y="2425382"/>
            <a:ext cx="111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410182" y="483272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7047278" y="235338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8258687" y="242538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8164880" y="2490027"/>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3746103" y="2977506"/>
            <a:ext cx="877163"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①③</a:t>
            </a:r>
            <a:r>
              <a:rPr lang="zh-CN" altLang="en-US" dirty="0">
                <a:solidFill>
                  <a:srgbClr val="FF0000"/>
                </a:solidFill>
                <a:latin typeface="宋体" panose="02010600030101010101" pitchFamily="2" charset="-122"/>
                <a:ea typeface="宋体" panose="02010600030101010101" pitchFamily="2" charset="-122"/>
              </a:rPr>
              <a:t>⑤</a:t>
            </a:r>
            <a:endParaRPr lang="zh-CN" altLang="en-US" dirty="0">
              <a:solidFill>
                <a:srgbClr val="FF0000"/>
              </a:solidFill>
            </a:endParaRPr>
          </a:p>
        </p:txBody>
      </p:sp>
      <p:cxnSp>
        <p:nvCxnSpPr>
          <p:cNvPr id="18" name="直接连接符 17"/>
          <p:cNvCxnSpPr/>
          <p:nvPr/>
        </p:nvCxnSpPr>
        <p:spPr bwMode="auto">
          <a:xfrm>
            <a:off x="7155624" y="2965381"/>
            <a:ext cx="111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6522048" y="316107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425067" y="3233071"/>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522048" y="3162172"/>
            <a:ext cx="61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8187975" y="2931298"/>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6" name="椭圆 25"/>
          <p:cNvSpPr/>
          <p:nvPr/>
        </p:nvSpPr>
        <p:spPr bwMode="auto">
          <a:xfrm>
            <a:off x="6494341" y="3709384"/>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27" name="直接连接符 26"/>
          <p:cNvCxnSpPr/>
          <p:nvPr/>
        </p:nvCxnSpPr>
        <p:spPr bwMode="auto">
          <a:xfrm>
            <a:off x="5488616" y="4745509"/>
            <a:ext cx="0" cy="18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7043104" y="3820689"/>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7132733" y="3862254"/>
            <a:ext cx="169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7124363" y="3784515"/>
            <a:ext cx="0" cy="9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8824733" y="3849566"/>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8727752" y="392156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椭圆 37"/>
          <p:cNvSpPr/>
          <p:nvPr/>
        </p:nvSpPr>
        <p:spPr bwMode="auto">
          <a:xfrm>
            <a:off x="8797026" y="4305518"/>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39" name="椭圆 38"/>
          <p:cNvSpPr/>
          <p:nvPr/>
        </p:nvSpPr>
        <p:spPr bwMode="auto">
          <a:xfrm>
            <a:off x="7093602" y="4686237"/>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40" name="直接连接符 39"/>
          <p:cNvCxnSpPr/>
          <p:nvPr/>
        </p:nvCxnSpPr>
        <p:spPr bwMode="auto">
          <a:xfrm>
            <a:off x="7124363" y="4353989"/>
            <a:ext cx="169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5488616" y="4925509"/>
            <a:ext cx="22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5508650" y="5415573"/>
            <a:ext cx="0" cy="252000"/>
          </a:xfrm>
          <a:prstGeom prst="line">
            <a:avLst/>
          </a:prstGeom>
          <a:solidFill>
            <a:schemeClr val="accent1"/>
          </a:solidFill>
          <a:ln w="952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4620107" y="2281382"/>
            <a:ext cx="792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a:off x="4620944" y="3162172"/>
            <a:ext cx="1764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7144259" y="2950405"/>
            <a:ext cx="0" cy="21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7047278" y="301817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6494341" y="3774256"/>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7139643" y="4354716"/>
            <a:ext cx="0" cy="32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7061134" y="442671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a:off x="5488616" y="4745509"/>
            <a:ext cx="165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a:off x="7740650" y="4925509"/>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7643669" y="4997509"/>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椭圆 61"/>
          <p:cNvSpPr/>
          <p:nvPr/>
        </p:nvSpPr>
        <p:spPr bwMode="auto">
          <a:xfrm>
            <a:off x="7712943" y="5381461"/>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63" name="直接连接符 62"/>
          <p:cNvCxnSpPr/>
          <p:nvPr/>
        </p:nvCxnSpPr>
        <p:spPr bwMode="auto">
          <a:xfrm>
            <a:off x="5508650" y="5407995"/>
            <a:ext cx="223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p:nvPr/>
        </p:nvCxnSpPr>
        <p:spPr bwMode="auto">
          <a:xfrm>
            <a:off x="5420444" y="548551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矩形 64"/>
          <p:cNvSpPr/>
          <p:nvPr/>
        </p:nvSpPr>
        <p:spPr>
          <a:xfrm>
            <a:off x="3630686" y="794989"/>
            <a:ext cx="1107996" cy="369332"/>
          </a:xfrm>
          <a:prstGeom prst="rect">
            <a:avLst/>
          </a:prstGeom>
        </p:spPr>
        <p:txBody>
          <a:bodyPr wrap="none">
            <a:spAutoFit/>
          </a:bodyPr>
          <a:lstStyle/>
          <a:p>
            <a:pPr marL="0" lvl="0" indent="0">
              <a:buNone/>
            </a:pPr>
            <a:r>
              <a:rPr lang="en-US" altLang="zh-CN" dirty="0">
                <a:solidFill>
                  <a:srgbClr val="FF0000"/>
                </a:solidFill>
                <a:cs typeface="Times New Roman" panose="02020603050405020304" pitchFamily="18" charset="0"/>
              </a:rPr>
              <a:t>【</a:t>
            </a:r>
            <a:r>
              <a:rPr lang="zh-CN" altLang="en-US" dirty="0">
                <a:solidFill>
                  <a:srgbClr val="FF0000"/>
                </a:solidFill>
                <a:cs typeface="Times New Roman" panose="02020603050405020304" pitchFamily="18" charset="0"/>
              </a:rPr>
              <a:t>解答</a:t>
            </a:r>
            <a:r>
              <a:rPr lang="en-US" altLang="zh-CN" dirty="0">
                <a:solidFill>
                  <a:srgbClr val="FF0000"/>
                </a:solidFill>
                <a:cs typeface="Times New Roman" panose="02020603050405020304" pitchFamily="18" charset="0"/>
              </a:rPr>
              <a:t>】</a:t>
            </a:r>
            <a:endParaRPr lang="zh-CN" altLang="zh-CN" dirty="0">
              <a:solidFill>
                <a:srgbClr val="FF0000"/>
              </a:solidFill>
              <a:cs typeface="Times New Roman" panose="02020603050405020304" pitchFamily="18" charset="0"/>
            </a:endParaRPr>
          </a:p>
        </p:txBody>
      </p:sp>
      <p:cxnSp>
        <p:nvCxnSpPr>
          <p:cNvPr id="67" name="直接箭头连接符 66"/>
          <p:cNvCxnSpPr/>
          <p:nvPr/>
        </p:nvCxnSpPr>
        <p:spPr bwMode="auto">
          <a:xfrm>
            <a:off x="3746103" y="2054201"/>
            <a:ext cx="0" cy="2871308"/>
          </a:xfrm>
          <a:prstGeom prst="straightConnector1">
            <a:avLst/>
          </a:prstGeom>
          <a:solidFill>
            <a:schemeClr val="accent1"/>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3782290" y="4605622"/>
            <a:ext cx="248786" cy="369332"/>
          </a:xfrm>
          <a:prstGeom prst="rect">
            <a:avLst/>
          </a:prstGeom>
          <a:noFill/>
        </p:spPr>
        <p:txBody>
          <a:bodyPr wrap="none" rtlCol="0">
            <a:spAutoFit/>
          </a:bodyPr>
          <a:lstStyle/>
          <a:p>
            <a:r>
              <a:rPr lang="en-US" altLang="zh-CN" dirty="0">
                <a:solidFill>
                  <a:srgbClr val="000000"/>
                </a:solidFill>
              </a:rPr>
              <a:t>t</a:t>
            </a:r>
            <a:endParaRPr lang="zh-CN" altLang="en-US" dirty="0">
              <a:solidFill>
                <a:srgbClr val="000000"/>
              </a:solidFill>
            </a:endParaRPr>
          </a:p>
        </p:txBody>
      </p:sp>
      <p:sp>
        <p:nvSpPr>
          <p:cNvPr id="7" name="矩形 6"/>
          <p:cNvSpPr/>
          <p:nvPr/>
        </p:nvSpPr>
        <p:spPr>
          <a:xfrm>
            <a:off x="0" y="5835072"/>
            <a:ext cx="9198986" cy="1015663"/>
          </a:xfrm>
          <a:prstGeom prst="rect">
            <a:avLst/>
          </a:prstGeom>
        </p:spPr>
        <p:txBody>
          <a:bodyPr wrap="square">
            <a:spAutoFit/>
          </a:bodyPr>
          <a:lstStyle/>
          <a:p>
            <a:pPr marL="0" lvl="0" indent="0" algn="just">
              <a:buNone/>
            </a:pPr>
            <a:r>
              <a:rPr lang="zh-CN" altLang="en-US" sz="2000" dirty="0">
                <a:solidFill>
                  <a:srgbClr val="FF0000"/>
                </a:solidFill>
                <a:cs typeface="Times New Roman" panose="02020603050405020304" pitchFamily="18" charset="0"/>
              </a:rPr>
              <a:t>断用户程序。按照中断响应优先次序，先响应第</a:t>
            </a:r>
            <a:r>
              <a:rPr lang="en-US" altLang="zh-CN" sz="2000" dirty="0">
                <a:solidFill>
                  <a:srgbClr val="FF0000"/>
                </a:solidFill>
                <a:cs typeface="Times New Roman" panose="02020603050405020304" pitchFamily="18" charset="0"/>
              </a:rPr>
              <a:t>2</a:t>
            </a:r>
            <a:r>
              <a:rPr lang="zh-CN" altLang="en-US" sz="2000" dirty="0">
                <a:solidFill>
                  <a:srgbClr val="FF0000"/>
                </a:solidFill>
                <a:cs typeface="Times New Roman" panose="02020603050405020304" pitchFamily="18" charset="0"/>
              </a:rPr>
              <a:t>级中断请求，第</a:t>
            </a:r>
            <a:r>
              <a:rPr lang="en-US" altLang="zh-CN" sz="2000" dirty="0">
                <a:solidFill>
                  <a:srgbClr val="FF0000"/>
                </a:solidFill>
                <a:cs typeface="Times New Roman" panose="02020603050405020304" pitchFamily="18" charset="0"/>
              </a:rPr>
              <a:t>4</a:t>
            </a:r>
            <a:r>
              <a:rPr lang="zh-CN" altLang="en-US" sz="2000" dirty="0">
                <a:solidFill>
                  <a:srgbClr val="FF0000"/>
                </a:solidFill>
                <a:cs typeface="Times New Roman" panose="02020603050405020304" pitchFamily="18" charset="0"/>
              </a:rPr>
              <a:t>级中断请求进入排队器。又因为第</a:t>
            </a:r>
            <a:r>
              <a:rPr lang="en-US" altLang="zh-CN" sz="2000" dirty="0">
                <a:solidFill>
                  <a:srgbClr val="FF0000"/>
                </a:solidFill>
                <a:cs typeface="Times New Roman" panose="02020603050405020304" pitchFamily="18" charset="0"/>
              </a:rPr>
              <a:t>2</a:t>
            </a:r>
            <a:r>
              <a:rPr lang="zh-CN" altLang="en-US" sz="2000" dirty="0">
                <a:solidFill>
                  <a:srgbClr val="FF0000"/>
                </a:solidFill>
                <a:cs typeface="Times New Roman" panose="02020603050405020304" pitchFamily="18" charset="0"/>
              </a:rPr>
              <a:t>级中断请求</a:t>
            </a:r>
            <a:r>
              <a:rPr lang="en-US" altLang="zh-CN" sz="2000" dirty="0">
                <a:solidFill>
                  <a:srgbClr val="FF0000"/>
                </a:solidFill>
                <a:cs typeface="Times New Roman" panose="02020603050405020304" pitchFamily="18" charset="0"/>
              </a:rPr>
              <a:t>PSW</a:t>
            </a:r>
            <a:r>
              <a:rPr lang="zh-CN" altLang="en-US" sz="2000" dirty="0">
                <a:solidFill>
                  <a:srgbClr val="FF0000"/>
                </a:solidFill>
                <a:cs typeface="Times New Roman" panose="02020603050405020304" pitchFamily="18" charset="0"/>
              </a:rPr>
              <a:t>中的屏蔽位是</a:t>
            </a:r>
            <a:r>
              <a:rPr lang="en-US" altLang="zh-CN" sz="2000" dirty="0">
                <a:solidFill>
                  <a:srgbClr val="FF0000"/>
                </a:solidFill>
                <a:cs typeface="Times New Roman" panose="02020603050405020304" pitchFamily="18" charset="0"/>
              </a:rPr>
              <a:t>01100</a:t>
            </a:r>
            <a:r>
              <a:rPr lang="zh-CN" altLang="en-US" sz="2000" dirty="0">
                <a:solidFill>
                  <a:srgbClr val="FF0000"/>
                </a:solidFill>
                <a:cs typeface="Times New Roman" panose="02020603050405020304" pitchFamily="18" charset="0"/>
              </a:rPr>
              <a:t>，对第</a:t>
            </a:r>
            <a:r>
              <a:rPr lang="en-US" altLang="zh-CN" sz="2000" dirty="0">
                <a:solidFill>
                  <a:srgbClr val="FF0000"/>
                </a:solidFill>
                <a:cs typeface="Times New Roman" panose="02020603050405020304" pitchFamily="18" charset="0"/>
              </a:rPr>
              <a:t>4</a:t>
            </a:r>
            <a:r>
              <a:rPr lang="zh-CN" altLang="en-US" sz="2000" dirty="0">
                <a:solidFill>
                  <a:srgbClr val="FF0000"/>
                </a:solidFill>
                <a:cs typeface="Times New Roman" panose="02020603050405020304" pitchFamily="18" charset="0"/>
              </a:rPr>
              <a:t>级是开放的，所以中断第</a:t>
            </a:r>
            <a:r>
              <a:rPr lang="en-US" altLang="zh-CN" sz="2000" dirty="0">
                <a:solidFill>
                  <a:srgbClr val="FF0000"/>
                </a:solidFill>
                <a:cs typeface="Times New Roman" panose="02020603050405020304" pitchFamily="18" charset="0"/>
              </a:rPr>
              <a:t>2</a:t>
            </a:r>
            <a:r>
              <a:rPr lang="zh-CN" altLang="en-US" sz="2000" dirty="0">
                <a:solidFill>
                  <a:srgbClr val="FF0000"/>
                </a:solidFill>
                <a:cs typeface="Times New Roman" panose="02020603050405020304" pitchFamily="18" charset="0"/>
              </a:rPr>
              <a:t>级，响应第</a:t>
            </a:r>
            <a:r>
              <a:rPr lang="en-US" altLang="zh-CN" sz="2000" dirty="0">
                <a:solidFill>
                  <a:srgbClr val="FF0000"/>
                </a:solidFill>
                <a:cs typeface="Times New Roman" panose="02020603050405020304" pitchFamily="18" charset="0"/>
              </a:rPr>
              <a:t>4</a:t>
            </a:r>
            <a:r>
              <a:rPr lang="zh-CN" altLang="en-US" sz="2000" dirty="0">
                <a:solidFill>
                  <a:srgbClr val="FF0000"/>
                </a:solidFill>
                <a:cs typeface="Times New Roman" panose="02020603050405020304" pitchFamily="18" charset="0"/>
              </a:rPr>
              <a:t>级。依次类推。</a:t>
            </a:r>
            <a:endParaRPr lang="en-US" altLang="zh-CN" sz="2000" dirty="0">
              <a:solidFill>
                <a:srgbClr val="FF0000"/>
              </a:solidFill>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中断系统要求掌握内容</a:t>
            </a:r>
            <a:r>
              <a:rPr lang="en-US" altLang="zh-CN" dirty="0">
                <a:sym typeface="+mn-ea"/>
              </a:rPr>
              <a:t>(2)-</a:t>
            </a:r>
            <a:r>
              <a:rPr lang="zh-CN" altLang="en-US" dirty="0">
                <a:sym typeface="+mn-ea"/>
              </a:rPr>
              <a:t>例</a:t>
            </a:r>
            <a:r>
              <a:rPr lang="en-US" altLang="zh-CN" dirty="0">
                <a:sym typeface="+mn-ea"/>
              </a:rPr>
              <a:t>3</a:t>
            </a:r>
            <a:endParaRPr lang="zh-CN" altLang="en-US" dirty="0"/>
          </a:p>
        </p:txBody>
      </p:sp>
      <p:sp>
        <p:nvSpPr>
          <p:cNvPr id="3" name="内容占位符 2"/>
          <p:cNvSpPr>
            <a:spLocks noGrp="1"/>
          </p:cNvSpPr>
          <p:nvPr>
            <p:ph idx="1"/>
          </p:nvPr>
        </p:nvSpPr>
        <p:spPr>
          <a:xfrm>
            <a:off x="27711" y="1022350"/>
            <a:ext cx="3657598" cy="5757141"/>
          </a:xfrm>
        </p:spPr>
        <p:txBody>
          <a:bodyPr/>
          <a:lstStyle/>
          <a:p>
            <a:pPr marL="0" indent="0" algn="just">
              <a:buNone/>
            </a:pPr>
            <a:r>
              <a:rPr lang="zh-CN" altLang="zh-CN" sz="2400" dirty="0">
                <a:latin typeface="Times New Roman" panose="02020603050405020304" pitchFamily="18" charset="0"/>
                <a:cs typeface="Times New Roman" panose="02020603050405020304" pitchFamily="18" charset="0"/>
              </a:rPr>
              <a:t>若机器共有</a:t>
            </a:r>
            <a:r>
              <a:rPr lang="en-US" altLang="zh-CN" sz="2400" dirty="0">
                <a:latin typeface="Times New Roman" panose="02020603050405020304" pitchFamily="18" charset="0"/>
                <a:cs typeface="Times New Roman" panose="02020603050405020304" pitchFamily="18" charset="0"/>
              </a:rPr>
              <a:t>5</a:t>
            </a:r>
            <a:r>
              <a:rPr lang="zh-CN" altLang="zh-CN" sz="2400" dirty="0">
                <a:latin typeface="Times New Roman" panose="02020603050405020304" pitchFamily="18" charset="0"/>
                <a:cs typeface="Times New Roman" panose="02020603050405020304" pitchFamily="18" charset="0"/>
              </a:rPr>
              <a:t>级中断，中断响应优先次序为</a:t>
            </a:r>
            <a:endParaRPr lang="en-US" altLang="zh-CN" sz="2400" dirty="0">
              <a:latin typeface="Times New Roman" panose="02020603050405020304" pitchFamily="18" charset="0"/>
              <a:cs typeface="Times New Roman" panose="02020603050405020304" pitchFamily="18" charset="0"/>
            </a:endParaRPr>
          </a:p>
          <a:p>
            <a:pPr marL="0" indent="0" algn="just">
              <a:buNone/>
            </a:pPr>
            <a:r>
              <a:rPr lang="en-US" altLang="zh-CN" sz="2400" dirty="0">
                <a:solidFill>
                  <a:srgbClr val="FF0000"/>
                </a:solidFill>
                <a:latin typeface="Times New Roman" panose="02020603050405020304" pitchFamily="18" charset="0"/>
                <a:cs typeface="Times New Roman" panose="02020603050405020304" pitchFamily="18" charset="0"/>
              </a:rPr>
              <a:t>1-&gt;2-&gt;3-&gt;4-&gt;5</a:t>
            </a:r>
            <a:r>
              <a:rPr lang="zh-CN" altLang="zh-CN" sz="2400" dirty="0">
                <a:latin typeface="Times New Roman" panose="02020603050405020304" pitchFamily="18" charset="0"/>
                <a:cs typeface="Times New Roman" panose="02020603050405020304" pitchFamily="18" charset="0"/>
              </a:rPr>
              <a:t>，现要求其实际的中断处理次序为</a:t>
            </a:r>
            <a:endParaRPr lang="en-US" altLang="zh-CN" sz="2400" dirty="0">
              <a:latin typeface="Times New Roman" panose="02020603050405020304" pitchFamily="18" charset="0"/>
              <a:cs typeface="Times New Roman" panose="02020603050405020304" pitchFamily="18" charset="0"/>
            </a:endParaRPr>
          </a:p>
          <a:p>
            <a:pPr marL="0" indent="0" algn="just">
              <a:buNone/>
            </a:pPr>
            <a:r>
              <a:rPr lang="en-US" altLang="zh-CN" sz="2400" dirty="0">
                <a:solidFill>
                  <a:srgbClr val="FF0000"/>
                </a:solidFill>
                <a:latin typeface="Times New Roman" panose="02020603050405020304" pitchFamily="18" charset="0"/>
                <a:cs typeface="Times New Roman" panose="02020603050405020304" pitchFamily="18" charset="0"/>
              </a:rPr>
              <a:t>1-&gt;4-&gt;5-&gt;2-&gt;3</a:t>
            </a:r>
            <a:r>
              <a:rPr lang="zh-CN" altLang="zh-CN" sz="2400" dirty="0">
                <a:latin typeface="Times New Roman" panose="02020603050405020304" pitchFamily="18" charset="0"/>
                <a:cs typeface="Times New Roman" panose="02020603050405020304" pitchFamily="18" charset="0"/>
              </a:rPr>
              <a:t>，回答下面问题：</a:t>
            </a:r>
            <a:endParaRPr lang="zh-CN" altLang="zh-CN" sz="2400" dirty="0">
              <a:latin typeface="Times New Roman" panose="02020603050405020304" pitchFamily="18" charset="0"/>
              <a:cs typeface="Times New Roman" panose="02020603050405020304" pitchFamily="18" charset="0"/>
            </a:endParaRPr>
          </a:p>
          <a:p>
            <a:pPr marL="0" lvl="0" indent="0" algn="just">
              <a:buNone/>
            </a:pP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若在运行用户程序时，同时出现第</a:t>
            </a:r>
            <a:r>
              <a:rPr lang="en-US" altLang="zh-CN" sz="2400" dirty="0">
                <a:latin typeface="Times New Roman" panose="02020603050405020304" pitchFamily="18" charset="0"/>
                <a:cs typeface="Times New Roman" panose="02020603050405020304" pitchFamily="18" charset="0"/>
              </a:rPr>
              <a:t>4</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级中断请求，而在处理第</a:t>
            </a:r>
            <a:r>
              <a:rPr lang="en-US" altLang="zh-CN" sz="2400" dirty="0">
                <a:latin typeface="Times New Roman" panose="02020603050405020304" pitchFamily="18" charset="0"/>
                <a:cs typeface="Times New Roman" panose="02020603050405020304" pitchFamily="18" charset="0"/>
              </a:rPr>
              <a:t>2</a:t>
            </a:r>
            <a:r>
              <a:rPr lang="zh-CN" altLang="zh-CN" sz="2400" dirty="0">
                <a:latin typeface="Times New Roman" panose="02020603050405020304" pitchFamily="18" charset="0"/>
                <a:cs typeface="Times New Roman" panose="02020603050405020304" pitchFamily="18" charset="0"/>
              </a:rPr>
              <a:t>级中断未完成时，又同时出现第</a:t>
            </a:r>
            <a:r>
              <a:rPr lang="en-US" altLang="zh-CN" sz="2400" dirty="0">
                <a:latin typeface="Times New Roman" panose="02020603050405020304" pitchFamily="18" charset="0"/>
                <a:cs typeface="Times New Roman" panose="02020603050405020304" pitchFamily="18" charset="0"/>
              </a:rPr>
              <a:t>1</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5</a:t>
            </a:r>
            <a:r>
              <a:rPr lang="zh-CN" altLang="zh-CN" sz="2400" dirty="0">
                <a:latin typeface="Times New Roman" panose="02020603050405020304" pitchFamily="18" charset="0"/>
                <a:cs typeface="Times New Roman" panose="02020603050405020304" pitchFamily="18" charset="0"/>
              </a:rPr>
              <a:t>级中断请求，请画出此程序运行过程示意图。</a:t>
            </a:r>
            <a:endParaRPr lang="zh-CN" altLang="zh-CN" sz="2400" dirty="0">
              <a:latin typeface="Times New Roman" panose="02020603050405020304" pitchFamily="18" charset="0"/>
              <a:cs typeface="Times New Roman" panose="02020603050405020304" pitchFamily="18" charset="0"/>
            </a:endParaRPr>
          </a:p>
        </p:txBody>
      </p:sp>
      <p:sp>
        <p:nvSpPr>
          <p:cNvPr id="4" name="矩形 3"/>
          <p:cNvSpPr/>
          <p:nvPr/>
        </p:nvSpPr>
        <p:spPr bwMode="auto">
          <a:xfrm>
            <a:off x="3344376" y="1261101"/>
            <a:ext cx="5623412" cy="60483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rgbClr val="000000"/>
                </a:solidFill>
              </a:rPr>
              <a:t>                                                          中断处理程序       </a:t>
            </a:r>
            <a:endParaRPr lang="en-US" altLang="zh-CN" dirty="0">
              <a:solidFill>
                <a:srgbClr val="000000"/>
              </a:solidFill>
            </a:endParaRPr>
          </a:p>
          <a:p>
            <a:pPr marL="0" marR="0" indent="0" algn="r" defTabSz="914400" rtl="0" eaLnBrk="0" fontAlgn="base" latinLnBrk="0" hangingPunct="0">
              <a:lnSpc>
                <a:spcPct val="100000"/>
              </a:lnSpc>
              <a:spcBef>
                <a:spcPct val="0"/>
              </a:spcBef>
              <a:spcAft>
                <a:spcPct val="0"/>
              </a:spcAft>
              <a:buClrTx/>
              <a:buSzTx/>
              <a:buFontTx/>
              <a:buNone/>
            </a:pPr>
            <a:r>
              <a:rPr lang="zh-CN" altLang="en-US" u="sng" dirty="0">
                <a:solidFill>
                  <a:srgbClr val="000000"/>
                </a:solidFill>
              </a:rPr>
              <a:t>中断请求</a:t>
            </a:r>
            <a:r>
              <a:rPr lang="zh-CN" altLang="en-US" dirty="0">
                <a:solidFill>
                  <a:srgbClr val="000000"/>
                </a:solidFill>
              </a:rPr>
              <a:t>      </a:t>
            </a:r>
            <a:r>
              <a:rPr lang="zh-CN" altLang="en-US" u="sng" dirty="0">
                <a:solidFill>
                  <a:srgbClr val="000000"/>
                </a:solidFill>
              </a:rPr>
              <a:t>用户程序 </a:t>
            </a:r>
            <a:r>
              <a:rPr lang="zh-CN" altLang="en-US" dirty="0">
                <a:solidFill>
                  <a:srgbClr val="000000"/>
                </a:solidFill>
              </a:rPr>
              <a:t>      </a:t>
            </a:r>
            <a:r>
              <a:rPr lang="zh-CN" altLang="en-US" u="sng" dirty="0">
                <a:solidFill>
                  <a:srgbClr val="000000"/>
                </a:solidFill>
              </a:rPr>
              <a:t> </a:t>
            </a:r>
            <a:r>
              <a:rPr lang="en-US" altLang="zh-CN" u="sng" dirty="0">
                <a:solidFill>
                  <a:srgbClr val="000000"/>
                </a:solidFill>
              </a:rPr>
              <a:t>1 </a:t>
            </a:r>
            <a:r>
              <a:rPr lang="en-US" altLang="zh-CN" dirty="0">
                <a:solidFill>
                  <a:srgbClr val="000000"/>
                </a:solidFill>
              </a:rPr>
              <a:t>       </a:t>
            </a:r>
            <a:r>
              <a:rPr lang="en-US" altLang="zh-CN" u="sng" dirty="0">
                <a:solidFill>
                  <a:srgbClr val="000000"/>
                </a:solidFill>
              </a:rPr>
              <a:t> 2 </a:t>
            </a:r>
            <a:r>
              <a:rPr lang="en-US" altLang="zh-CN" dirty="0">
                <a:solidFill>
                  <a:srgbClr val="000000"/>
                </a:solidFill>
              </a:rPr>
              <a:t>      </a:t>
            </a:r>
            <a:r>
              <a:rPr lang="en-US" altLang="zh-CN" u="sng" dirty="0">
                <a:solidFill>
                  <a:srgbClr val="000000"/>
                </a:solidFill>
              </a:rPr>
              <a:t> 3 </a:t>
            </a:r>
            <a:r>
              <a:rPr lang="en-US" altLang="zh-CN" dirty="0">
                <a:solidFill>
                  <a:srgbClr val="000000"/>
                </a:solidFill>
              </a:rPr>
              <a:t>      </a:t>
            </a:r>
            <a:r>
              <a:rPr lang="en-US" altLang="zh-CN" u="sng" dirty="0">
                <a:solidFill>
                  <a:srgbClr val="000000"/>
                </a:solidFill>
              </a:rPr>
              <a:t> 4 </a:t>
            </a:r>
            <a:r>
              <a:rPr lang="en-US" altLang="zh-CN" dirty="0">
                <a:solidFill>
                  <a:srgbClr val="000000"/>
                </a:solidFill>
              </a:rPr>
              <a:t>     </a:t>
            </a:r>
            <a:r>
              <a:rPr lang="en-US" altLang="zh-CN" u="sng" dirty="0">
                <a:solidFill>
                  <a:srgbClr val="000000"/>
                </a:solidFill>
              </a:rPr>
              <a:t> 5   </a:t>
            </a:r>
            <a:endParaRPr kumimoji="0" lang="zh-CN" altLang="en-US" sz="1800" b="0" i="0" u="sng" strike="noStrike" cap="none" normalizeH="0" baseline="0" dirty="0">
              <a:ln>
                <a:noFill/>
              </a:ln>
              <a:solidFill>
                <a:srgbClr val="000000"/>
              </a:solidFill>
              <a:effectLst/>
            </a:endParaRPr>
          </a:p>
        </p:txBody>
      </p:sp>
      <p:cxnSp>
        <p:nvCxnSpPr>
          <p:cNvPr id="5" name="直接连接符 4"/>
          <p:cNvCxnSpPr/>
          <p:nvPr/>
        </p:nvCxnSpPr>
        <p:spPr bwMode="auto">
          <a:xfrm>
            <a:off x="5509417" y="1832709"/>
            <a:ext cx="0" cy="442985"/>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5509417" y="2275694"/>
            <a:ext cx="165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文本框 7"/>
          <p:cNvSpPr txBox="1"/>
          <p:nvPr/>
        </p:nvSpPr>
        <p:spPr>
          <a:xfrm>
            <a:off x="4007592" y="2054202"/>
            <a:ext cx="646331"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②</a:t>
            </a:r>
            <a:r>
              <a:rPr lang="zh-CN" altLang="en-US" dirty="0">
                <a:solidFill>
                  <a:srgbClr val="FF0000"/>
                </a:solidFill>
                <a:latin typeface="宋体" panose="02010600030101010101" pitchFamily="2" charset="-122"/>
                <a:ea typeface="宋体" panose="02010600030101010101" pitchFamily="2" charset="-122"/>
              </a:rPr>
              <a:t>④</a:t>
            </a:r>
            <a:endParaRPr lang="zh-CN" altLang="en-US" dirty="0">
              <a:solidFill>
                <a:srgbClr val="FF0000"/>
              </a:solidFill>
            </a:endParaRPr>
          </a:p>
        </p:txBody>
      </p:sp>
      <p:cxnSp>
        <p:nvCxnSpPr>
          <p:cNvPr id="9" name="直接连接符 8"/>
          <p:cNvCxnSpPr/>
          <p:nvPr/>
        </p:nvCxnSpPr>
        <p:spPr bwMode="auto">
          <a:xfrm>
            <a:off x="7144259" y="2281382"/>
            <a:ext cx="0" cy="14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7144259" y="2425382"/>
            <a:ext cx="111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a:off x="5410182" y="483272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7047278" y="235338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8258687" y="242538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8164880" y="2490027"/>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p:cNvSpPr txBox="1"/>
          <p:nvPr/>
        </p:nvSpPr>
        <p:spPr>
          <a:xfrm>
            <a:off x="3746103" y="2977506"/>
            <a:ext cx="877163" cy="369332"/>
          </a:xfrm>
          <a:prstGeom prst="rect">
            <a:avLst/>
          </a:prstGeom>
          <a:noFill/>
        </p:spPr>
        <p:txBody>
          <a:bodyPr wrap="none" rtlCol="0">
            <a:spAutoFit/>
          </a:bodyPr>
          <a:lstStyle/>
          <a:p>
            <a:r>
              <a:rPr lang="zh-CN" altLang="en-US" dirty="0">
                <a:solidFill>
                  <a:srgbClr val="FF0000"/>
                </a:solidFill>
                <a:latin typeface="等线" panose="02010600030101010101" charset="-122"/>
                <a:ea typeface="等线" panose="02010600030101010101" charset="-122"/>
              </a:rPr>
              <a:t>①③</a:t>
            </a:r>
            <a:r>
              <a:rPr lang="zh-CN" altLang="en-US" dirty="0">
                <a:solidFill>
                  <a:srgbClr val="FF0000"/>
                </a:solidFill>
                <a:latin typeface="宋体" panose="02010600030101010101" pitchFamily="2" charset="-122"/>
                <a:ea typeface="宋体" panose="02010600030101010101" pitchFamily="2" charset="-122"/>
              </a:rPr>
              <a:t>⑤</a:t>
            </a:r>
            <a:endParaRPr lang="zh-CN" altLang="en-US" dirty="0">
              <a:solidFill>
                <a:srgbClr val="FF0000"/>
              </a:solidFill>
            </a:endParaRPr>
          </a:p>
        </p:txBody>
      </p:sp>
      <p:cxnSp>
        <p:nvCxnSpPr>
          <p:cNvPr id="18" name="直接连接符 17"/>
          <p:cNvCxnSpPr/>
          <p:nvPr/>
        </p:nvCxnSpPr>
        <p:spPr bwMode="auto">
          <a:xfrm>
            <a:off x="7155624" y="2965381"/>
            <a:ext cx="111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6522048" y="3161071"/>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425067" y="3233071"/>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6522048" y="3162172"/>
            <a:ext cx="61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椭圆 24"/>
          <p:cNvSpPr/>
          <p:nvPr/>
        </p:nvSpPr>
        <p:spPr bwMode="auto">
          <a:xfrm>
            <a:off x="8187975" y="2931298"/>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26" name="椭圆 25"/>
          <p:cNvSpPr/>
          <p:nvPr/>
        </p:nvSpPr>
        <p:spPr bwMode="auto">
          <a:xfrm>
            <a:off x="6494341" y="3709384"/>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27" name="直接连接符 26"/>
          <p:cNvCxnSpPr/>
          <p:nvPr/>
        </p:nvCxnSpPr>
        <p:spPr bwMode="auto">
          <a:xfrm>
            <a:off x="5488616" y="4745509"/>
            <a:ext cx="0" cy="18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p:nvPr/>
        </p:nvCxnSpPr>
        <p:spPr bwMode="auto">
          <a:xfrm>
            <a:off x="7043104" y="3820689"/>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7132733" y="3862254"/>
            <a:ext cx="169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7124363" y="3784515"/>
            <a:ext cx="0" cy="9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8824733" y="3849566"/>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8727752" y="392156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椭圆 37"/>
          <p:cNvSpPr/>
          <p:nvPr/>
        </p:nvSpPr>
        <p:spPr bwMode="auto">
          <a:xfrm>
            <a:off x="8797026" y="4305518"/>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sp>
        <p:nvSpPr>
          <p:cNvPr id="39" name="椭圆 38"/>
          <p:cNvSpPr/>
          <p:nvPr/>
        </p:nvSpPr>
        <p:spPr bwMode="auto">
          <a:xfrm>
            <a:off x="7093602" y="4686237"/>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40" name="直接连接符 39"/>
          <p:cNvCxnSpPr/>
          <p:nvPr/>
        </p:nvCxnSpPr>
        <p:spPr bwMode="auto">
          <a:xfrm>
            <a:off x="7124363" y="4353989"/>
            <a:ext cx="169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46"/>
          <p:cNvCxnSpPr/>
          <p:nvPr/>
        </p:nvCxnSpPr>
        <p:spPr bwMode="auto">
          <a:xfrm>
            <a:off x="5488616" y="4925509"/>
            <a:ext cx="226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5508650" y="5415573"/>
            <a:ext cx="0" cy="442985"/>
          </a:xfrm>
          <a:prstGeom prst="line">
            <a:avLst/>
          </a:prstGeom>
          <a:solidFill>
            <a:schemeClr val="accent1"/>
          </a:solidFill>
          <a:ln w="952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4620107" y="2281382"/>
            <a:ext cx="792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a:off x="4620944" y="3162172"/>
            <a:ext cx="1764000" cy="0"/>
          </a:xfrm>
          <a:prstGeom prst="line">
            <a:avLst/>
          </a:prstGeom>
          <a:solidFill>
            <a:schemeClr val="accent1"/>
          </a:solidFill>
          <a:ln w="9525" cap="flat" cmpd="sng" algn="ctr">
            <a:solidFill>
              <a:srgbClr val="000000"/>
            </a:solidFill>
            <a:prstDash val="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7144259" y="2950405"/>
            <a:ext cx="0" cy="216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7047278" y="301817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55"/>
          <p:cNvCxnSpPr/>
          <p:nvPr/>
        </p:nvCxnSpPr>
        <p:spPr bwMode="auto">
          <a:xfrm>
            <a:off x="6494341" y="3774256"/>
            <a:ext cx="648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a:off x="7139643" y="4354716"/>
            <a:ext cx="0" cy="324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7061134" y="4426716"/>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a:off x="5488616" y="4745509"/>
            <a:ext cx="1656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59"/>
          <p:cNvCxnSpPr/>
          <p:nvPr/>
        </p:nvCxnSpPr>
        <p:spPr bwMode="auto">
          <a:xfrm>
            <a:off x="7740650" y="4925509"/>
            <a:ext cx="0" cy="54000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7643669" y="4997509"/>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椭圆 61"/>
          <p:cNvSpPr/>
          <p:nvPr/>
        </p:nvSpPr>
        <p:spPr bwMode="auto">
          <a:xfrm>
            <a:off x="7712943" y="5381461"/>
            <a:ext cx="110836" cy="104051"/>
          </a:xfrm>
          <a:prstGeom prst="ellipse">
            <a:avLst/>
          </a:prstGeom>
          <a:solidFill>
            <a:srgbClr val="0000C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Times New Roman" panose="02020603050405020304" pitchFamily="18" charset="0"/>
            </a:endParaRPr>
          </a:p>
        </p:txBody>
      </p:sp>
      <p:cxnSp>
        <p:nvCxnSpPr>
          <p:cNvPr id="63" name="直接连接符 62"/>
          <p:cNvCxnSpPr/>
          <p:nvPr/>
        </p:nvCxnSpPr>
        <p:spPr bwMode="auto">
          <a:xfrm>
            <a:off x="5508650" y="5407995"/>
            <a:ext cx="2232000" cy="0"/>
          </a:xfrm>
          <a:prstGeom prst="line">
            <a:avLst/>
          </a:prstGeom>
          <a:solidFill>
            <a:schemeClr val="accent1"/>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p:nvPr/>
        </p:nvCxnSpPr>
        <p:spPr bwMode="auto">
          <a:xfrm>
            <a:off x="5420444" y="5485512"/>
            <a:ext cx="180000" cy="0"/>
          </a:xfrm>
          <a:prstGeom prst="line">
            <a:avLst/>
          </a:prstGeom>
          <a:solidFill>
            <a:schemeClr val="accent1"/>
          </a:solidFill>
          <a:ln w="9525"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矩形 64"/>
          <p:cNvSpPr/>
          <p:nvPr/>
        </p:nvSpPr>
        <p:spPr>
          <a:xfrm>
            <a:off x="3630686" y="794989"/>
            <a:ext cx="1107996" cy="369332"/>
          </a:xfrm>
          <a:prstGeom prst="rect">
            <a:avLst/>
          </a:prstGeom>
        </p:spPr>
        <p:txBody>
          <a:bodyPr wrap="none">
            <a:spAutoFit/>
          </a:bodyPr>
          <a:lstStyle/>
          <a:p>
            <a:pPr marL="0" lvl="0" indent="0">
              <a:buNone/>
            </a:pPr>
            <a:r>
              <a:rPr lang="en-US" altLang="zh-CN" dirty="0">
                <a:solidFill>
                  <a:srgbClr val="FF0000"/>
                </a:solidFill>
                <a:cs typeface="Times New Roman" panose="02020603050405020304" pitchFamily="18" charset="0"/>
              </a:rPr>
              <a:t>【</a:t>
            </a:r>
            <a:r>
              <a:rPr lang="zh-CN" altLang="en-US" dirty="0">
                <a:solidFill>
                  <a:srgbClr val="FF0000"/>
                </a:solidFill>
                <a:cs typeface="Times New Roman" panose="02020603050405020304" pitchFamily="18" charset="0"/>
              </a:rPr>
              <a:t>解答</a:t>
            </a:r>
            <a:r>
              <a:rPr lang="en-US" altLang="zh-CN" dirty="0">
                <a:solidFill>
                  <a:srgbClr val="FF0000"/>
                </a:solidFill>
                <a:cs typeface="Times New Roman" panose="02020603050405020304" pitchFamily="18" charset="0"/>
              </a:rPr>
              <a:t>】</a:t>
            </a:r>
            <a:endParaRPr lang="zh-CN" altLang="zh-CN" dirty="0">
              <a:solidFill>
                <a:srgbClr val="FF0000"/>
              </a:solidFill>
              <a:cs typeface="Times New Roman" panose="02020603050405020304" pitchFamily="18" charset="0"/>
            </a:endParaRPr>
          </a:p>
        </p:txBody>
      </p:sp>
      <p:cxnSp>
        <p:nvCxnSpPr>
          <p:cNvPr id="67" name="直接箭头连接符 66"/>
          <p:cNvCxnSpPr/>
          <p:nvPr/>
        </p:nvCxnSpPr>
        <p:spPr bwMode="auto">
          <a:xfrm>
            <a:off x="3746103" y="2054201"/>
            <a:ext cx="0" cy="2871308"/>
          </a:xfrm>
          <a:prstGeom prst="straightConnector1">
            <a:avLst/>
          </a:prstGeom>
          <a:solidFill>
            <a:schemeClr val="accent1"/>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文本框 67"/>
          <p:cNvSpPr txBox="1"/>
          <p:nvPr/>
        </p:nvSpPr>
        <p:spPr>
          <a:xfrm>
            <a:off x="3782290" y="4605622"/>
            <a:ext cx="248786" cy="369332"/>
          </a:xfrm>
          <a:prstGeom prst="rect">
            <a:avLst/>
          </a:prstGeom>
          <a:noFill/>
        </p:spPr>
        <p:txBody>
          <a:bodyPr wrap="none" rtlCol="0">
            <a:spAutoFit/>
          </a:bodyPr>
          <a:lstStyle/>
          <a:p>
            <a:r>
              <a:rPr lang="en-US" altLang="zh-CN" dirty="0">
                <a:solidFill>
                  <a:srgbClr val="000000"/>
                </a:solidFill>
              </a:rPr>
              <a:t>t</a:t>
            </a:r>
            <a:endParaRPr lang="zh-CN" altLang="en-US" dirty="0">
              <a:solidFill>
                <a:srgbClr val="000000"/>
              </a:solidFill>
            </a:endParaRPr>
          </a:p>
        </p:txBody>
      </p:sp>
      <p:sp>
        <p:nvSpPr>
          <p:cNvPr id="7" name="文本框 6"/>
          <p:cNvSpPr txBox="1"/>
          <p:nvPr/>
        </p:nvSpPr>
        <p:spPr>
          <a:xfrm>
            <a:off x="5826455" y="1920022"/>
            <a:ext cx="441146" cy="369332"/>
          </a:xfrm>
          <a:prstGeom prst="rect">
            <a:avLst/>
          </a:prstGeom>
          <a:noFill/>
        </p:spPr>
        <p:txBody>
          <a:bodyPr wrap="none" rtlCol="0">
            <a:spAutoFit/>
          </a:bodyPr>
          <a:lstStyle/>
          <a:p>
            <a:r>
              <a:rPr lang="en-US" altLang="zh-CN" dirty="0">
                <a:solidFill>
                  <a:srgbClr val="0000CC"/>
                </a:solidFill>
              </a:rPr>
              <a:t>(a)</a:t>
            </a:r>
            <a:endParaRPr lang="zh-CN" altLang="en-US" dirty="0">
              <a:solidFill>
                <a:srgbClr val="0000CC"/>
              </a:solidFill>
            </a:endParaRPr>
          </a:p>
        </p:txBody>
      </p:sp>
      <p:sp>
        <p:nvSpPr>
          <p:cNvPr id="51" name="文本框 50"/>
          <p:cNvSpPr txBox="1"/>
          <p:nvPr/>
        </p:nvSpPr>
        <p:spPr>
          <a:xfrm>
            <a:off x="7529217" y="2065222"/>
            <a:ext cx="453970" cy="369332"/>
          </a:xfrm>
          <a:prstGeom prst="rect">
            <a:avLst/>
          </a:prstGeom>
          <a:noFill/>
        </p:spPr>
        <p:txBody>
          <a:bodyPr wrap="none" rtlCol="0">
            <a:spAutoFit/>
          </a:bodyPr>
          <a:lstStyle/>
          <a:p>
            <a:r>
              <a:rPr lang="en-US" altLang="zh-CN" dirty="0">
                <a:solidFill>
                  <a:srgbClr val="0000CC"/>
                </a:solidFill>
              </a:rPr>
              <a:t>(b)</a:t>
            </a:r>
            <a:endParaRPr lang="zh-CN" altLang="en-US" dirty="0">
              <a:solidFill>
                <a:srgbClr val="0000CC"/>
              </a:solidFill>
            </a:endParaRPr>
          </a:p>
        </p:txBody>
      </p:sp>
      <p:sp>
        <p:nvSpPr>
          <p:cNvPr id="52" name="文本框 51"/>
          <p:cNvSpPr txBox="1"/>
          <p:nvPr/>
        </p:nvSpPr>
        <p:spPr>
          <a:xfrm>
            <a:off x="7524763" y="2633839"/>
            <a:ext cx="453970" cy="369332"/>
          </a:xfrm>
          <a:prstGeom prst="rect">
            <a:avLst/>
          </a:prstGeom>
          <a:noFill/>
        </p:spPr>
        <p:txBody>
          <a:bodyPr wrap="none" rtlCol="0">
            <a:spAutoFit/>
          </a:bodyPr>
          <a:lstStyle/>
          <a:p>
            <a:r>
              <a:rPr lang="en-US" altLang="zh-CN" dirty="0">
                <a:solidFill>
                  <a:srgbClr val="0000CC"/>
                </a:solidFill>
              </a:rPr>
              <a:t>(c)</a:t>
            </a:r>
            <a:endParaRPr lang="zh-CN" altLang="en-US" dirty="0">
              <a:solidFill>
                <a:srgbClr val="0000CC"/>
              </a:solidFill>
            </a:endParaRPr>
          </a:p>
        </p:txBody>
      </p:sp>
      <p:sp>
        <p:nvSpPr>
          <p:cNvPr id="55" name="文本框 54"/>
          <p:cNvSpPr txBox="1"/>
          <p:nvPr/>
        </p:nvSpPr>
        <p:spPr>
          <a:xfrm>
            <a:off x="6561677" y="2771656"/>
            <a:ext cx="453970" cy="369332"/>
          </a:xfrm>
          <a:prstGeom prst="rect">
            <a:avLst/>
          </a:prstGeom>
          <a:noFill/>
        </p:spPr>
        <p:txBody>
          <a:bodyPr wrap="none" rtlCol="0">
            <a:spAutoFit/>
          </a:bodyPr>
          <a:lstStyle/>
          <a:p>
            <a:r>
              <a:rPr lang="en-US" altLang="zh-CN" dirty="0">
                <a:solidFill>
                  <a:srgbClr val="0000CC"/>
                </a:solidFill>
              </a:rPr>
              <a:t>(d)</a:t>
            </a:r>
            <a:endParaRPr lang="zh-CN" altLang="en-US" dirty="0">
              <a:solidFill>
                <a:srgbClr val="0000CC"/>
              </a:solidFill>
            </a:endParaRPr>
          </a:p>
        </p:txBody>
      </p:sp>
      <p:sp>
        <p:nvSpPr>
          <p:cNvPr id="66" name="文本框 65"/>
          <p:cNvSpPr txBox="1"/>
          <p:nvPr/>
        </p:nvSpPr>
        <p:spPr>
          <a:xfrm>
            <a:off x="6559815" y="3399843"/>
            <a:ext cx="453970" cy="369332"/>
          </a:xfrm>
          <a:prstGeom prst="rect">
            <a:avLst/>
          </a:prstGeom>
          <a:noFill/>
        </p:spPr>
        <p:txBody>
          <a:bodyPr wrap="none" rtlCol="0">
            <a:spAutoFit/>
          </a:bodyPr>
          <a:lstStyle/>
          <a:p>
            <a:r>
              <a:rPr lang="en-US" altLang="zh-CN" dirty="0">
                <a:solidFill>
                  <a:srgbClr val="0000CC"/>
                </a:solidFill>
              </a:rPr>
              <a:t>(e)</a:t>
            </a:r>
            <a:endParaRPr lang="zh-CN" altLang="en-US" dirty="0">
              <a:solidFill>
                <a:srgbClr val="0000CC"/>
              </a:solidFill>
            </a:endParaRPr>
          </a:p>
        </p:txBody>
      </p:sp>
      <p:sp>
        <p:nvSpPr>
          <p:cNvPr id="69" name="文本框 68"/>
          <p:cNvSpPr txBox="1"/>
          <p:nvPr/>
        </p:nvSpPr>
        <p:spPr>
          <a:xfrm>
            <a:off x="7524763" y="3503515"/>
            <a:ext cx="415498" cy="369332"/>
          </a:xfrm>
          <a:prstGeom prst="rect">
            <a:avLst/>
          </a:prstGeom>
          <a:noFill/>
        </p:spPr>
        <p:txBody>
          <a:bodyPr wrap="none" rtlCol="0">
            <a:spAutoFit/>
          </a:bodyPr>
          <a:lstStyle/>
          <a:p>
            <a:r>
              <a:rPr lang="en-US" altLang="zh-CN" dirty="0">
                <a:solidFill>
                  <a:srgbClr val="0000CC"/>
                </a:solidFill>
              </a:rPr>
              <a:t>(f)</a:t>
            </a:r>
            <a:endParaRPr lang="zh-CN" altLang="en-US" dirty="0">
              <a:solidFill>
                <a:srgbClr val="0000CC"/>
              </a:solidFill>
            </a:endParaRPr>
          </a:p>
        </p:txBody>
      </p:sp>
      <p:sp>
        <p:nvSpPr>
          <p:cNvPr id="70" name="文本框 69"/>
          <p:cNvSpPr txBox="1"/>
          <p:nvPr/>
        </p:nvSpPr>
        <p:spPr>
          <a:xfrm>
            <a:off x="7505194" y="3960643"/>
            <a:ext cx="453970" cy="369332"/>
          </a:xfrm>
          <a:prstGeom prst="rect">
            <a:avLst/>
          </a:prstGeom>
          <a:noFill/>
        </p:spPr>
        <p:txBody>
          <a:bodyPr wrap="none" rtlCol="0">
            <a:spAutoFit/>
          </a:bodyPr>
          <a:lstStyle/>
          <a:p>
            <a:r>
              <a:rPr lang="en-US" altLang="zh-CN" dirty="0">
                <a:solidFill>
                  <a:srgbClr val="0000CC"/>
                </a:solidFill>
              </a:rPr>
              <a:t>(g)</a:t>
            </a:r>
            <a:endParaRPr lang="zh-CN" altLang="en-US" dirty="0">
              <a:solidFill>
                <a:srgbClr val="0000CC"/>
              </a:solidFill>
            </a:endParaRPr>
          </a:p>
        </p:txBody>
      </p:sp>
      <p:sp>
        <p:nvSpPr>
          <p:cNvPr id="71" name="文本框 70"/>
          <p:cNvSpPr txBox="1"/>
          <p:nvPr/>
        </p:nvSpPr>
        <p:spPr>
          <a:xfrm>
            <a:off x="6097465" y="4337538"/>
            <a:ext cx="453970" cy="369332"/>
          </a:xfrm>
          <a:prstGeom prst="rect">
            <a:avLst/>
          </a:prstGeom>
          <a:noFill/>
        </p:spPr>
        <p:txBody>
          <a:bodyPr wrap="none" rtlCol="0">
            <a:spAutoFit/>
          </a:bodyPr>
          <a:lstStyle/>
          <a:p>
            <a:r>
              <a:rPr lang="en-US" altLang="zh-CN" dirty="0">
                <a:solidFill>
                  <a:srgbClr val="0000CC"/>
                </a:solidFill>
              </a:rPr>
              <a:t>(h)</a:t>
            </a:r>
            <a:endParaRPr lang="zh-CN" altLang="en-US" dirty="0">
              <a:solidFill>
                <a:srgbClr val="0000CC"/>
              </a:solidFill>
            </a:endParaRPr>
          </a:p>
        </p:txBody>
      </p:sp>
      <p:sp>
        <p:nvSpPr>
          <p:cNvPr id="72" name="文本框 71"/>
          <p:cNvSpPr txBox="1"/>
          <p:nvPr/>
        </p:nvSpPr>
        <p:spPr>
          <a:xfrm>
            <a:off x="6074220" y="4882755"/>
            <a:ext cx="415498" cy="369332"/>
          </a:xfrm>
          <a:prstGeom prst="rect">
            <a:avLst/>
          </a:prstGeom>
          <a:noFill/>
        </p:spPr>
        <p:txBody>
          <a:bodyPr wrap="none" rtlCol="0">
            <a:spAutoFit/>
          </a:bodyPr>
          <a:lstStyle/>
          <a:p>
            <a:r>
              <a:rPr lang="en-US" altLang="zh-CN" dirty="0">
                <a:solidFill>
                  <a:srgbClr val="0000CC"/>
                </a:solidFill>
              </a:rPr>
              <a:t>(</a:t>
            </a:r>
            <a:r>
              <a:rPr lang="en-US" altLang="zh-CN" dirty="0" err="1">
                <a:solidFill>
                  <a:srgbClr val="0000CC"/>
                </a:solidFill>
              </a:rPr>
              <a:t>i</a:t>
            </a:r>
            <a:r>
              <a:rPr lang="en-US" altLang="zh-CN" dirty="0">
                <a:solidFill>
                  <a:srgbClr val="0000CC"/>
                </a:solidFill>
              </a:rPr>
              <a:t>)</a:t>
            </a:r>
            <a:endParaRPr lang="zh-CN" altLang="en-US" dirty="0">
              <a:solidFill>
                <a:srgbClr val="0000CC"/>
              </a:solidFill>
            </a:endParaRPr>
          </a:p>
        </p:txBody>
      </p:sp>
      <p:sp>
        <p:nvSpPr>
          <p:cNvPr id="73" name="文本框 72"/>
          <p:cNvSpPr txBox="1"/>
          <p:nvPr/>
        </p:nvSpPr>
        <p:spPr>
          <a:xfrm>
            <a:off x="6083439" y="5447023"/>
            <a:ext cx="415498" cy="369332"/>
          </a:xfrm>
          <a:prstGeom prst="rect">
            <a:avLst/>
          </a:prstGeom>
          <a:noFill/>
        </p:spPr>
        <p:txBody>
          <a:bodyPr wrap="none" rtlCol="0">
            <a:spAutoFit/>
          </a:bodyPr>
          <a:lstStyle/>
          <a:p>
            <a:r>
              <a:rPr lang="en-US" altLang="zh-CN" dirty="0">
                <a:solidFill>
                  <a:srgbClr val="0000CC"/>
                </a:solidFill>
              </a:rPr>
              <a:t>(j)</a:t>
            </a:r>
            <a:endParaRPr lang="zh-CN" altLang="en-US" dirty="0">
              <a:solidFill>
                <a:srgbClr val="0000CC"/>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8611" name="Rectangle 2"/>
          <p:cNvSpPr>
            <a:spLocks noGrp="1"/>
          </p:cNvSpPr>
          <p:nvPr>
            <p:ph type="title"/>
          </p:nvPr>
        </p:nvSpPr>
        <p:spPr/>
        <p:txBody>
          <a:bodyPr vert="horz" wrap="square" lIns="91440" tIns="45720" rIns="91440" bIns="45720" anchor="ctr" anchorCtr="0"/>
          <a:lstStyle/>
          <a:p>
            <a:pPr eaLnBrk="1" hangingPunct="1"/>
            <a:r>
              <a:rPr lang="zh-CN" altLang="en-US" dirty="0"/>
              <a:t>主要内容</a:t>
            </a:r>
            <a:endParaRPr lang="zh-CN" altLang="en-US" dirty="0"/>
          </a:p>
        </p:txBody>
      </p:sp>
      <p:sp>
        <p:nvSpPr>
          <p:cNvPr id="237571" name="Rectangle 3"/>
          <p:cNvSpPr>
            <a:spLocks noGrp="1" noChangeArrowheads="1"/>
          </p:cNvSpPr>
          <p:nvPr>
            <p:ph idx="1" hasCustomPrompt="1"/>
          </p:nvPr>
        </p:nvSpPr>
        <p:spPr>
          <a:xfrm>
            <a:off x="469900" y="1022350"/>
            <a:ext cx="8229600" cy="5454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ts val="60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3.1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存储系统的基本要求和并行主存系统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457200" marR="0" lvl="1" indent="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None/>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3.2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中断系统</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3.3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总线系统</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3.3.1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总线的分类</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3.3.2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总线的控制方式</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3.3.3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总线的通信技术</a:t>
            </a:r>
            <a:endPar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en-US" altLang="zh-CN"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3.3.4 </a:t>
            </a:r>
            <a:r>
              <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rPr>
              <a:t>数据宽度与总线线数</a:t>
            </a:r>
            <a:endParaRPr kumimoji="0" lang="zh-CN" altLang="en-US" sz="2400" b="0" i="0" u="none" strike="noStrike" kern="1200" cap="none" spc="0" normalizeH="0" baseline="0" noProof="0" dirty="0">
              <a:ln>
                <a:noFill/>
              </a:ln>
              <a:solidFill>
                <a:schemeClr val="hlink"/>
              </a:solidFill>
              <a:effectLst/>
              <a:uLnTx/>
              <a:uFillTx/>
              <a:latin typeface="Times New Roman" panose="02020603050405020304" pitchFamily="18" charset="0"/>
              <a:ea typeface="隶书" panose="02010509060101010101" pitchFamily="49" charset="-122"/>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3.4 </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输入</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输出系统 </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69635" name="Rectangle 2"/>
          <p:cNvSpPr>
            <a:spLocks noGrp="1" noChangeArrowheads="1"/>
          </p:cNvSpPr>
          <p:nvPr>
            <p:ph idx="1" hasCustomPrompt="1"/>
          </p:nvPr>
        </p:nvSpPr>
        <p:spPr>
          <a:xfrm>
            <a:off x="469900" y="1239838"/>
            <a:ext cx="8229600" cy="47355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总线（</a:t>
            </a:r>
            <a:r>
              <a:rPr kumimoji="0" lang="en-US" altLang="zh-CN" sz="24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BUS</a:t>
            </a:r>
            <a:r>
              <a:rPr kumimoji="0" lang="zh-CN" altLang="en-US" sz="2400" b="1" i="0" u="none" strike="noStrike" kern="1200" cap="none" spc="0" normalizeH="0" baseline="0" noProof="0" dirty="0">
                <a:ln>
                  <a:noFill/>
                </a:ln>
                <a:solidFill>
                  <a:srgbClr val="FF0000"/>
                </a:solidFill>
                <a:effectLst/>
                <a:uLnTx/>
                <a:uFillTx/>
                <a:latin typeface="华文新魏" panose="02010800040101010101" pitchFamily="2" charset="-122"/>
                <a:ea typeface="华文新魏" panose="0201080004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是用于互联计算机、</a:t>
            </a:r>
            <a:r>
              <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CPU</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、存储器、</a:t>
            </a:r>
            <a:r>
              <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I/O</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端口及外部设备、远程通信设备间信息传送通路的集合。总线的关键特征是</a:t>
            </a:r>
            <a:r>
              <a:rPr kumimoji="0" lang="zh-CN" altLang="en-US" sz="2400" b="1" i="0" u="none" strike="noStrike" kern="1200" cap="none" spc="0" normalizeH="0" baseline="0" noProof="0" dirty="0">
                <a:ln>
                  <a:noFill/>
                </a:ln>
                <a:solidFill>
                  <a:srgbClr val="FF6600"/>
                </a:solidFill>
                <a:effectLst/>
                <a:uLnTx/>
                <a:uFillTx/>
                <a:latin typeface="+mn-lt"/>
                <a:ea typeface="黑体" panose="02010609060101010101" pitchFamily="49" charset="-122"/>
                <a:cs typeface="+mn-cs"/>
              </a:rPr>
              <a:t>共享传输介质</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a:t>
            </a:r>
            <a:endPar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 总线与其相配合的附属控制电路系统称为</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总线系统。</a:t>
            </a:r>
            <a:endParaRPr kumimoji="0" lang="en-US" altLang="zh-CN"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按信息传送功能、性能的不同，</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总线系统</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包括数据线、地址线、命令、时序和中断信号等控制</a:t>
            </a:r>
            <a:r>
              <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状态线、电源线、地线及备用线等。</a:t>
            </a:r>
            <a:endPar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数据线</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根数决定同时传送的数据位数，</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即数据通路宽度。</a:t>
            </a:r>
            <a:endParaRPr kumimoji="0" lang="en-US" altLang="zh-CN"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地址线</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根数决定直接寻址的范围。</a:t>
            </a:r>
            <a:endPar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控制</a:t>
            </a:r>
            <a:r>
              <a:rPr kumimoji="0" lang="en-US" altLang="zh-CN"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a:t>
            </a: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状态线</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决定总线的功能和使用能力。</a:t>
            </a:r>
            <a:endPar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rPr>
              <a:t>备用线</a:t>
            </a:r>
            <a:r>
              <a:rPr kumimoji="0" lang="zh-CN" altLang="en-US"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用于系统功能的扩充。</a:t>
            </a:r>
            <a:endParaRPr kumimoji="0" lang="en-US" altLang="zh-CN" sz="24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zh-CN" altLang="en-US" sz="2800" b="1" i="0" u="none" strike="noStrike" kern="1200" cap="none" spc="0" normalizeH="0" baseline="0" noProof="0" dirty="0">
              <a:ln>
                <a:noFill/>
              </a:ln>
              <a:solidFill>
                <a:srgbClr val="FF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  </a:t>
            </a:r>
            <a:endParaRPr kumimoji="0" lang="zh-CN" altLang="en-US" sz="28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mn-lt"/>
                <a:ea typeface="黑体" panose="02010609060101010101" pitchFamily="49" charset="-122"/>
                <a:cs typeface="+mn-cs"/>
              </a:rPr>
              <a:t>      </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sp>
        <p:nvSpPr>
          <p:cNvPr id="69636"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3200" b="0" dirty="0">
                <a:latin typeface="黑体" panose="02010609060101010101" pitchFamily="49" charset="-122"/>
                <a:ea typeface="黑体" panose="02010609060101010101" pitchFamily="49" charset="-122"/>
              </a:rPr>
              <a:t>3.3 </a:t>
            </a:r>
            <a:r>
              <a:rPr lang="zh-CN" altLang="en-US" sz="3200" b="0" dirty="0">
                <a:latin typeface="黑体" panose="02010609060101010101" pitchFamily="49" charset="-122"/>
                <a:ea typeface="黑体" panose="02010609060101010101" pitchFamily="49" charset="-122"/>
              </a:rPr>
              <a:t>总线系统</a:t>
            </a:r>
            <a:endParaRPr lang="zh-CN" altLang="en-US" sz="3200" b="0" dirty="0">
              <a:latin typeface="黑体" panose="02010609060101010101" pitchFamily="49" charset="-122"/>
              <a:ea typeface="黑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1683" name="Rectangle 2"/>
          <p:cNvSpPr>
            <a:spLocks noGrp="1"/>
          </p:cNvSpPr>
          <p:nvPr>
            <p:ph idx="1" hasCustomPrompt="1"/>
          </p:nvPr>
        </p:nvSpPr>
        <p:spPr>
          <a:xfrm>
            <a:off x="684213" y="1196975"/>
            <a:ext cx="7772400" cy="4895850"/>
          </a:xfrm>
        </p:spPr>
        <p:txBody>
          <a:bodyPr vert="horz" wrap="square" lIns="91440" tIns="45720" rIns="91440" bIns="45720" anchor="t" anchorCtr="0"/>
          <a:lstStyle/>
          <a:p>
            <a:pPr eaLnBrk="1" hangingPunct="1"/>
            <a:r>
              <a:rPr lang="zh-CN" altLang="en-US" sz="3200" dirty="0"/>
              <a:t>一旦确定总线的</a:t>
            </a:r>
            <a:r>
              <a:rPr lang="zh-CN" altLang="en-US" sz="3200" dirty="0">
                <a:solidFill>
                  <a:srgbClr val="FF0000"/>
                </a:solidFill>
              </a:rPr>
              <a:t>信息传输方式、总线的类型、控制方式、通信技术、数据宽度和总线线数</a:t>
            </a:r>
            <a:r>
              <a:rPr lang="zh-CN" altLang="en-US" sz="3200" dirty="0"/>
              <a:t>等，那么总线的申请、使用方式及相应的规范也就随之确定了。</a:t>
            </a:r>
            <a:endParaRPr lang="zh-CN" altLang="en-US" sz="3200" dirty="0"/>
          </a:p>
        </p:txBody>
      </p:sp>
      <p:sp>
        <p:nvSpPr>
          <p:cNvPr id="71684"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3200" b="0" dirty="0">
                <a:latin typeface="黑体" panose="02010609060101010101" pitchFamily="49" charset="-122"/>
                <a:ea typeface="黑体" panose="02010609060101010101" pitchFamily="49" charset="-122"/>
              </a:rPr>
              <a:t>3.3 </a:t>
            </a:r>
            <a:r>
              <a:rPr lang="zh-CN" altLang="en-US" sz="3200" b="0" dirty="0">
                <a:latin typeface="黑体" panose="02010609060101010101" pitchFamily="49" charset="-122"/>
                <a:ea typeface="黑体" panose="02010609060101010101" pitchFamily="49" charset="-122"/>
              </a:rPr>
              <a:t>总线系统</a:t>
            </a:r>
            <a:endParaRPr lang="zh-CN" altLang="en-US" sz="3200" b="0" dirty="0">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2291"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Times New Roman" panose="02020603050405020304" pitchFamily="18" charset="0"/>
              </a:rPr>
              <a:t>3.1.1 </a:t>
            </a:r>
            <a:r>
              <a:rPr lang="zh-CN" altLang="en-US" dirty="0">
                <a:latin typeface="Times New Roman" panose="02020603050405020304" pitchFamily="18" charset="0"/>
              </a:rPr>
              <a:t>存储系统的基本要求</a:t>
            </a:r>
            <a:r>
              <a:rPr lang="zh-CN" altLang="en-US" dirty="0"/>
              <a:t> </a:t>
            </a:r>
            <a:endParaRPr lang="zh-CN" altLang="en-US" dirty="0"/>
          </a:p>
        </p:txBody>
      </p:sp>
      <p:sp>
        <p:nvSpPr>
          <p:cNvPr id="12292" name="Rectangle 3"/>
          <p:cNvSpPr>
            <a:spLocks noGrp="1"/>
          </p:cNvSpPr>
          <p:nvPr>
            <p:ph idx="1" hasCustomPrompt="1"/>
          </p:nvPr>
        </p:nvSpPr>
        <p:spPr/>
        <p:txBody>
          <a:bodyPr vert="horz" wrap="square" lIns="91440" tIns="45720" rIns="91440" bIns="45720" anchor="t" anchorCtr="0"/>
          <a:lstStyle/>
          <a:p>
            <a:pPr eaLnBrk="1" hangingPunct="1">
              <a:buNone/>
            </a:pPr>
            <a:r>
              <a:rPr lang="zh-CN" altLang="en-US" dirty="0"/>
              <a:t>存储器的要求：大容量、高速度和低价格 </a:t>
            </a:r>
            <a:endParaRPr lang="zh-CN" altLang="en-US" dirty="0"/>
          </a:p>
          <a:p>
            <a:pPr eaLnBrk="1" hangingPunct="1">
              <a:buNone/>
            </a:pPr>
            <a:endParaRPr lang="zh-CN" altLang="en-US" dirty="0"/>
          </a:p>
          <a:p>
            <a:pPr eaLnBrk="1" hangingPunct="1"/>
            <a:r>
              <a:rPr lang="zh-CN" altLang="en-US" dirty="0"/>
              <a:t>存储器的容量</a:t>
            </a:r>
            <a:endParaRPr lang="zh-CN" altLang="en-US" dirty="0"/>
          </a:p>
          <a:p>
            <a:pPr lvl="1" algn="just" eaLnBrk="1" hangingPunct="1"/>
            <a:r>
              <a:rPr lang="en-US" altLang="zh-CN" i="1" dirty="0">
                <a:solidFill>
                  <a:srgbClr val="000000"/>
                </a:solidFill>
                <a:latin typeface="楷体_GB2312" pitchFamily="49" charset="-122"/>
                <a:ea typeface="楷体_GB2312" pitchFamily="49" charset="-122"/>
              </a:rPr>
              <a:t>W</a:t>
            </a:r>
            <a:r>
              <a:rPr lang="zh-CN" altLang="en-US" dirty="0">
                <a:solidFill>
                  <a:srgbClr val="000000"/>
                </a:solidFill>
                <a:latin typeface="楷体_GB2312" pitchFamily="49" charset="-122"/>
                <a:ea typeface="楷体_GB2312" pitchFamily="49" charset="-122"/>
              </a:rPr>
              <a:t>：存储体的字长（位、字节）</a:t>
            </a:r>
            <a:endParaRPr lang="zh-CN" altLang="en-US" dirty="0">
              <a:solidFill>
                <a:srgbClr val="000000"/>
              </a:solidFill>
              <a:latin typeface="楷体_GB2312" pitchFamily="49" charset="-122"/>
              <a:ea typeface="楷体_GB2312" pitchFamily="49" charset="-122"/>
            </a:endParaRPr>
          </a:p>
          <a:p>
            <a:pPr lvl="1" algn="just" eaLnBrk="1" hangingPunct="1"/>
            <a:r>
              <a:rPr lang="en-US" altLang="zh-CN" i="1" dirty="0">
                <a:solidFill>
                  <a:srgbClr val="000000"/>
                </a:solidFill>
                <a:latin typeface="楷体_GB2312" pitchFamily="49" charset="-122"/>
                <a:ea typeface="楷体_GB2312" pitchFamily="49" charset="-122"/>
              </a:rPr>
              <a:t>l</a:t>
            </a:r>
            <a:r>
              <a:rPr lang="zh-CN" altLang="en-US" dirty="0">
                <a:solidFill>
                  <a:srgbClr val="000000"/>
                </a:solidFill>
                <a:latin typeface="楷体_GB2312" pitchFamily="49" charset="-122"/>
                <a:ea typeface="楷体_GB2312" pitchFamily="49" charset="-122"/>
              </a:rPr>
              <a:t>：每个存储体的字数</a:t>
            </a:r>
            <a:endParaRPr lang="zh-CN" altLang="en-US" dirty="0">
              <a:solidFill>
                <a:srgbClr val="000000"/>
              </a:solidFill>
              <a:latin typeface="楷体_GB2312" pitchFamily="49" charset="-122"/>
              <a:ea typeface="楷体_GB2312" pitchFamily="49" charset="-122"/>
            </a:endParaRPr>
          </a:p>
          <a:p>
            <a:pPr lvl="1" eaLnBrk="1" hangingPunct="1"/>
            <a:r>
              <a:rPr lang="en-US" altLang="zh-CN" i="1" dirty="0">
                <a:solidFill>
                  <a:srgbClr val="000000"/>
                </a:solidFill>
                <a:latin typeface="楷体_GB2312" pitchFamily="49" charset="-122"/>
                <a:ea typeface="楷体_GB2312" pitchFamily="49" charset="-122"/>
              </a:rPr>
              <a:t>M</a:t>
            </a:r>
            <a:r>
              <a:rPr lang="zh-CN" altLang="en-US" dirty="0">
                <a:solidFill>
                  <a:srgbClr val="000000"/>
                </a:solidFill>
                <a:latin typeface="楷体_GB2312" pitchFamily="49" charset="-122"/>
                <a:ea typeface="楷体_GB2312" pitchFamily="49" charset="-122"/>
              </a:rPr>
              <a:t>：并行工作的存储体个数 </a:t>
            </a:r>
            <a:endParaRPr lang="zh-CN" altLang="en-US" dirty="0">
              <a:solidFill>
                <a:srgbClr val="000000"/>
              </a:solidFill>
              <a:latin typeface="楷体_GB2312" pitchFamily="49" charset="-122"/>
              <a:ea typeface="楷体_GB2312" pitchFamily="49" charset="-122"/>
            </a:endParaRPr>
          </a:p>
          <a:p>
            <a:pPr eaLnBrk="1" hangingPunct="1"/>
            <a:endParaRPr lang="zh-CN" altLang="en-US" dirty="0"/>
          </a:p>
        </p:txBody>
      </p:sp>
      <p:graphicFrame>
        <p:nvGraphicFramePr>
          <p:cNvPr id="12293" name="Object 4"/>
          <p:cNvGraphicFramePr>
            <a:graphicFrameLocks noChangeAspect="1"/>
          </p:cNvGraphicFramePr>
          <p:nvPr/>
        </p:nvGraphicFramePr>
        <p:xfrm>
          <a:off x="3275013" y="4343400"/>
          <a:ext cx="2362200" cy="471488"/>
        </p:xfrm>
        <a:graphic>
          <a:graphicData uri="http://schemas.openxmlformats.org/presentationml/2006/ole">
            <mc:AlternateContent xmlns:mc="http://schemas.openxmlformats.org/markup-compatibility/2006">
              <mc:Choice xmlns:v="urn:schemas-microsoft-com:vml" Requires="v">
                <p:oleObj spid="_x0000_s2054" name="" r:id="rId1" imgW="939165" imgH="215900" progId="Equation.3">
                  <p:embed/>
                </p:oleObj>
              </mc:Choice>
              <mc:Fallback>
                <p:oleObj name="" r:id="rId1" imgW="939165" imgH="215900" progId="Equation.3">
                  <p:embed/>
                  <p:pic>
                    <p:nvPicPr>
                      <p:cNvPr id="0" name="图片 3076"/>
                      <p:cNvPicPr/>
                      <p:nvPr/>
                    </p:nvPicPr>
                    <p:blipFill>
                      <a:blip r:embed="rId2"/>
                      <a:stretch>
                        <a:fillRect/>
                      </a:stretch>
                    </p:blipFill>
                    <p:spPr>
                      <a:xfrm>
                        <a:off x="3275013" y="4343400"/>
                        <a:ext cx="2362200" cy="471488"/>
                      </a:xfrm>
                      <a:prstGeom prst="rect">
                        <a:avLst/>
                      </a:prstGeom>
                      <a:noFill/>
                      <a:ln w="38100">
                        <a:noFill/>
                        <a:miter/>
                      </a:ln>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2707" name="Rectangle 2"/>
          <p:cNvSpPr>
            <a:spLocks noGrp="1"/>
          </p:cNvSpPr>
          <p:nvPr>
            <p:ph type="title"/>
          </p:nvPr>
        </p:nvSpPr>
        <p:spPr>
          <a:xfrm>
            <a:off x="34925" y="860425"/>
            <a:ext cx="7848600" cy="609600"/>
          </a:xfrm>
        </p:spPr>
        <p:txBody>
          <a:bodyPr vert="horz" wrap="square" lIns="91440" tIns="45720" rIns="91440" bIns="45720" anchor="ctr" anchorCtr="0"/>
          <a:lstStyle/>
          <a:p>
            <a:pPr eaLnBrk="1" hangingPunct="1"/>
            <a:r>
              <a:rPr lang="zh-CN" altLang="en-US" sz="3200" b="0" dirty="0">
                <a:latin typeface="Arial" panose="020B0604020202020204" pitchFamily="34" charset="0"/>
              </a:rPr>
              <a:t>总线的信息传送方式</a:t>
            </a:r>
            <a:endParaRPr lang="zh-CN" altLang="en-US" sz="3200" b="0" dirty="0">
              <a:latin typeface="Arial" panose="020B0604020202020204" pitchFamily="34" charset="0"/>
            </a:endParaRPr>
          </a:p>
        </p:txBody>
      </p:sp>
      <p:sp>
        <p:nvSpPr>
          <p:cNvPr id="72708" name="Rectangle 3"/>
          <p:cNvSpPr>
            <a:spLocks noGrp="1"/>
          </p:cNvSpPr>
          <p:nvPr>
            <p:ph idx="1" hasCustomPrompt="1"/>
          </p:nvPr>
        </p:nvSpPr>
        <p:spPr>
          <a:xfrm>
            <a:off x="376238" y="1958975"/>
            <a:ext cx="7921625" cy="1979613"/>
          </a:xfrm>
          <a:solidFill>
            <a:schemeClr val="bg1">
              <a:alpha val="100000"/>
            </a:schemeClr>
          </a:solidFill>
        </p:spPr>
        <p:txBody>
          <a:bodyPr vert="horz" wrap="square" lIns="91440" tIns="45720" rIns="91440" bIns="45720" anchor="t" anchorCtr="0"/>
          <a:lstStyle/>
          <a:p>
            <a:pPr eaLnBrk="1" hangingPunct="1"/>
            <a:r>
              <a:rPr lang="zh-CN" altLang="en-US" sz="1800" dirty="0">
                <a:solidFill>
                  <a:schemeClr val="hlink"/>
                </a:solidFill>
              </a:rPr>
              <a:t>串行传送：</a:t>
            </a:r>
            <a:r>
              <a:rPr lang="zh-CN" altLang="en-US" sz="1800" b="0" dirty="0"/>
              <a:t>只有一条传输线，采用脉冲传送。在串行传送时，顺序传送一个数码的所有二进制位，每次一位；先传送数码的最低位，最后传送最高位。</a:t>
            </a:r>
            <a:endParaRPr lang="zh-CN" altLang="en-US" sz="1800" b="0" dirty="0"/>
          </a:p>
          <a:p>
            <a:pPr eaLnBrk="1" hangingPunct="1"/>
            <a:r>
              <a:rPr lang="zh-CN" altLang="en-US" sz="1800" dirty="0">
                <a:solidFill>
                  <a:schemeClr val="hlink"/>
                </a:solidFill>
              </a:rPr>
              <a:t>并行传送：</a:t>
            </a:r>
            <a:r>
              <a:rPr lang="zh-CN" altLang="en-US" sz="1800" b="0" dirty="0"/>
              <a:t>信息字有多少二进制位，就需要多少条传输线，每个二进制位在不同的线上进行传输。并行传送一般采用电位传送，所有位同时被传送。</a:t>
            </a:r>
            <a:endParaRPr lang="zh-CN" altLang="en-US" sz="1800" b="0" dirty="0"/>
          </a:p>
        </p:txBody>
      </p:sp>
      <p:sp>
        <p:nvSpPr>
          <p:cNvPr id="72709" name="Rectangle 4"/>
          <p:cNvSpPr/>
          <p:nvPr/>
        </p:nvSpPr>
        <p:spPr>
          <a:xfrm>
            <a:off x="427038" y="3878263"/>
            <a:ext cx="4406900" cy="252095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lnSpc>
                <a:spcPct val="110000"/>
              </a:lnSpc>
            </a:pPr>
            <a:r>
              <a:rPr lang="zh-CN" altLang="en-US" sz="1800" dirty="0">
                <a:solidFill>
                  <a:schemeClr val="hlink"/>
                </a:solidFill>
              </a:rPr>
              <a:t>分时传送：</a:t>
            </a:r>
            <a:r>
              <a:rPr lang="zh-CN" altLang="en-US" sz="1800" b="0" dirty="0"/>
              <a:t>分时传送有两种概念，一是采用总线复用方式，既传送地址信息，也传送数据信息。为此需要划分时间片，在不同时间中完成不同的传送任务。二是共享总线的部件分时使用总线。</a:t>
            </a:r>
            <a:endParaRPr lang="zh-CN" altLang="en-US" sz="1800" b="0" dirty="0"/>
          </a:p>
        </p:txBody>
      </p:sp>
      <p:pic>
        <p:nvPicPr>
          <p:cNvPr id="72710" name="Picture 5"/>
          <p:cNvPicPr>
            <a:picLocks noChangeAspect="1"/>
          </p:cNvPicPr>
          <p:nvPr/>
        </p:nvPicPr>
        <p:blipFill>
          <a:blip r:embed="rId1"/>
          <a:stretch>
            <a:fillRect/>
          </a:stretch>
        </p:blipFill>
        <p:spPr>
          <a:xfrm>
            <a:off x="5070475" y="3822700"/>
            <a:ext cx="3570288" cy="2447925"/>
          </a:xfrm>
          <a:prstGeom prst="rect">
            <a:avLst/>
          </a:prstGeom>
          <a:noFill/>
          <a:ln w="9525">
            <a:noFill/>
          </a:ln>
        </p:spPr>
      </p:pic>
      <p:grpSp>
        <p:nvGrpSpPr>
          <p:cNvPr id="493664" name="Group 96"/>
          <p:cNvGrpSpPr/>
          <p:nvPr/>
        </p:nvGrpSpPr>
        <p:grpSpPr>
          <a:xfrm>
            <a:off x="5457825" y="4845050"/>
            <a:ext cx="228600" cy="990600"/>
            <a:chOff x="2016" y="1824"/>
            <a:chExt cx="144" cy="624"/>
          </a:xfrm>
        </p:grpSpPr>
        <p:sp>
          <p:nvSpPr>
            <p:cNvPr id="72804" name="Line 97"/>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805" name="Line 98"/>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806" name="Line 99"/>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807" name="Line 100"/>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808" name="Line 101"/>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809" name="Line 102"/>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810" name="Line 103"/>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811" name="Line 104"/>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673" name="Group 105"/>
          <p:cNvGrpSpPr/>
          <p:nvPr/>
        </p:nvGrpSpPr>
        <p:grpSpPr>
          <a:xfrm>
            <a:off x="5762625" y="4845050"/>
            <a:ext cx="228600" cy="990600"/>
            <a:chOff x="2016" y="1824"/>
            <a:chExt cx="144" cy="624"/>
          </a:xfrm>
        </p:grpSpPr>
        <p:sp>
          <p:nvSpPr>
            <p:cNvPr id="72796" name="Line 106"/>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97" name="Line 107"/>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98" name="Line 108"/>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99" name="Line 109"/>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800" name="Line 110"/>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801" name="Line 111"/>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802" name="Line 112"/>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803" name="Line 113"/>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682" name="Group 114"/>
          <p:cNvGrpSpPr/>
          <p:nvPr/>
        </p:nvGrpSpPr>
        <p:grpSpPr>
          <a:xfrm>
            <a:off x="6067425" y="4845050"/>
            <a:ext cx="228600" cy="990600"/>
            <a:chOff x="2016" y="1824"/>
            <a:chExt cx="144" cy="624"/>
          </a:xfrm>
        </p:grpSpPr>
        <p:sp>
          <p:nvSpPr>
            <p:cNvPr id="72788" name="Line 115"/>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89" name="Line 116"/>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90" name="Line 117"/>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91" name="Line 118"/>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92" name="Line 119"/>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93" name="Line 120"/>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94" name="Line 121"/>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95" name="Line 122"/>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691" name="Group 123"/>
          <p:cNvGrpSpPr/>
          <p:nvPr/>
        </p:nvGrpSpPr>
        <p:grpSpPr>
          <a:xfrm>
            <a:off x="6372225" y="4845050"/>
            <a:ext cx="228600" cy="990600"/>
            <a:chOff x="2016" y="1824"/>
            <a:chExt cx="144" cy="624"/>
          </a:xfrm>
        </p:grpSpPr>
        <p:sp>
          <p:nvSpPr>
            <p:cNvPr id="72780" name="Line 124"/>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81" name="Line 125"/>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82" name="Line 126"/>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83" name="Line 127"/>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84" name="Line 128"/>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85" name="Line 129"/>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86" name="Line 130"/>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87" name="Line 131"/>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700" name="Group 132"/>
          <p:cNvGrpSpPr/>
          <p:nvPr/>
        </p:nvGrpSpPr>
        <p:grpSpPr>
          <a:xfrm>
            <a:off x="6677025" y="4845050"/>
            <a:ext cx="228600" cy="990600"/>
            <a:chOff x="2016" y="1824"/>
            <a:chExt cx="144" cy="624"/>
          </a:xfrm>
        </p:grpSpPr>
        <p:sp>
          <p:nvSpPr>
            <p:cNvPr id="72772" name="Line 133"/>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73" name="Line 134"/>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74" name="Line 135"/>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75" name="Line 136"/>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76" name="Line 137"/>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77" name="Line 138"/>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78" name="Line 139"/>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79" name="Line 140"/>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709" name="Group 141"/>
          <p:cNvGrpSpPr/>
          <p:nvPr/>
        </p:nvGrpSpPr>
        <p:grpSpPr>
          <a:xfrm>
            <a:off x="6981825" y="4845050"/>
            <a:ext cx="228600" cy="990600"/>
            <a:chOff x="2016" y="1824"/>
            <a:chExt cx="144" cy="624"/>
          </a:xfrm>
        </p:grpSpPr>
        <p:sp>
          <p:nvSpPr>
            <p:cNvPr id="72764" name="Line 142"/>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65" name="Line 143"/>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66" name="Line 144"/>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67" name="Line 145"/>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68" name="Line 146"/>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69" name="Line 147"/>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70" name="Line 148"/>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71" name="Line 149"/>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718" name="Group 150"/>
          <p:cNvGrpSpPr/>
          <p:nvPr/>
        </p:nvGrpSpPr>
        <p:grpSpPr>
          <a:xfrm>
            <a:off x="7286625" y="4845050"/>
            <a:ext cx="228600" cy="990600"/>
            <a:chOff x="2016" y="1824"/>
            <a:chExt cx="144" cy="624"/>
          </a:xfrm>
        </p:grpSpPr>
        <p:sp>
          <p:nvSpPr>
            <p:cNvPr id="72756" name="Line 151"/>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57" name="Line 152"/>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58" name="Line 153"/>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59" name="Line 154"/>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60" name="Line 155"/>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61" name="Line 156"/>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62" name="Line 157"/>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63" name="Line 158"/>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727" name="Group 159"/>
          <p:cNvGrpSpPr/>
          <p:nvPr/>
        </p:nvGrpSpPr>
        <p:grpSpPr>
          <a:xfrm>
            <a:off x="7591425" y="4845050"/>
            <a:ext cx="228600" cy="990600"/>
            <a:chOff x="2016" y="1824"/>
            <a:chExt cx="144" cy="624"/>
          </a:xfrm>
        </p:grpSpPr>
        <p:sp>
          <p:nvSpPr>
            <p:cNvPr id="72748" name="Line 160"/>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49" name="Line 161"/>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50" name="Line 162"/>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51" name="Line 163"/>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52" name="Line 164"/>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53" name="Line 165"/>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54" name="Line 166"/>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55" name="Line 167"/>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736" name="Group 168"/>
          <p:cNvGrpSpPr/>
          <p:nvPr/>
        </p:nvGrpSpPr>
        <p:grpSpPr>
          <a:xfrm>
            <a:off x="7896225" y="4845050"/>
            <a:ext cx="228600" cy="990600"/>
            <a:chOff x="2016" y="1824"/>
            <a:chExt cx="144" cy="624"/>
          </a:xfrm>
        </p:grpSpPr>
        <p:sp>
          <p:nvSpPr>
            <p:cNvPr id="72740" name="Line 169"/>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41" name="Line 170"/>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42" name="Line 171"/>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43" name="Line 172"/>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44" name="Line 173"/>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45" name="Line 174"/>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46" name="Line 175"/>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47" name="Line 176"/>
            <p:cNvSpPr/>
            <p:nvPr/>
          </p:nvSpPr>
          <p:spPr>
            <a:xfrm>
              <a:off x="2016" y="1824"/>
              <a:ext cx="144" cy="0"/>
            </a:xfrm>
            <a:prstGeom prst="line">
              <a:avLst/>
            </a:prstGeom>
            <a:ln w="57150" cap="flat" cmpd="sng">
              <a:solidFill>
                <a:srgbClr val="FF0000"/>
              </a:solidFill>
              <a:prstDash val="solid"/>
              <a:headEnd type="none" w="med" len="med"/>
              <a:tailEnd type="none" w="med" len="med"/>
            </a:ln>
          </p:spPr>
        </p:sp>
      </p:grpSp>
      <p:grpSp>
        <p:nvGrpSpPr>
          <p:cNvPr id="493745" name="Group 177"/>
          <p:cNvGrpSpPr/>
          <p:nvPr/>
        </p:nvGrpSpPr>
        <p:grpSpPr>
          <a:xfrm>
            <a:off x="8201025" y="4845050"/>
            <a:ext cx="228600" cy="990600"/>
            <a:chOff x="2016" y="1824"/>
            <a:chExt cx="144" cy="624"/>
          </a:xfrm>
        </p:grpSpPr>
        <p:sp>
          <p:nvSpPr>
            <p:cNvPr id="72732" name="Line 178"/>
            <p:cNvSpPr/>
            <p:nvPr/>
          </p:nvSpPr>
          <p:spPr>
            <a:xfrm>
              <a:off x="2016" y="2358"/>
              <a:ext cx="144" cy="0"/>
            </a:xfrm>
            <a:prstGeom prst="line">
              <a:avLst/>
            </a:prstGeom>
            <a:ln w="57150" cap="flat" cmpd="sng">
              <a:solidFill>
                <a:srgbClr val="FF0000"/>
              </a:solidFill>
              <a:prstDash val="solid"/>
              <a:headEnd type="none" w="med" len="med"/>
              <a:tailEnd type="none" w="med" len="med"/>
            </a:ln>
          </p:spPr>
        </p:sp>
        <p:sp>
          <p:nvSpPr>
            <p:cNvPr id="72733" name="Line 179"/>
            <p:cNvSpPr/>
            <p:nvPr/>
          </p:nvSpPr>
          <p:spPr>
            <a:xfrm>
              <a:off x="2016" y="2448"/>
              <a:ext cx="144" cy="0"/>
            </a:xfrm>
            <a:prstGeom prst="line">
              <a:avLst/>
            </a:prstGeom>
            <a:ln w="57150" cap="flat" cmpd="sng">
              <a:solidFill>
                <a:srgbClr val="FF0000"/>
              </a:solidFill>
              <a:prstDash val="solid"/>
              <a:headEnd type="none" w="med" len="med"/>
              <a:tailEnd type="none" w="med" len="med"/>
            </a:ln>
          </p:spPr>
        </p:sp>
        <p:sp>
          <p:nvSpPr>
            <p:cNvPr id="72734" name="Line 180"/>
            <p:cNvSpPr/>
            <p:nvPr/>
          </p:nvSpPr>
          <p:spPr>
            <a:xfrm>
              <a:off x="2016" y="2269"/>
              <a:ext cx="144" cy="0"/>
            </a:xfrm>
            <a:prstGeom prst="line">
              <a:avLst/>
            </a:prstGeom>
            <a:ln w="57150" cap="flat" cmpd="sng">
              <a:solidFill>
                <a:srgbClr val="FF0000"/>
              </a:solidFill>
              <a:prstDash val="solid"/>
              <a:headEnd type="none" w="med" len="med"/>
              <a:tailEnd type="none" w="med" len="med"/>
            </a:ln>
          </p:spPr>
        </p:sp>
        <p:sp>
          <p:nvSpPr>
            <p:cNvPr id="72735" name="Line 181"/>
            <p:cNvSpPr/>
            <p:nvPr/>
          </p:nvSpPr>
          <p:spPr>
            <a:xfrm>
              <a:off x="2016" y="2180"/>
              <a:ext cx="144" cy="0"/>
            </a:xfrm>
            <a:prstGeom prst="line">
              <a:avLst/>
            </a:prstGeom>
            <a:ln w="57150" cap="flat" cmpd="sng">
              <a:solidFill>
                <a:srgbClr val="FF0000"/>
              </a:solidFill>
              <a:prstDash val="solid"/>
              <a:headEnd type="none" w="med" len="med"/>
              <a:tailEnd type="none" w="med" len="med"/>
            </a:ln>
          </p:spPr>
        </p:sp>
        <p:sp>
          <p:nvSpPr>
            <p:cNvPr id="72736" name="Line 182"/>
            <p:cNvSpPr/>
            <p:nvPr/>
          </p:nvSpPr>
          <p:spPr>
            <a:xfrm>
              <a:off x="2016" y="2002"/>
              <a:ext cx="144" cy="0"/>
            </a:xfrm>
            <a:prstGeom prst="line">
              <a:avLst/>
            </a:prstGeom>
            <a:ln w="57150" cap="flat" cmpd="sng">
              <a:solidFill>
                <a:srgbClr val="FF0000"/>
              </a:solidFill>
              <a:prstDash val="solid"/>
              <a:headEnd type="none" w="med" len="med"/>
              <a:tailEnd type="none" w="med" len="med"/>
            </a:ln>
          </p:spPr>
        </p:sp>
        <p:sp>
          <p:nvSpPr>
            <p:cNvPr id="72737" name="Line 183"/>
            <p:cNvSpPr/>
            <p:nvPr/>
          </p:nvSpPr>
          <p:spPr>
            <a:xfrm>
              <a:off x="2016" y="2091"/>
              <a:ext cx="144" cy="0"/>
            </a:xfrm>
            <a:prstGeom prst="line">
              <a:avLst/>
            </a:prstGeom>
            <a:ln w="57150" cap="flat" cmpd="sng">
              <a:solidFill>
                <a:srgbClr val="FF0000"/>
              </a:solidFill>
              <a:prstDash val="solid"/>
              <a:headEnd type="none" w="med" len="med"/>
              <a:tailEnd type="none" w="med" len="med"/>
            </a:ln>
          </p:spPr>
        </p:sp>
        <p:sp>
          <p:nvSpPr>
            <p:cNvPr id="72738" name="Line 184"/>
            <p:cNvSpPr/>
            <p:nvPr/>
          </p:nvSpPr>
          <p:spPr>
            <a:xfrm>
              <a:off x="2016" y="1913"/>
              <a:ext cx="144" cy="0"/>
            </a:xfrm>
            <a:prstGeom prst="line">
              <a:avLst/>
            </a:prstGeom>
            <a:ln w="57150" cap="flat" cmpd="sng">
              <a:solidFill>
                <a:srgbClr val="FF0000"/>
              </a:solidFill>
              <a:prstDash val="solid"/>
              <a:headEnd type="none" w="med" len="med"/>
              <a:tailEnd type="none" w="med" len="med"/>
            </a:ln>
          </p:spPr>
        </p:sp>
        <p:sp>
          <p:nvSpPr>
            <p:cNvPr id="72739" name="Line 185"/>
            <p:cNvSpPr/>
            <p:nvPr/>
          </p:nvSpPr>
          <p:spPr>
            <a:xfrm>
              <a:off x="2016" y="1824"/>
              <a:ext cx="144" cy="0"/>
            </a:xfrm>
            <a:prstGeom prst="line">
              <a:avLst/>
            </a:prstGeom>
            <a:ln w="57150" cap="flat" cmpd="sng">
              <a:solidFill>
                <a:srgbClr val="FF0000"/>
              </a:solidFill>
              <a:prstDash val="solid"/>
              <a:headEnd type="none" w="med" len="med"/>
              <a:tailEnd type="none" w="med" len="med"/>
            </a:ln>
          </p:spPr>
        </p:sp>
      </p:grpSp>
      <p:sp>
        <p:nvSpPr>
          <p:cNvPr id="493754" name="Line 186"/>
          <p:cNvSpPr/>
          <p:nvPr/>
        </p:nvSpPr>
        <p:spPr>
          <a:xfrm>
            <a:off x="5445125" y="4233863"/>
            <a:ext cx="228600" cy="0"/>
          </a:xfrm>
          <a:prstGeom prst="line">
            <a:avLst/>
          </a:prstGeom>
          <a:ln w="57150" cap="flat" cmpd="sng">
            <a:solidFill>
              <a:srgbClr val="FF0000"/>
            </a:solidFill>
            <a:prstDash val="solid"/>
            <a:headEnd type="none" w="med" len="med"/>
            <a:tailEnd type="none" w="med" len="med"/>
          </a:ln>
        </p:spPr>
      </p:sp>
      <p:sp>
        <p:nvSpPr>
          <p:cNvPr id="493755" name="Line 187"/>
          <p:cNvSpPr/>
          <p:nvPr/>
        </p:nvSpPr>
        <p:spPr>
          <a:xfrm>
            <a:off x="5749925" y="4233863"/>
            <a:ext cx="228600" cy="0"/>
          </a:xfrm>
          <a:prstGeom prst="line">
            <a:avLst/>
          </a:prstGeom>
          <a:ln w="57150" cap="flat" cmpd="sng">
            <a:solidFill>
              <a:srgbClr val="FF0000"/>
            </a:solidFill>
            <a:prstDash val="solid"/>
            <a:headEnd type="none" w="med" len="med"/>
            <a:tailEnd type="none" w="med" len="med"/>
          </a:ln>
        </p:spPr>
      </p:sp>
      <p:sp>
        <p:nvSpPr>
          <p:cNvPr id="493756" name="Line 188"/>
          <p:cNvSpPr/>
          <p:nvPr/>
        </p:nvSpPr>
        <p:spPr>
          <a:xfrm>
            <a:off x="6054725" y="4233863"/>
            <a:ext cx="228600" cy="0"/>
          </a:xfrm>
          <a:prstGeom prst="line">
            <a:avLst/>
          </a:prstGeom>
          <a:ln w="57150" cap="flat" cmpd="sng">
            <a:solidFill>
              <a:srgbClr val="FF0000"/>
            </a:solidFill>
            <a:prstDash val="solid"/>
            <a:headEnd type="none" w="med" len="med"/>
            <a:tailEnd type="none" w="med" len="med"/>
          </a:ln>
        </p:spPr>
      </p:sp>
      <p:sp>
        <p:nvSpPr>
          <p:cNvPr id="493757" name="Line 189"/>
          <p:cNvSpPr/>
          <p:nvPr/>
        </p:nvSpPr>
        <p:spPr>
          <a:xfrm>
            <a:off x="6359525" y="4233863"/>
            <a:ext cx="228600" cy="0"/>
          </a:xfrm>
          <a:prstGeom prst="line">
            <a:avLst/>
          </a:prstGeom>
          <a:ln w="57150" cap="flat" cmpd="sng">
            <a:solidFill>
              <a:srgbClr val="FF0000"/>
            </a:solidFill>
            <a:prstDash val="solid"/>
            <a:headEnd type="none" w="med" len="med"/>
            <a:tailEnd type="none" w="med" len="med"/>
          </a:ln>
        </p:spPr>
      </p:sp>
      <p:sp>
        <p:nvSpPr>
          <p:cNvPr id="493758" name="Line 190"/>
          <p:cNvSpPr/>
          <p:nvPr/>
        </p:nvSpPr>
        <p:spPr>
          <a:xfrm>
            <a:off x="6664325" y="4233863"/>
            <a:ext cx="228600" cy="0"/>
          </a:xfrm>
          <a:prstGeom prst="line">
            <a:avLst/>
          </a:prstGeom>
          <a:ln w="57150" cap="flat" cmpd="sng">
            <a:solidFill>
              <a:srgbClr val="FF0000"/>
            </a:solidFill>
            <a:prstDash val="solid"/>
            <a:headEnd type="none" w="med" len="med"/>
            <a:tailEnd type="none" w="med" len="med"/>
          </a:ln>
        </p:spPr>
      </p:sp>
      <p:sp>
        <p:nvSpPr>
          <p:cNvPr id="493759" name="Line 191"/>
          <p:cNvSpPr/>
          <p:nvPr/>
        </p:nvSpPr>
        <p:spPr>
          <a:xfrm>
            <a:off x="6969125" y="4233863"/>
            <a:ext cx="228600" cy="0"/>
          </a:xfrm>
          <a:prstGeom prst="line">
            <a:avLst/>
          </a:prstGeom>
          <a:ln w="57150" cap="flat" cmpd="sng">
            <a:solidFill>
              <a:srgbClr val="FF0000"/>
            </a:solidFill>
            <a:prstDash val="solid"/>
            <a:headEnd type="none" w="med" len="med"/>
            <a:tailEnd type="none" w="med" len="med"/>
          </a:ln>
        </p:spPr>
      </p:sp>
      <p:sp>
        <p:nvSpPr>
          <p:cNvPr id="493760" name="Line 192"/>
          <p:cNvSpPr/>
          <p:nvPr/>
        </p:nvSpPr>
        <p:spPr>
          <a:xfrm>
            <a:off x="7273925" y="4233863"/>
            <a:ext cx="228600" cy="0"/>
          </a:xfrm>
          <a:prstGeom prst="line">
            <a:avLst/>
          </a:prstGeom>
          <a:ln w="57150" cap="flat" cmpd="sng">
            <a:solidFill>
              <a:srgbClr val="FF0000"/>
            </a:solidFill>
            <a:prstDash val="solid"/>
            <a:headEnd type="none" w="med" len="med"/>
            <a:tailEnd type="none" w="med" len="med"/>
          </a:ln>
        </p:spPr>
      </p:sp>
      <p:sp>
        <p:nvSpPr>
          <p:cNvPr id="493761" name="Line 193"/>
          <p:cNvSpPr/>
          <p:nvPr/>
        </p:nvSpPr>
        <p:spPr>
          <a:xfrm>
            <a:off x="7578725" y="4233863"/>
            <a:ext cx="228600" cy="0"/>
          </a:xfrm>
          <a:prstGeom prst="line">
            <a:avLst/>
          </a:prstGeom>
          <a:ln w="57150" cap="flat" cmpd="sng">
            <a:solidFill>
              <a:srgbClr val="FF0000"/>
            </a:solidFill>
            <a:prstDash val="solid"/>
            <a:headEnd type="none" w="med" len="med"/>
            <a:tailEnd type="none" w="med" len="med"/>
          </a:ln>
        </p:spPr>
      </p:sp>
      <p:sp>
        <p:nvSpPr>
          <p:cNvPr id="493762" name="Line 194"/>
          <p:cNvSpPr/>
          <p:nvPr/>
        </p:nvSpPr>
        <p:spPr>
          <a:xfrm>
            <a:off x="7883525" y="4233863"/>
            <a:ext cx="228600" cy="0"/>
          </a:xfrm>
          <a:prstGeom prst="line">
            <a:avLst/>
          </a:prstGeom>
          <a:ln w="57150" cap="flat" cmpd="sng">
            <a:solidFill>
              <a:srgbClr val="FF0000"/>
            </a:solidFill>
            <a:prstDash val="solid"/>
            <a:headEnd type="none" w="med" len="med"/>
            <a:tailEnd type="none" w="med" len="med"/>
          </a:ln>
        </p:spPr>
      </p:sp>
      <p:sp>
        <p:nvSpPr>
          <p:cNvPr id="493763" name="Line 195"/>
          <p:cNvSpPr/>
          <p:nvPr/>
        </p:nvSpPr>
        <p:spPr>
          <a:xfrm>
            <a:off x="8188325" y="4233863"/>
            <a:ext cx="228600" cy="0"/>
          </a:xfrm>
          <a:prstGeom prst="line">
            <a:avLst/>
          </a:prstGeom>
          <a:ln w="57150" cap="flat" cmpd="sng">
            <a:solidFill>
              <a:srgbClr val="FF0000"/>
            </a:solidFill>
            <a:prstDash val="solid"/>
            <a:headEnd type="none" w="med" len="med"/>
            <a:tailEnd type="none" w="med" len="med"/>
          </a:ln>
        </p:spPr>
      </p:sp>
      <p:sp>
        <p:nvSpPr>
          <p:cNvPr id="72731" name="Rectangle 3"/>
          <p:cNvSpPr/>
          <p:nvPr/>
        </p:nvSpPr>
        <p:spPr>
          <a:xfrm>
            <a:off x="6858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3200" b="0" dirty="0">
                <a:latin typeface="黑体" panose="02010609060101010101" pitchFamily="49" charset="-122"/>
                <a:ea typeface="黑体" panose="02010609060101010101" pitchFamily="49" charset="-122"/>
              </a:rPr>
              <a:t>3.3 </a:t>
            </a:r>
            <a:r>
              <a:rPr lang="zh-CN" altLang="en-US" sz="3200" b="0" dirty="0">
                <a:latin typeface="黑体" panose="02010609060101010101" pitchFamily="49" charset="-122"/>
                <a:ea typeface="黑体" panose="02010609060101010101" pitchFamily="49" charset="-122"/>
              </a:rPr>
              <a:t>总线系统</a:t>
            </a:r>
            <a:endParaRPr lang="zh-CN" altLang="en-US" sz="3200" b="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93754"/>
                                        </p:tgtEl>
                                        <p:attrNameLst>
                                          <p:attrName>style.visibility</p:attrName>
                                        </p:attrNameLst>
                                      </p:cBhvr>
                                      <p:to>
                                        <p:strVal val="visible"/>
                                      </p:to>
                                    </p:set>
                                    <p:animEffect transition="in" filter="slide(fromLeft)">
                                      <p:cBhvr>
                                        <p:cTn id="7" dur="500"/>
                                        <p:tgtEl>
                                          <p:spTgt spid="493754"/>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93755"/>
                                        </p:tgtEl>
                                        <p:attrNameLst>
                                          <p:attrName>style.visibility</p:attrName>
                                        </p:attrNameLst>
                                      </p:cBhvr>
                                      <p:to>
                                        <p:strVal val="visible"/>
                                      </p:to>
                                    </p:set>
                                    <p:animEffect transition="in" filter="slide(fromLeft)">
                                      <p:cBhvr>
                                        <p:cTn id="11" dur="500"/>
                                        <p:tgtEl>
                                          <p:spTgt spid="493755"/>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493756"/>
                                        </p:tgtEl>
                                        <p:attrNameLst>
                                          <p:attrName>style.visibility</p:attrName>
                                        </p:attrNameLst>
                                      </p:cBhvr>
                                      <p:to>
                                        <p:strVal val="visible"/>
                                      </p:to>
                                    </p:set>
                                    <p:animEffect transition="in" filter="slide(fromLeft)">
                                      <p:cBhvr>
                                        <p:cTn id="15" dur="500"/>
                                        <p:tgtEl>
                                          <p:spTgt spid="493756"/>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493757"/>
                                        </p:tgtEl>
                                        <p:attrNameLst>
                                          <p:attrName>style.visibility</p:attrName>
                                        </p:attrNameLst>
                                      </p:cBhvr>
                                      <p:to>
                                        <p:strVal val="visible"/>
                                      </p:to>
                                    </p:set>
                                    <p:animEffect transition="in" filter="slide(fromLeft)">
                                      <p:cBhvr>
                                        <p:cTn id="19" dur="500"/>
                                        <p:tgtEl>
                                          <p:spTgt spid="493757"/>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493758"/>
                                        </p:tgtEl>
                                        <p:attrNameLst>
                                          <p:attrName>style.visibility</p:attrName>
                                        </p:attrNameLst>
                                      </p:cBhvr>
                                      <p:to>
                                        <p:strVal val="visible"/>
                                      </p:to>
                                    </p:set>
                                    <p:animEffect transition="in" filter="slide(fromLeft)">
                                      <p:cBhvr>
                                        <p:cTn id="23" dur="500"/>
                                        <p:tgtEl>
                                          <p:spTgt spid="493758"/>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493759"/>
                                        </p:tgtEl>
                                        <p:attrNameLst>
                                          <p:attrName>style.visibility</p:attrName>
                                        </p:attrNameLst>
                                      </p:cBhvr>
                                      <p:to>
                                        <p:strVal val="visible"/>
                                      </p:to>
                                    </p:set>
                                    <p:animEffect transition="in" filter="slide(fromLeft)">
                                      <p:cBhvr>
                                        <p:cTn id="27" dur="500"/>
                                        <p:tgtEl>
                                          <p:spTgt spid="493759"/>
                                        </p:tgtEl>
                                      </p:cBhvr>
                                    </p:animEffect>
                                  </p:childTnLst>
                                </p:cTn>
                              </p:par>
                            </p:childTnLst>
                          </p:cTn>
                        </p:par>
                        <p:par>
                          <p:cTn id="28" fill="hold">
                            <p:stCondLst>
                              <p:cond delay="3000"/>
                            </p:stCondLst>
                            <p:childTnLst>
                              <p:par>
                                <p:cTn id="29" presetID="12" presetClass="entr" presetSubtype="8" fill="hold" nodeType="afterEffect">
                                  <p:stCondLst>
                                    <p:cond delay="0"/>
                                  </p:stCondLst>
                                  <p:childTnLst>
                                    <p:set>
                                      <p:cBhvr>
                                        <p:cTn id="30" dur="1" fill="hold">
                                          <p:stCondLst>
                                            <p:cond delay="0"/>
                                          </p:stCondLst>
                                        </p:cTn>
                                        <p:tgtEl>
                                          <p:spTgt spid="493760"/>
                                        </p:tgtEl>
                                        <p:attrNameLst>
                                          <p:attrName>style.visibility</p:attrName>
                                        </p:attrNameLst>
                                      </p:cBhvr>
                                      <p:to>
                                        <p:strVal val="visible"/>
                                      </p:to>
                                    </p:set>
                                    <p:animEffect transition="in" filter="slide(fromLeft)">
                                      <p:cBhvr>
                                        <p:cTn id="31" dur="500"/>
                                        <p:tgtEl>
                                          <p:spTgt spid="493760"/>
                                        </p:tgtEl>
                                      </p:cBhvr>
                                    </p:animEffect>
                                  </p:childTnLst>
                                </p:cTn>
                              </p:par>
                            </p:childTnLst>
                          </p:cTn>
                        </p:par>
                        <p:par>
                          <p:cTn id="32" fill="hold">
                            <p:stCondLst>
                              <p:cond delay="3500"/>
                            </p:stCondLst>
                            <p:childTnLst>
                              <p:par>
                                <p:cTn id="33" presetID="12" presetClass="entr" presetSubtype="8" fill="hold" nodeType="afterEffect">
                                  <p:stCondLst>
                                    <p:cond delay="0"/>
                                  </p:stCondLst>
                                  <p:childTnLst>
                                    <p:set>
                                      <p:cBhvr>
                                        <p:cTn id="34" dur="1" fill="hold">
                                          <p:stCondLst>
                                            <p:cond delay="0"/>
                                          </p:stCondLst>
                                        </p:cTn>
                                        <p:tgtEl>
                                          <p:spTgt spid="493761"/>
                                        </p:tgtEl>
                                        <p:attrNameLst>
                                          <p:attrName>style.visibility</p:attrName>
                                        </p:attrNameLst>
                                      </p:cBhvr>
                                      <p:to>
                                        <p:strVal val="visible"/>
                                      </p:to>
                                    </p:set>
                                    <p:animEffect transition="in" filter="slide(fromLeft)">
                                      <p:cBhvr>
                                        <p:cTn id="35" dur="500"/>
                                        <p:tgtEl>
                                          <p:spTgt spid="493761"/>
                                        </p:tgtEl>
                                      </p:cBhvr>
                                    </p:animEffect>
                                  </p:childTnLst>
                                </p:cTn>
                              </p:par>
                            </p:childTnLst>
                          </p:cTn>
                        </p:par>
                        <p:par>
                          <p:cTn id="36" fill="hold">
                            <p:stCondLst>
                              <p:cond delay="4000"/>
                            </p:stCondLst>
                            <p:childTnLst>
                              <p:par>
                                <p:cTn id="37" presetID="12" presetClass="entr" presetSubtype="8" fill="hold" nodeType="afterEffect">
                                  <p:stCondLst>
                                    <p:cond delay="0"/>
                                  </p:stCondLst>
                                  <p:childTnLst>
                                    <p:set>
                                      <p:cBhvr>
                                        <p:cTn id="38" dur="1" fill="hold">
                                          <p:stCondLst>
                                            <p:cond delay="0"/>
                                          </p:stCondLst>
                                        </p:cTn>
                                        <p:tgtEl>
                                          <p:spTgt spid="493762"/>
                                        </p:tgtEl>
                                        <p:attrNameLst>
                                          <p:attrName>style.visibility</p:attrName>
                                        </p:attrNameLst>
                                      </p:cBhvr>
                                      <p:to>
                                        <p:strVal val="visible"/>
                                      </p:to>
                                    </p:set>
                                    <p:animEffect transition="in" filter="slide(fromLeft)">
                                      <p:cBhvr>
                                        <p:cTn id="39" dur="500"/>
                                        <p:tgtEl>
                                          <p:spTgt spid="493762"/>
                                        </p:tgtEl>
                                      </p:cBhvr>
                                    </p:animEffect>
                                  </p:childTnLst>
                                </p:cTn>
                              </p:par>
                            </p:childTnLst>
                          </p:cTn>
                        </p:par>
                        <p:par>
                          <p:cTn id="40" fill="hold">
                            <p:stCondLst>
                              <p:cond delay="4500"/>
                            </p:stCondLst>
                            <p:childTnLst>
                              <p:par>
                                <p:cTn id="41" presetID="12" presetClass="entr" presetSubtype="8" fill="hold" nodeType="afterEffect">
                                  <p:stCondLst>
                                    <p:cond delay="0"/>
                                  </p:stCondLst>
                                  <p:childTnLst>
                                    <p:set>
                                      <p:cBhvr>
                                        <p:cTn id="42" dur="1" fill="hold">
                                          <p:stCondLst>
                                            <p:cond delay="0"/>
                                          </p:stCondLst>
                                        </p:cTn>
                                        <p:tgtEl>
                                          <p:spTgt spid="493763"/>
                                        </p:tgtEl>
                                        <p:attrNameLst>
                                          <p:attrName>style.visibility</p:attrName>
                                        </p:attrNameLst>
                                      </p:cBhvr>
                                      <p:to>
                                        <p:strVal val="visible"/>
                                      </p:to>
                                    </p:set>
                                    <p:animEffect transition="in" filter="slide(fromLeft)">
                                      <p:cBhvr>
                                        <p:cTn id="43" dur="500"/>
                                        <p:tgtEl>
                                          <p:spTgt spid="49376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nodeType="clickEffect">
                                  <p:stCondLst>
                                    <p:cond delay="0"/>
                                  </p:stCondLst>
                                  <p:childTnLst>
                                    <p:set>
                                      <p:cBhvr>
                                        <p:cTn id="47" dur="1" fill="hold">
                                          <p:stCondLst>
                                            <p:cond delay="0"/>
                                          </p:stCondLst>
                                        </p:cTn>
                                        <p:tgtEl>
                                          <p:spTgt spid="493664"/>
                                        </p:tgtEl>
                                        <p:attrNameLst>
                                          <p:attrName>style.visibility</p:attrName>
                                        </p:attrNameLst>
                                      </p:cBhvr>
                                      <p:to>
                                        <p:strVal val="visible"/>
                                      </p:to>
                                    </p:set>
                                    <p:animEffect transition="in" filter="slide(fromLeft)">
                                      <p:cBhvr>
                                        <p:cTn id="48" dur="500"/>
                                        <p:tgtEl>
                                          <p:spTgt spid="493664"/>
                                        </p:tgtEl>
                                      </p:cBhvr>
                                    </p:animEffect>
                                  </p:childTnLst>
                                </p:cTn>
                              </p:par>
                            </p:childTnLst>
                          </p:cTn>
                        </p:par>
                        <p:par>
                          <p:cTn id="49" fill="hold">
                            <p:stCondLst>
                              <p:cond delay="500"/>
                            </p:stCondLst>
                            <p:childTnLst>
                              <p:par>
                                <p:cTn id="50" presetID="12" presetClass="entr" presetSubtype="8" fill="hold" nodeType="afterEffect">
                                  <p:stCondLst>
                                    <p:cond delay="0"/>
                                  </p:stCondLst>
                                  <p:childTnLst>
                                    <p:set>
                                      <p:cBhvr>
                                        <p:cTn id="51" dur="1" fill="hold">
                                          <p:stCondLst>
                                            <p:cond delay="0"/>
                                          </p:stCondLst>
                                        </p:cTn>
                                        <p:tgtEl>
                                          <p:spTgt spid="493673"/>
                                        </p:tgtEl>
                                        <p:attrNameLst>
                                          <p:attrName>style.visibility</p:attrName>
                                        </p:attrNameLst>
                                      </p:cBhvr>
                                      <p:to>
                                        <p:strVal val="visible"/>
                                      </p:to>
                                    </p:set>
                                    <p:animEffect transition="in" filter="slide(fromLeft)">
                                      <p:cBhvr>
                                        <p:cTn id="52" dur="500"/>
                                        <p:tgtEl>
                                          <p:spTgt spid="493673"/>
                                        </p:tgtEl>
                                      </p:cBhvr>
                                    </p:animEffect>
                                  </p:childTnLst>
                                </p:cTn>
                              </p:par>
                            </p:childTnLst>
                          </p:cTn>
                        </p:par>
                        <p:par>
                          <p:cTn id="53" fill="hold">
                            <p:stCondLst>
                              <p:cond delay="1000"/>
                            </p:stCondLst>
                            <p:childTnLst>
                              <p:par>
                                <p:cTn id="54" presetID="12" presetClass="entr" presetSubtype="8" fill="hold" nodeType="afterEffect">
                                  <p:stCondLst>
                                    <p:cond delay="0"/>
                                  </p:stCondLst>
                                  <p:childTnLst>
                                    <p:set>
                                      <p:cBhvr>
                                        <p:cTn id="55" dur="1" fill="hold">
                                          <p:stCondLst>
                                            <p:cond delay="0"/>
                                          </p:stCondLst>
                                        </p:cTn>
                                        <p:tgtEl>
                                          <p:spTgt spid="493682"/>
                                        </p:tgtEl>
                                        <p:attrNameLst>
                                          <p:attrName>style.visibility</p:attrName>
                                        </p:attrNameLst>
                                      </p:cBhvr>
                                      <p:to>
                                        <p:strVal val="visible"/>
                                      </p:to>
                                    </p:set>
                                    <p:animEffect transition="in" filter="slide(fromLeft)">
                                      <p:cBhvr>
                                        <p:cTn id="56" dur="500"/>
                                        <p:tgtEl>
                                          <p:spTgt spid="493682"/>
                                        </p:tgtEl>
                                      </p:cBhvr>
                                    </p:animEffect>
                                  </p:childTnLst>
                                </p:cTn>
                              </p:par>
                            </p:childTnLst>
                          </p:cTn>
                        </p:par>
                        <p:par>
                          <p:cTn id="57" fill="hold">
                            <p:stCondLst>
                              <p:cond delay="1500"/>
                            </p:stCondLst>
                            <p:childTnLst>
                              <p:par>
                                <p:cTn id="58" presetID="12" presetClass="entr" presetSubtype="8" fill="hold" nodeType="afterEffect">
                                  <p:stCondLst>
                                    <p:cond delay="0"/>
                                  </p:stCondLst>
                                  <p:childTnLst>
                                    <p:set>
                                      <p:cBhvr>
                                        <p:cTn id="59" dur="1" fill="hold">
                                          <p:stCondLst>
                                            <p:cond delay="0"/>
                                          </p:stCondLst>
                                        </p:cTn>
                                        <p:tgtEl>
                                          <p:spTgt spid="493691"/>
                                        </p:tgtEl>
                                        <p:attrNameLst>
                                          <p:attrName>style.visibility</p:attrName>
                                        </p:attrNameLst>
                                      </p:cBhvr>
                                      <p:to>
                                        <p:strVal val="visible"/>
                                      </p:to>
                                    </p:set>
                                    <p:animEffect transition="in" filter="slide(fromLeft)">
                                      <p:cBhvr>
                                        <p:cTn id="60" dur="500"/>
                                        <p:tgtEl>
                                          <p:spTgt spid="493691"/>
                                        </p:tgtEl>
                                      </p:cBhvr>
                                    </p:animEffect>
                                  </p:childTnLst>
                                </p:cTn>
                              </p:par>
                            </p:childTnLst>
                          </p:cTn>
                        </p:par>
                        <p:par>
                          <p:cTn id="61" fill="hold">
                            <p:stCondLst>
                              <p:cond delay="2000"/>
                            </p:stCondLst>
                            <p:childTnLst>
                              <p:par>
                                <p:cTn id="62" presetID="12" presetClass="entr" presetSubtype="8" fill="hold" nodeType="afterEffect">
                                  <p:stCondLst>
                                    <p:cond delay="0"/>
                                  </p:stCondLst>
                                  <p:childTnLst>
                                    <p:set>
                                      <p:cBhvr>
                                        <p:cTn id="63" dur="1" fill="hold">
                                          <p:stCondLst>
                                            <p:cond delay="0"/>
                                          </p:stCondLst>
                                        </p:cTn>
                                        <p:tgtEl>
                                          <p:spTgt spid="493700"/>
                                        </p:tgtEl>
                                        <p:attrNameLst>
                                          <p:attrName>style.visibility</p:attrName>
                                        </p:attrNameLst>
                                      </p:cBhvr>
                                      <p:to>
                                        <p:strVal val="visible"/>
                                      </p:to>
                                    </p:set>
                                    <p:animEffect transition="in" filter="slide(fromLeft)">
                                      <p:cBhvr>
                                        <p:cTn id="64" dur="500"/>
                                        <p:tgtEl>
                                          <p:spTgt spid="493700"/>
                                        </p:tgtEl>
                                      </p:cBhvr>
                                    </p:animEffect>
                                  </p:childTnLst>
                                </p:cTn>
                              </p:par>
                            </p:childTnLst>
                          </p:cTn>
                        </p:par>
                        <p:par>
                          <p:cTn id="65" fill="hold">
                            <p:stCondLst>
                              <p:cond delay="2500"/>
                            </p:stCondLst>
                            <p:childTnLst>
                              <p:par>
                                <p:cTn id="66" presetID="12" presetClass="entr" presetSubtype="8" fill="hold" nodeType="afterEffect">
                                  <p:stCondLst>
                                    <p:cond delay="0"/>
                                  </p:stCondLst>
                                  <p:childTnLst>
                                    <p:set>
                                      <p:cBhvr>
                                        <p:cTn id="67" dur="1" fill="hold">
                                          <p:stCondLst>
                                            <p:cond delay="0"/>
                                          </p:stCondLst>
                                        </p:cTn>
                                        <p:tgtEl>
                                          <p:spTgt spid="493709"/>
                                        </p:tgtEl>
                                        <p:attrNameLst>
                                          <p:attrName>style.visibility</p:attrName>
                                        </p:attrNameLst>
                                      </p:cBhvr>
                                      <p:to>
                                        <p:strVal val="visible"/>
                                      </p:to>
                                    </p:set>
                                    <p:animEffect transition="in" filter="slide(fromLeft)">
                                      <p:cBhvr>
                                        <p:cTn id="68" dur="500"/>
                                        <p:tgtEl>
                                          <p:spTgt spid="493709"/>
                                        </p:tgtEl>
                                      </p:cBhvr>
                                    </p:animEffect>
                                  </p:childTnLst>
                                </p:cTn>
                              </p:par>
                            </p:childTnLst>
                          </p:cTn>
                        </p:par>
                        <p:par>
                          <p:cTn id="69" fill="hold">
                            <p:stCondLst>
                              <p:cond delay="3000"/>
                            </p:stCondLst>
                            <p:childTnLst>
                              <p:par>
                                <p:cTn id="70" presetID="12" presetClass="entr" presetSubtype="8" fill="hold" nodeType="afterEffect">
                                  <p:stCondLst>
                                    <p:cond delay="0"/>
                                  </p:stCondLst>
                                  <p:childTnLst>
                                    <p:set>
                                      <p:cBhvr>
                                        <p:cTn id="71" dur="1" fill="hold">
                                          <p:stCondLst>
                                            <p:cond delay="0"/>
                                          </p:stCondLst>
                                        </p:cTn>
                                        <p:tgtEl>
                                          <p:spTgt spid="493718"/>
                                        </p:tgtEl>
                                        <p:attrNameLst>
                                          <p:attrName>style.visibility</p:attrName>
                                        </p:attrNameLst>
                                      </p:cBhvr>
                                      <p:to>
                                        <p:strVal val="visible"/>
                                      </p:to>
                                    </p:set>
                                    <p:animEffect transition="in" filter="slide(fromLeft)">
                                      <p:cBhvr>
                                        <p:cTn id="72" dur="500"/>
                                        <p:tgtEl>
                                          <p:spTgt spid="493718"/>
                                        </p:tgtEl>
                                      </p:cBhvr>
                                    </p:animEffect>
                                  </p:childTnLst>
                                </p:cTn>
                              </p:par>
                            </p:childTnLst>
                          </p:cTn>
                        </p:par>
                        <p:par>
                          <p:cTn id="73" fill="hold">
                            <p:stCondLst>
                              <p:cond delay="3500"/>
                            </p:stCondLst>
                            <p:childTnLst>
                              <p:par>
                                <p:cTn id="74" presetID="12" presetClass="entr" presetSubtype="8" fill="hold" nodeType="afterEffect">
                                  <p:stCondLst>
                                    <p:cond delay="0"/>
                                  </p:stCondLst>
                                  <p:childTnLst>
                                    <p:set>
                                      <p:cBhvr>
                                        <p:cTn id="75" dur="1" fill="hold">
                                          <p:stCondLst>
                                            <p:cond delay="0"/>
                                          </p:stCondLst>
                                        </p:cTn>
                                        <p:tgtEl>
                                          <p:spTgt spid="493727"/>
                                        </p:tgtEl>
                                        <p:attrNameLst>
                                          <p:attrName>style.visibility</p:attrName>
                                        </p:attrNameLst>
                                      </p:cBhvr>
                                      <p:to>
                                        <p:strVal val="visible"/>
                                      </p:to>
                                    </p:set>
                                    <p:animEffect transition="in" filter="slide(fromLeft)">
                                      <p:cBhvr>
                                        <p:cTn id="76" dur="500"/>
                                        <p:tgtEl>
                                          <p:spTgt spid="493727"/>
                                        </p:tgtEl>
                                      </p:cBhvr>
                                    </p:animEffect>
                                  </p:childTnLst>
                                </p:cTn>
                              </p:par>
                            </p:childTnLst>
                          </p:cTn>
                        </p:par>
                        <p:par>
                          <p:cTn id="77" fill="hold">
                            <p:stCondLst>
                              <p:cond delay="4000"/>
                            </p:stCondLst>
                            <p:childTnLst>
                              <p:par>
                                <p:cTn id="78" presetID="12" presetClass="entr" presetSubtype="8" fill="hold" nodeType="afterEffect">
                                  <p:stCondLst>
                                    <p:cond delay="0"/>
                                  </p:stCondLst>
                                  <p:childTnLst>
                                    <p:set>
                                      <p:cBhvr>
                                        <p:cTn id="79" dur="1" fill="hold">
                                          <p:stCondLst>
                                            <p:cond delay="0"/>
                                          </p:stCondLst>
                                        </p:cTn>
                                        <p:tgtEl>
                                          <p:spTgt spid="493736"/>
                                        </p:tgtEl>
                                        <p:attrNameLst>
                                          <p:attrName>style.visibility</p:attrName>
                                        </p:attrNameLst>
                                      </p:cBhvr>
                                      <p:to>
                                        <p:strVal val="visible"/>
                                      </p:to>
                                    </p:set>
                                    <p:animEffect transition="in" filter="slide(fromLeft)">
                                      <p:cBhvr>
                                        <p:cTn id="80" dur="500"/>
                                        <p:tgtEl>
                                          <p:spTgt spid="493736"/>
                                        </p:tgtEl>
                                      </p:cBhvr>
                                    </p:animEffect>
                                  </p:childTnLst>
                                </p:cTn>
                              </p:par>
                            </p:childTnLst>
                          </p:cTn>
                        </p:par>
                        <p:par>
                          <p:cTn id="81" fill="hold">
                            <p:stCondLst>
                              <p:cond delay="4500"/>
                            </p:stCondLst>
                            <p:childTnLst>
                              <p:par>
                                <p:cTn id="82" presetID="12" presetClass="entr" presetSubtype="8" fill="hold" nodeType="afterEffect">
                                  <p:stCondLst>
                                    <p:cond delay="0"/>
                                  </p:stCondLst>
                                  <p:childTnLst>
                                    <p:set>
                                      <p:cBhvr>
                                        <p:cTn id="83" dur="1" fill="hold">
                                          <p:stCondLst>
                                            <p:cond delay="0"/>
                                          </p:stCondLst>
                                        </p:cTn>
                                        <p:tgtEl>
                                          <p:spTgt spid="493745"/>
                                        </p:tgtEl>
                                        <p:attrNameLst>
                                          <p:attrName>style.visibility</p:attrName>
                                        </p:attrNameLst>
                                      </p:cBhvr>
                                      <p:to>
                                        <p:strVal val="visible"/>
                                      </p:to>
                                    </p:set>
                                    <p:animEffect transition="in" filter="slide(fromLeft)">
                                      <p:cBhvr>
                                        <p:cTn id="84" dur="500"/>
                                        <p:tgtEl>
                                          <p:spTgt spid="493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3731"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
        <p:nvSpPr>
          <p:cNvPr id="73732" name="Rectangle 3"/>
          <p:cNvSpPr>
            <a:spLocks noGrp="1"/>
          </p:cNvSpPr>
          <p:nvPr>
            <p:ph idx="1" hasCustomPrompt="1"/>
          </p:nvPr>
        </p:nvSpPr>
        <p:spPr>
          <a:xfrm>
            <a:off x="469900" y="1022350"/>
            <a:ext cx="8229600" cy="5213350"/>
          </a:xfrm>
        </p:spPr>
        <p:txBody>
          <a:bodyPr vert="horz" wrap="square" lIns="91440" tIns="45720" rIns="91440" bIns="45720" anchor="t" anchorCtr="0"/>
          <a:lstStyle/>
          <a:p>
            <a:pPr eaLnBrk="1" hangingPunct="1">
              <a:lnSpc>
                <a:spcPct val="90000"/>
              </a:lnSpc>
            </a:pPr>
            <a:r>
              <a:rPr lang="zh-CN" altLang="en-US" dirty="0"/>
              <a:t>总线按在系统中的位置分为</a:t>
            </a:r>
            <a:endParaRPr lang="zh-CN" altLang="en-US" dirty="0"/>
          </a:p>
          <a:p>
            <a:pPr lvl="1" eaLnBrk="1" hangingPunct="1">
              <a:lnSpc>
                <a:spcPct val="90000"/>
              </a:lnSpc>
            </a:pPr>
            <a:r>
              <a:rPr lang="zh-CN" altLang="en-US" b="1" dirty="0">
                <a:latin typeface="楷体_GB2312" pitchFamily="49" charset="-122"/>
                <a:ea typeface="楷体_GB2312" pitchFamily="49" charset="-122"/>
              </a:rPr>
              <a:t>芯片级（</a:t>
            </a:r>
            <a:r>
              <a:rPr lang="en-US" altLang="zh-CN" b="1" dirty="0">
                <a:latin typeface="楷体_GB2312" pitchFamily="49" charset="-122"/>
                <a:ea typeface="楷体_GB2312" pitchFamily="49" charset="-122"/>
              </a:rPr>
              <a:t>CPU</a:t>
            </a:r>
            <a:r>
              <a:rPr lang="zh-CN" altLang="en-US" b="1" dirty="0">
                <a:latin typeface="楷体_GB2312" pitchFamily="49" charset="-122"/>
                <a:ea typeface="楷体_GB2312" pitchFamily="49" charset="-122"/>
              </a:rPr>
              <a:t>内部总线）：</a:t>
            </a:r>
            <a:r>
              <a:rPr lang="en-US" altLang="zh-CN" b="1" dirty="0">
                <a:solidFill>
                  <a:srgbClr val="000000"/>
                </a:solidFill>
                <a:latin typeface="楷体_GB2312" pitchFamily="49" charset="-122"/>
                <a:ea typeface="楷体_GB2312" pitchFamily="49" charset="-122"/>
              </a:rPr>
              <a:t>CPU</a:t>
            </a:r>
            <a:r>
              <a:rPr lang="zh-CN" altLang="en-US" b="1" dirty="0">
                <a:solidFill>
                  <a:srgbClr val="000000"/>
                </a:solidFill>
                <a:latin typeface="楷体_GB2312" pitchFamily="49" charset="-122"/>
                <a:ea typeface="楷体_GB2312" pitchFamily="49" charset="-122"/>
              </a:rPr>
              <a:t>芯片内的总线，</a:t>
            </a:r>
            <a:r>
              <a:rPr lang="en-US" altLang="zh-CN" b="1" dirty="0">
                <a:solidFill>
                  <a:srgbClr val="000000"/>
                </a:solidFill>
                <a:latin typeface="楷体_GB2312" pitchFamily="49" charset="-122"/>
                <a:ea typeface="楷体_GB2312" pitchFamily="49" charset="-122"/>
              </a:rPr>
              <a:t>CPU</a:t>
            </a:r>
            <a:r>
              <a:rPr lang="zh-CN" altLang="en-US" b="1" dirty="0">
                <a:solidFill>
                  <a:srgbClr val="000000"/>
                </a:solidFill>
                <a:latin typeface="楷体_GB2312" pitchFamily="49" charset="-122"/>
                <a:ea typeface="楷体_GB2312" pitchFamily="49" charset="-122"/>
              </a:rPr>
              <a:t>内部连接各寄存器和运算部件之间的互联线。由于</a:t>
            </a:r>
            <a:r>
              <a:rPr lang="en-US" altLang="zh-CN" b="1" dirty="0">
                <a:solidFill>
                  <a:srgbClr val="000000"/>
                </a:solidFill>
                <a:latin typeface="楷体_GB2312" pitchFamily="49" charset="-122"/>
                <a:ea typeface="楷体_GB2312" pitchFamily="49" charset="-122"/>
              </a:rPr>
              <a:t>CPU</a:t>
            </a:r>
            <a:r>
              <a:rPr lang="zh-CN" altLang="en-US" b="1" dirty="0">
                <a:solidFill>
                  <a:srgbClr val="000000"/>
                </a:solidFill>
                <a:latin typeface="楷体_GB2312" pitchFamily="49" charset="-122"/>
                <a:ea typeface="楷体_GB2312" pitchFamily="49" charset="-122"/>
              </a:rPr>
              <a:t>的集成化，这组总线从外部是看不见的。</a:t>
            </a:r>
            <a:endParaRPr lang="en-US" altLang="zh-CN" b="1" dirty="0">
              <a:solidFill>
                <a:srgbClr val="000000"/>
              </a:solidFill>
              <a:latin typeface="楷体_GB2312" pitchFamily="49" charset="-122"/>
              <a:ea typeface="楷体_GB2312" pitchFamily="49" charset="-122"/>
            </a:endParaRPr>
          </a:p>
          <a:p>
            <a:pPr lvl="1" eaLnBrk="1" hangingPunct="1">
              <a:lnSpc>
                <a:spcPct val="90000"/>
              </a:lnSpc>
            </a:pPr>
            <a:r>
              <a:rPr lang="zh-CN" altLang="en-US" b="1" dirty="0">
                <a:latin typeface="楷体_GB2312" pitchFamily="49" charset="-122"/>
                <a:ea typeface="楷体_GB2312" pitchFamily="49" charset="-122"/>
              </a:rPr>
              <a:t>板级（系统总线）：</a:t>
            </a:r>
            <a:r>
              <a:rPr lang="zh-CN" altLang="en-US" b="1" dirty="0">
                <a:solidFill>
                  <a:srgbClr val="000000"/>
                </a:solidFill>
                <a:latin typeface="楷体_GB2312" pitchFamily="49" charset="-122"/>
                <a:ea typeface="楷体_GB2312" pitchFamily="49" charset="-122"/>
              </a:rPr>
              <a:t>连接插件板内的各个组件，如</a:t>
            </a:r>
            <a:r>
              <a:rPr lang="en-US" altLang="zh-CN" b="1" dirty="0">
                <a:solidFill>
                  <a:srgbClr val="000000"/>
                </a:solidFill>
                <a:latin typeface="楷体_GB2312" pitchFamily="49" charset="-122"/>
                <a:ea typeface="楷体_GB2312" pitchFamily="49" charset="-122"/>
              </a:rPr>
              <a:t>CPU</a:t>
            </a:r>
            <a:r>
              <a:rPr lang="zh-CN" altLang="en-US" b="1" dirty="0">
                <a:solidFill>
                  <a:srgbClr val="000000"/>
                </a:solidFill>
                <a:latin typeface="楷体_GB2312" pitchFamily="49" charset="-122"/>
                <a:ea typeface="楷体_GB2312" pitchFamily="49" charset="-122"/>
              </a:rPr>
              <a:t>、存储器、</a:t>
            </a:r>
            <a:r>
              <a:rPr lang="en-US" altLang="zh-CN" b="1" dirty="0">
                <a:solidFill>
                  <a:srgbClr val="000000"/>
                </a:solidFill>
                <a:latin typeface="楷体_GB2312" pitchFamily="49" charset="-122"/>
                <a:ea typeface="楷体_GB2312" pitchFamily="49" charset="-122"/>
              </a:rPr>
              <a:t>I/O</a:t>
            </a:r>
            <a:r>
              <a:rPr lang="zh-CN" altLang="en-US" b="1" dirty="0">
                <a:solidFill>
                  <a:srgbClr val="000000"/>
                </a:solidFill>
                <a:latin typeface="楷体_GB2312" pitchFamily="49" charset="-122"/>
                <a:ea typeface="楷体_GB2312" pitchFamily="49" charset="-122"/>
              </a:rPr>
              <a:t>接口之间的总线。</a:t>
            </a:r>
            <a:endParaRPr lang="zh-CN" altLang="en-US" b="1" dirty="0">
              <a:solidFill>
                <a:srgbClr val="000000"/>
              </a:solidFill>
              <a:latin typeface="楷体_GB2312" pitchFamily="49" charset="-122"/>
              <a:ea typeface="楷体_GB2312" pitchFamily="49" charset="-122"/>
            </a:endParaRPr>
          </a:p>
          <a:p>
            <a:pPr lvl="1" eaLnBrk="1" hangingPunct="1">
              <a:lnSpc>
                <a:spcPct val="90000"/>
              </a:lnSpc>
            </a:pPr>
            <a:r>
              <a:rPr lang="zh-CN" altLang="en-US" b="1" dirty="0">
                <a:latin typeface="楷体_GB2312" pitchFamily="49" charset="-122"/>
                <a:ea typeface="楷体_GB2312" pitchFamily="49" charset="-122"/>
              </a:rPr>
              <a:t>系统级（外总线）：</a:t>
            </a:r>
            <a:r>
              <a:rPr lang="zh-CN" altLang="en-US" b="1" dirty="0">
                <a:solidFill>
                  <a:srgbClr val="000000"/>
                </a:solidFill>
                <a:latin typeface="楷体_GB2312" pitchFamily="49" charset="-122"/>
                <a:ea typeface="楷体_GB2312" pitchFamily="49" charset="-122"/>
              </a:rPr>
              <a:t>系统间或主机与</a:t>
            </a:r>
            <a:r>
              <a:rPr lang="en-US" altLang="zh-CN" b="1" dirty="0">
                <a:solidFill>
                  <a:srgbClr val="000000"/>
                </a:solidFill>
                <a:latin typeface="楷体_GB2312" pitchFamily="49" charset="-122"/>
                <a:ea typeface="楷体_GB2312" pitchFamily="49" charset="-122"/>
              </a:rPr>
              <a:t>I/O</a:t>
            </a:r>
            <a:r>
              <a:rPr lang="zh-CN" altLang="en-US" b="1" dirty="0">
                <a:solidFill>
                  <a:srgbClr val="000000"/>
                </a:solidFill>
                <a:latin typeface="楷体_GB2312" pitchFamily="49" charset="-122"/>
                <a:ea typeface="楷体_GB2312" pitchFamily="49" charset="-122"/>
              </a:rPr>
              <a:t>接口或设备之间的总线。</a:t>
            </a:r>
            <a:endParaRPr lang="zh-CN" altLang="en-US" b="1" dirty="0">
              <a:solidFill>
                <a:srgbClr val="000000"/>
              </a:solidFill>
              <a:latin typeface="楷体_GB2312" pitchFamily="49" charset="-122"/>
              <a:ea typeface="楷体_GB2312" pitchFamily="49" charset="-122"/>
            </a:endParaRPr>
          </a:p>
          <a:p>
            <a:pPr eaLnBrk="1" hangingPunct="1">
              <a:lnSpc>
                <a:spcPct val="90000"/>
              </a:lnSpc>
            </a:pPr>
            <a:r>
              <a:rPr lang="zh-CN" altLang="en-US" dirty="0"/>
              <a:t>按信息传送的方向</a:t>
            </a:r>
            <a:endParaRPr lang="zh-CN" altLang="en-US" dirty="0"/>
          </a:p>
          <a:p>
            <a:pPr lvl="1" eaLnBrk="1" hangingPunct="1">
              <a:lnSpc>
                <a:spcPct val="90000"/>
              </a:lnSpc>
            </a:pPr>
            <a:r>
              <a:rPr lang="zh-CN" altLang="en-US" b="1" dirty="0">
                <a:solidFill>
                  <a:srgbClr val="000000"/>
                </a:solidFill>
                <a:latin typeface="楷体_GB2312" pitchFamily="49" charset="-122"/>
                <a:ea typeface="楷体_GB2312" pitchFamily="49" charset="-122"/>
              </a:rPr>
              <a:t>单向传输</a:t>
            </a:r>
            <a:endParaRPr lang="zh-CN" altLang="en-US" b="1" dirty="0">
              <a:solidFill>
                <a:srgbClr val="000000"/>
              </a:solidFill>
              <a:latin typeface="楷体_GB2312" pitchFamily="49" charset="-122"/>
              <a:ea typeface="楷体_GB2312" pitchFamily="49" charset="-122"/>
            </a:endParaRPr>
          </a:p>
          <a:p>
            <a:pPr lvl="1" eaLnBrk="1" hangingPunct="1">
              <a:lnSpc>
                <a:spcPct val="90000"/>
              </a:lnSpc>
            </a:pPr>
            <a:r>
              <a:rPr lang="zh-CN" altLang="en-US" b="1" dirty="0">
                <a:solidFill>
                  <a:srgbClr val="000000"/>
                </a:solidFill>
                <a:latin typeface="楷体_GB2312" pitchFamily="49" charset="-122"/>
                <a:ea typeface="楷体_GB2312" pitchFamily="49" charset="-122"/>
              </a:rPr>
              <a:t>双向传输</a:t>
            </a:r>
            <a:endParaRPr lang="zh-CN" altLang="en-US" b="1" dirty="0">
              <a:solidFill>
                <a:srgbClr val="000000"/>
              </a:solidFill>
              <a:latin typeface="楷体_GB2312" pitchFamily="49" charset="-122"/>
              <a:ea typeface="楷体_GB2312" pitchFamily="49" charset="-122"/>
            </a:endParaRPr>
          </a:p>
          <a:p>
            <a:pPr lvl="2" eaLnBrk="1" hangingPunct="1">
              <a:lnSpc>
                <a:spcPct val="90000"/>
              </a:lnSpc>
            </a:pPr>
            <a:r>
              <a:rPr lang="zh-CN" altLang="en-US" b="1" dirty="0">
                <a:solidFill>
                  <a:srgbClr val="000000"/>
                </a:solidFill>
                <a:latin typeface="楷体_GB2312" pitchFamily="49" charset="-122"/>
                <a:ea typeface="楷体_GB2312" pitchFamily="49" charset="-122"/>
              </a:rPr>
              <a:t>半双向</a:t>
            </a:r>
            <a:endParaRPr lang="zh-CN" altLang="en-US" b="1" dirty="0">
              <a:solidFill>
                <a:srgbClr val="000000"/>
              </a:solidFill>
              <a:latin typeface="楷体_GB2312" pitchFamily="49" charset="-122"/>
              <a:ea typeface="楷体_GB2312" pitchFamily="49" charset="-122"/>
            </a:endParaRPr>
          </a:p>
          <a:p>
            <a:pPr lvl="2" eaLnBrk="1" hangingPunct="1">
              <a:lnSpc>
                <a:spcPct val="90000"/>
              </a:lnSpc>
            </a:pPr>
            <a:r>
              <a:rPr lang="zh-CN" altLang="en-US" b="1" dirty="0">
                <a:solidFill>
                  <a:srgbClr val="000000"/>
                </a:solidFill>
                <a:latin typeface="楷体_GB2312" pitchFamily="49" charset="-122"/>
                <a:ea typeface="楷体_GB2312" pitchFamily="49" charset="-122"/>
              </a:rPr>
              <a:t>全双向</a:t>
            </a:r>
            <a:endParaRPr lang="zh-CN" altLang="en-US" b="1" dirty="0">
              <a:solidFill>
                <a:srgbClr val="000000"/>
              </a:solidFill>
              <a:latin typeface="楷体_GB2312" pitchFamily="49" charset="-122"/>
              <a:ea typeface="楷体_GB2312"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4755" name="Rectangle 3"/>
          <p:cNvSpPr>
            <a:spLocks noGrp="1"/>
          </p:cNvSpPr>
          <p:nvPr>
            <p:ph idx="1" hasCustomPrompt="1"/>
          </p:nvPr>
        </p:nvSpPr>
        <p:spPr/>
        <p:txBody>
          <a:bodyPr vert="horz" wrap="square" lIns="91440" tIns="45720" rIns="91440" bIns="45720" anchor="t" anchorCtr="0"/>
          <a:lstStyle/>
          <a:p>
            <a:pPr eaLnBrk="1" hangingPunct="1">
              <a:buNone/>
            </a:pPr>
            <a:r>
              <a:rPr lang="zh-CN" altLang="en-US" dirty="0"/>
              <a:t>单工：是指发送方与接收方只有</a:t>
            </a:r>
            <a:r>
              <a:rPr lang="zh-CN" altLang="en-US" dirty="0">
                <a:solidFill>
                  <a:srgbClr val="FF0000"/>
                </a:solidFill>
              </a:rPr>
              <a:t>一条数据线路</a:t>
            </a:r>
            <a:r>
              <a:rPr lang="zh-CN" altLang="en-US" dirty="0"/>
              <a:t>，而</a:t>
            </a:r>
            <a:endParaRPr lang="zh-CN" altLang="en-US" dirty="0"/>
          </a:p>
          <a:p>
            <a:pPr eaLnBrk="1" hangingPunct="1">
              <a:buNone/>
            </a:pPr>
            <a:r>
              <a:rPr lang="zh-CN" altLang="en-US" dirty="0"/>
              <a:t>且这条数据线路</a:t>
            </a:r>
            <a:r>
              <a:rPr lang="zh-CN" altLang="en-US" dirty="0">
                <a:solidFill>
                  <a:srgbClr val="FF0000"/>
                </a:solidFill>
              </a:rPr>
              <a:t>永远</a:t>
            </a:r>
            <a:r>
              <a:rPr lang="zh-CN" altLang="en-US" dirty="0"/>
              <a:t>只能进行</a:t>
            </a:r>
            <a:r>
              <a:rPr lang="zh-CN" altLang="en-US" dirty="0">
                <a:solidFill>
                  <a:srgbClr val="FF0000"/>
                </a:solidFill>
              </a:rPr>
              <a:t>一个方向</a:t>
            </a:r>
            <a:r>
              <a:rPr lang="zh-CN" altLang="en-US" dirty="0"/>
              <a:t>的传输。</a:t>
            </a:r>
            <a:endParaRPr lang="zh-CN" altLang="en-US" dirty="0"/>
          </a:p>
        </p:txBody>
      </p:sp>
      <p:sp>
        <p:nvSpPr>
          <p:cNvPr id="74756" name="Line 7"/>
          <p:cNvSpPr/>
          <p:nvPr/>
        </p:nvSpPr>
        <p:spPr>
          <a:xfrm>
            <a:off x="3055938" y="3963988"/>
            <a:ext cx="2466975" cy="0"/>
          </a:xfrm>
          <a:prstGeom prst="line">
            <a:avLst/>
          </a:prstGeom>
          <a:ln w="9525" cap="flat" cmpd="sng">
            <a:solidFill>
              <a:srgbClr val="000000"/>
            </a:solidFill>
            <a:prstDash val="solid"/>
            <a:miter/>
            <a:headEnd type="none" w="med" len="med"/>
            <a:tailEnd type="triangle" w="med" len="med"/>
          </a:ln>
        </p:spPr>
      </p:sp>
      <p:sp>
        <p:nvSpPr>
          <p:cNvPr id="74757" name="Text Box 8"/>
          <p:cNvSpPr txBox="1"/>
          <p:nvPr/>
        </p:nvSpPr>
        <p:spPr>
          <a:xfrm>
            <a:off x="3584575" y="3141663"/>
            <a:ext cx="1322388" cy="4587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400" b="0" dirty="0">
                <a:latin typeface="Verdana" panose="020B0604030504040204" pitchFamily="34" charset="0"/>
                <a:ea typeface="宋体" panose="02010600030101010101" pitchFamily="2" charset="-122"/>
              </a:rPr>
              <a:t>数据线</a:t>
            </a:r>
            <a:endParaRPr lang="zh-CN" altLang="en-US" sz="2400" b="0" dirty="0">
              <a:latin typeface="Verdana" panose="020B0604030504040204" pitchFamily="34" charset="0"/>
              <a:ea typeface="宋体" panose="02010600030101010101" pitchFamily="2" charset="-122"/>
            </a:endParaRPr>
          </a:p>
        </p:txBody>
      </p:sp>
      <p:sp>
        <p:nvSpPr>
          <p:cNvPr id="74758" name="Text Box 9"/>
          <p:cNvSpPr txBox="1"/>
          <p:nvPr/>
        </p:nvSpPr>
        <p:spPr>
          <a:xfrm>
            <a:off x="3497263" y="4375150"/>
            <a:ext cx="16732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400" b="0" dirty="0">
                <a:latin typeface="Verdana" panose="020B0604030504040204" pitchFamily="34" charset="0"/>
                <a:ea typeface="宋体" panose="02010600030101010101" pitchFamily="2" charset="-122"/>
              </a:rPr>
              <a:t>单工方式</a:t>
            </a:r>
            <a:endParaRPr lang="zh-CN" altLang="en-US" sz="2400" b="0" dirty="0">
              <a:latin typeface="Verdana" panose="020B0604030504040204" pitchFamily="34" charset="0"/>
              <a:ea typeface="宋体" panose="02010600030101010101" pitchFamily="2" charset="-122"/>
            </a:endParaRPr>
          </a:p>
        </p:txBody>
      </p:sp>
      <p:sp>
        <p:nvSpPr>
          <p:cNvPr id="74759" name="Rectangle 10"/>
          <p:cNvSpPr/>
          <p:nvPr/>
        </p:nvSpPr>
        <p:spPr>
          <a:xfrm>
            <a:off x="1504950" y="3028950"/>
            <a:ext cx="1500188" cy="2265363"/>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甲</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（发送器）</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endParaRPr lang="zh-CN" altLang="en-US" sz="1800" b="0" dirty="0">
              <a:solidFill>
                <a:srgbClr val="FFFFFF"/>
              </a:solidFill>
              <a:latin typeface="Times New Roman" panose="02020603050405020304" pitchFamily="18" charset="0"/>
              <a:ea typeface="宋体" panose="02010600030101010101" pitchFamily="2" charset="-122"/>
            </a:endParaRPr>
          </a:p>
        </p:txBody>
      </p:sp>
      <p:sp>
        <p:nvSpPr>
          <p:cNvPr id="74760" name="Rectangle 11"/>
          <p:cNvSpPr/>
          <p:nvPr/>
        </p:nvSpPr>
        <p:spPr>
          <a:xfrm>
            <a:off x="5556250" y="3068638"/>
            <a:ext cx="1500188" cy="2265362"/>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乙</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（接收器）</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endParaRPr lang="zh-CN" altLang="en-US" sz="1800" b="0" dirty="0">
              <a:solidFill>
                <a:srgbClr val="FFFFFF"/>
              </a:solidFill>
              <a:latin typeface="Times New Roman" panose="02020603050405020304" pitchFamily="18" charset="0"/>
              <a:ea typeface="宋体" panose="02010600030101010101" pitchFamily="2" charset="-122"/>
            </a:endParaRPr>
          </a:p>
        </p:txBody>
      </p:sp>
      <p:sp>
        <p:nvSpPr>
          <p:cNvPr id="74761"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5779" name="Rectangle 3"/>
          <p:cNvSpPr>
            <a:spLocks noGrp="1"/>
          </p:cNvSpPr>
          <p:nvPr>
            <p:ph idx="1" hasCustomPrompt="1"/>
          </p:nvPr>
        </p:nvSpPr>
        <p:spPr/>
        <p:txBody>
          <a:bodyPr vert="horz" wrap="square" lIns="91440" tIns="45720" rIns="91440" bIns="45720" anchor="t" anchorCtr="0"/>
          <a:lstStyle/>
          <a:p>
            <a:pPr eaLnBrk="1" hangingPunct="1"/>
            <a:r>
              <a:rPr lang="zh-CN" altLang="en-US" dirty="0"/>
              <a:t>半双工：是指发送方与接收方也只有</a:t>
            </a:r>
            <a:r>
              <a:rPr lang="zh-CN" altLang="en-US" dirty="0">
                <a:solidFill>
                  <a:srgbClr val="FF0000"/>
                </a:solidFill>
              </a:rPr>
              <a:t>一条数据线路</a:t>
            </a:r>
            <a:r>
              <a:rPr lang="zh-CN" altLang="en-US" dirty="0"/>
              <a:t>，但这条数据线路可以在</a:t>
            </a:r>
            <a:r>
              <a:rPr lang="zh-CN" altLang="en-US" dirty="0">
                <a:solidFill>
                  <a:srgbClr val="FF0000"/>
                </a:solidFill>
              </a:rPr>
              <a:t>不同时刻</a:t>
            </a:r>
            <a:r>
              <a:rPr lang="zh-CN" altLang="en-US" dirty="0"/>
              <a:t>进行</a:t>
            </a:r>
            <a:r>
              <a:rPr lang="zh-CN" altLang="en-US" dirty="0">
                <a:solidFill>
                  <a:srgbClr val="FF0000"/>
                </a:solidFill>
              </a:rPr>
              <a:t>两个方向</a:t>
            </a:r>
            <a:r>
              <a:rPr lang="zh-CN" altLang="en-US" dirty="0"/>
              <a:t>的传输</a:t>
            </a:r>
            <a:endParaRPr lang="zh-CN" altLang="en-US" dirty="0"/>
          </a:p>
        </p:txBody>
      </p:sp>
      <p:sp>
        <p:nvSpPr>
          <p:cNvPr id="75780" name="Line 7"/>
          <p:cNvSpPr/>
          <p:nvPr/>
        </p:nvSpPr>
        <p:spPr>
          <a:xfrm>
            <a:off x="3019425" y="4495800"/>
            <a:ext cx="2700338" cy="0"/>
          </a:xfrm>
          <a:prstGeom prst="line">
            <a:avLst/>
          </a:prstGeom>
          <a:ln w="9525" cap="flat" cmpd="sng">
            <a:solidFill>
              <a:srgbClr val="000000"/>
            </a:solidFill>
            <a:prstDash val="solid"/>
            <a:miter/>
            <a:headEnd type="triangle" w="med" len="med"/>
            <a:tailEnd type="triangle" w="med" len="med"/>
          </a:ln>
        </p:spPr>
      </p:sp>
      <p:sp>
        <p:nvSpPr>
          <p:cNvPr id="75781" name="Text Box 8"/>
          <p:cNvSpPr txBox="1"/>
          <p:nvPr/>
        </p:nvSpPr>
        <p:spPr>
          <a:xfrm>
            <a:off x="3597275" y="3806825"/>
            <a:ext cx="14462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400" b="0" dirty="0">
                <a:latin typeface="Verdana" panose="020B0604030504040204" pitchFamily="34" charset="0"/>
                <a:ea typeface="宋体" panose="02010600030101010101" pitchFamily="2" charset="-122"/>
              </a:rPr>
              <a:t>数据线</a:t>
            </a:r>
            <a:endParaRPr lang="zh-CN" altLang="en-US" sz="2400" b="0" dirty="0">
              <a:latin typeface="Verdana" panose="020B0604030504040204" pitchFamily="34" charset="0"/>
              <a:ea typeface="宋体" panose="02010600030101010101" pitchFamily="2" charset="-122"/>
            </a:endParaRPr>
          </a:p>
        </p:txBody>
      </p:sp>
      <p:sp>
        <p:nvSpPr>
          <p:cNvPr id="75782" name="Text Box 9"/>
          <p:cNvSpPr txBox="1"/>
          <p:nvPr/>
        </p:nvSpPr>
        <p:spPr>
          <a:xfrm>
            <a:off x="3211513" y="4987925"/>
            <a:ext cx="2217737"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400" b="0" dirty="0">
                <a:latin typeface="Verdana" panose="020B0604030504040204" pitchFamily="34" charset="0"/>
                <a:ea typeface="宋体" panose="02010600030101010101" pitchFamily="2" charset="-122"/>
              </a:rPr>
              <a:t>半双工方式</a:t>
            </a:r>
            <a:endParaRPr lang="zh-CN" altLang="en-US" sz="2400" b="0" dirty="0">
              <a:latin typeface="Verdana" panose="020B0604030504040204" pitchFamily="34" charset="0"/>
              <a:ea typeface="宋体" panose="02010600030101010101" pitchFamily="2" charset="-122"/>
            </a:endParaRPr>
          </a:p>
        </p:txBody>
      </p:sp>
      <p:sp>
        <p:nvSpPr>
          <p:cNvPr id="75783" name="Rectangle 10"/>
          <p:cNvSpPr/>
          <p:nvPr/>
        </p:nvSpPr>
        <p:spPr>
          <a:xfrm>
            <a:off x="1393825" y="3019425"/>
            <a:ext cx="1500188" cy="2265363"/>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甲</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（发送器）</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（接收器）</a:t>
            </a:r>
            <a:endParaRPr lang="zh-CN" altLang="en-US" sz="1800" b="0" dirty="0">
              <a:solidFill>
                <a:srgbClr val="FFFFFF"/>
              </a:solidFill>
              <a:latin typeface="Times New Roman" panose="02020603050405020304" pitchFamily="18" charset="0"/>
              <a:ea typeface="宋体" panose="02010600030101010101" pitchFamily="2" charset="-122"/>
            </a:endParaRPr>
          </a:p>
        </p:txBody>
      </p:sp>
      <p:sp>
        <p:nvSpPr>
          <p:cNvPr id="75784" name="Rectangle 11"/>
          <p:cNvSpPr/>
          <p:nvPr/>
        </p:nvSpPr>
        <p:spPr>
          <a:xfrm>
            <a:off x="5441950" y="3043238"/>
            <a:ext cx="1500188" cy="2265362"/>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乙</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（接收器）</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（发送器）</a:t>
            </a:r>
            <a:endParaRPr lang="zh-CN" altLang="en-US" sz="1800" b="0" dirty="0">
              <a:solidFill>
                <a:srgbClr val="FFFFFF"/>
              </a:solidFill>
              <a:latin typeface="Times New Roman" panose="02020603050405020304" pitchFamily="18" charset="0"/>
              <a:ea typeface="宋体" panose="02010600030101010101" pitchFamily="2" charset="-122"/>
            </a:endParaRPr>
          </a:p>
        </p:txBody>
      </p:sp>
      <p:sp>
        <p:nvSpPr>
          <p:cNvPr id="75785"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6803" name="Rectangle 3"/>
          <p:cNvSpPr>
            <a:spLocks noGrp="1"/>
          </p:cNvSpPr>
          <p:nvPr>
            <p:ph idx="1" hasCustomPrompt="1"/>
          </p:nvPr>
        </p:nvSpPr>
        <p:spPr/>
        <p:txBody>
          <a:bodyPr vert="horz" wrap="square" lIns="91440" tIns="45720" rIns="91440" bIns="45720" anchor="t" anchorCtr="0"/>
          <a:lstStyle/>
          <a:p>
            <a:pPr eaLnBrk="1" hangingPunct="1"/>
            <a:r>
              <a:rPr lang="zh-CN" altLang="en-US" dirty="0"/>
              <a:t>全双工：是指发送方与接收方有</a:t>
            </a:r>
            <a:r>
              <a:rPr lang="zh-CN" altLang="en-US" dirty="0">
                <a:solidFill>
                  <a:srgbClr val="FF0000"/>
                </a:solidFill>
              </a:rPr>
              <a:t>两条数据线路</a:t>
            </a:r>
            <a:r>
              <a:rPr lang="zh-CN" altLang="en-US" dirty="0"/>
              <a:t>，</a:t>
            </a:r>
            <a:r>
              <a:rPr lang="zh-CN" altLang="en-US" dirty="0">
                <a:solidFill>
                  <a:srgbClr val="FF0000"/>
                </a:solidFill>
              </a:rPr>
              <a:t>同一时刻</a:t>
            </a:r>
            <a:r>
              <a:rPr lang="zh-CN" altLang="en-US" dirty="0"/>
              <a:t>可以利用这两条数据线路进行</a:t>
            </a:r>
            <a:r>
              <a:rPr lang="zh-CN" altLang="en-US" dirty="0">
                <a:solidFill>
                  <a:srgbClr val="FF0000"/>
                </a:solidFill>
              </a:rPr>
              <a:t>不同方向</a:t>
            </a:r>
            <a:r>
              <a:rPr lang="zh-CN" altLang="en-US" dirty="0"/>
              <a:t>的数据传输。</a:t>
            </a:r>
            <a:endParaRPr lang="zh-CN" altLang="en-US" dirty="0"/>
          </a:p>
        </p:txBody>
      </p:sp>
      <p:sp>
        <p:nvSpPr>
          <p:cNvPr id="76804" name="Rectangle 5"/>
          <p:cNvSpPr/>
          <p:nvPr/>
        </p:nvSpPr>
        <p:spPr>
          <a:xfrm>
            <a:off x="1484313" y="3027363"/>
            <a:ext cx="1479550" cy="2286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FF"/>
                </a:solidFill>
                <a:latin typeface="Verdana" panose="020B0604030504040204" pitchFamily="34" charset="0"/>
                <a:ea typeface="宋体" panose="02010600030101010101" pitchFamily="2" charset="-122"/>
              </a:rPr>
              <a:t>甲</a:t>
            </a:r>
            <a:endParaRPr lang="zh-CN" altLang="en-US" sz="2400" b="0" dirty="0">
              <a:solidFill>
                <a:srgbClr val="FFFFFF"/>
              </a:solidFill>
              <a:latin typeface="Verdan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solidFill>
                  <a:srgbClr val="FFFFFF"/>
                </a:solidFill>
                <a:latin typeface="Verdana" panose="020B0604030504040204" pitchFamily="34" charset="0"/>
                <a:ea typeface="宋体" panose="02010600030101010101" pitchFamily="2" charset="-122"/>
              </a:rPr>
              <a:t>（发送器）</a:t>
            </a:r>
            <a:endParaRPr lang="zh-CN" altLang="en-US" sz="2400" b="0" dirty="0">
              <a:solidFill>
                <a:srgbClr val="FFFFFF"/>
              </a:solidFill>
              <a:latin typeface="Verdan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solidFill>
                  <a:srgbClr val="FFFFFF"/>
                </a:solidFill>
                <a:latin typeface="Verdana" panose="020B0604030504040204" pitchFamily="34" charset="0"/>
                <a:ea typeface="宋体" panose="02010600030101010101" pitchFamily="2" charset="-122"/>
              </a:rPr>
              <a:t>（接收器）</a:t>
            </a:r>
            <a:endParaRPr lang="zh-CN" altLang="en-US" sz="2400" b="0" dirty="0">
              <a:solidFill>
                <a:srgbClr val="FFFFFF"/>
              </a:solidFill>
              <a:latin typeface="Verdana" panose="020B0604030504040204" pitchFamily="34" charset="0"/>
              <a:ea typeface="宋体" panose="02010600030101010101" pitchFamily="2" charset="-122"/>
            </a:endParaRPr>
          </a:p>
        </p:txBody>
      </p:sp>
      <p:sp>
        <p:nvSpPr>
          <p:cNvPr id="76805" name="Rectangle 6"/>
          <p:cNvSpPr/>
          <p:nvPr/>
        </p:nvSpPr>
        <p:spPr>
          <a:xfrm>
            <a:off x="5264150" y="3141663"/>
            <a:ext cx="1477963" cy="21717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FF"/>
                </a:solidFill>
                <a:latin typeface="Verdana" panose="020B0604030504040204" pitchFamily="34" charset="0"/>
                <a:ea typeface="宋体" panose="02010600030101010101" pitchFamily="2" charset="-122"/>
              </a:rPr>
              <a:t>乙</a:t>
            </a:r>
            <a:endParaRPr lang="zh-CN" altLang="en-US" sz="2400" b="0" dirty="0">
              <a:solidFill>
                <a:srgbClr val="FFFFFF"/>
              </a:solidFill>
              <a:latin typeface="Verdan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solidFill>
                  <a:srgbClr val="FFFFFF"/>
                </a:solidFill>
                <a:latin typeface="Verdana" panose="020B0604030504040204" pitchFamily="34" charset="0"/>
                <a:ea typeface="宋体" panose="02010600030101010101" pitchFamily="2" charset="-122"/>
              </a:rPr>
              <a:t>（接收器）</a:t>
            </a:r>
            <a:endParaRPr lang="zh-CN" altLang="en-US" sz="2400" b="0" dirty="0">
              <a:solidFill>
                <a:srgbClr val="FFFFFF"/>
              </a:solidFill>
              <a:latin typeface="Verdana" panose="020B0604030504040204" pitchFamily="34" charset="0"/>
              <a:ea typeface="宋体" panose="02010600030101010101" pitchFamily="2" charset="-122"/>
            </a:endParaRPr>
          </a:p>
          <a:p>
            <a:pPr marL="0" lvl="0" indent="0" algn="ctr" eaLnBrk="1" hangingPunct="1">
              <a:spcBef>
                <a:spcPct val="0"/>
              </a:spcBef>
              <a:buClrTx/>
              <a:buFontTx/>
              <a:buNone/>
            </a:pPr>
            <a:r>
              <a:rPr lang="zh-CN" altLang="en-US" sz="2400" b="0" dirty="0">
                <a:solidFill>
                  <a:srgbClr val="FFFFFF"/>
                </a:solidFill>
                <a:latin typeface="Verdana" panose="020B0604030504040204" pitchFamily="34" charset="0"/>
                <a:ea typeface="宋体" panose="02010600030101010101" pitchFamily="2" charset="-122"/>
              </a:rPr>
              <a:t>（发送器）</a:t>
            </a:r>
            <a:endParaRPr lang="zh-CN" altLang="en-US" sz="2400" b="0" dirty="0">
              <a:solidFill>
                <a:srgbClr val="FFFFFF"/>
              </a:solidFill>
              <a:latin typeface="Verdana" panose="020B0604030504040204" pitchFamily="34" charset="0"/>
              <a:ea typeface="宋体" panose="02010600030101010101" pitchFamily="2" charset="-122"/>
            </a:endParaRPr>
          </a:p>
        </p:txBody>
      </p:sp>
      <p:sp>
        <p:nvSpPr>
          <p:cNvPr id="76806" name="Line 7"/>
          <p:cNvSpPr/>
          <p:nvPr/>
        </p:nvSpPr>
        <p:spPr>
          <a:xfrm>
            <a:off x="2963863" y="4284663"/>
            <a:ext cx="2300287" cy="0"/>
          </a:xfrm>
          <a:prstGeom prst="line">
            <a:avLst/>
          </a:prstGeom>
          <a:ln w="9525" cap="flat" cmpd="sng">
            <a:solidFill>
              <a:srgbClr val="000000"/>
            </a:solidFill>
            <a:prstDash val="solid"/>
            <a:miter/>
            <a:headEnd type="none" w="med" len="med"/>
            <a:tailEnd type="triangle" w="med" len="med"/>
          </a:ln>
        </p:spPr>
      </p:sp>
      <p:sp>
        <p:nvSpPr>
          <p:cNvPr id="76807" name="Text Box 8"/>
          <p:cNvSpPr txBox="1"/>
          <p:nvPr/>
        </p:nvSpPr>
        <p:spPr>
          <a:xfrm>
            <a:off x="3455988" y="3370263"/>
            <a:ext cx="12319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400" b="0" dirty="0">
                <a:latin typeface="Verdana" panose="020B0604030504040204" pitchFamily="34" charset="0"/>
                <a:ea typeface="宋体" panose="02010600030101010101" pitchFamily="2" charset="-122"/>
              </a:rPr>
              <a:t>数据线</a:t>
            </a:r>
            <a:endParaRPr lang="zh-CN" altLang="en-US" sz="2400" b="0" dirty="0">
              <a:latin typeface="Verdana" panose="020B0604030504040204" pitchFamily="34" charset="0"/>
              <a:ea typeface="宋体" panose="02010600030101010101" pitchFamily="2" charset="-122"/>
            </a:endParaRPr>
          </a:p>
        </p:txBody>
      </p:sp>
      <p:sp>
        <p:nvSpPr>
          <p:cNvPr id="76808" name="Text Box 9"/>
          <p:cNvSpPr txBox="1"/>
          <p:nvPr/>
        </p:nvSpPr>
        <p:spPr>
          <a:xfrm>
            <a:off x="3127375" y="5084763"/>
            <a:ext cx="18891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Tx/>
              <a:buFontTx/>
              <a:buNone/>
            </a:pPr>
            <a:r>
              <a:rPr lang="zh-CN" altLang="en-US" sz="2400" b="0" dirty="0">
                <a:latin typeface="Verdana" panose="020B0604030504040204" pitchFamily="34" charset="0"/>
                <a:ea typeface="宋体" panose="02010600030101010101" pitchFamily="2" charset="-122"/>
              </a:rPr>
              <a:t>全双工方式</a:t>
            </a:r>
            <a:endParaRPr lang="zh-CN" altLang="en-US" sz="2400" b="0" dirty="0">
              <a:latin typeface="Verdana" panose="020B0604030504040204" pitchFamily="34" charset="0"/>
              <a:ea typeface="宋体" panose="02010600030101010101" pitchFamily="2" charset="-122"/>
            </a:endParaRPr>
          </a:p>
        </p:txBody>
      </p:sp>
      <p:sp>
        <p:nvSpPr>
          <p:cNvPr id="76809" name="Line 10"/>
          <p:cNvSpPr/>
          <p:nvPr/>
        </p:nvSpPr>
        <p:spPr>
          <a:xfrm>
            <a:off x="3092450" y="4741863"/>
            <a:ext cx="2171700" cy="0"/>
          </a:xfrm>
          <a:prstGeom prst="line">
            <a:avLst/>
          </a:prstGeom>
          <a:ln w="9525" cap="flat" cmpd="sng">
            <a:solidFill>
              <a:srgbClr val="000000"/>
            </a:solidFill>
            <a:prstDash val="solid"/>
            <a:miter/>
            <a:headEnd type="triangle" w="med" len="med"/>
            <a:tailEnd type="none" w="med" len="med"/>
          </a:ln>
        </p:spPr>
      </p:sp>
      <p:sp>
        <p:nvSpPr>
          <p:cNvPr id="76810" name="Rectangle 11"/>
          <p:cNvSpPr/>
          <p:nvPr/>
        </p:nvSpPr>
        <p:spPr>
          <a:xfrm>
            <a:off x="1457325" y="3019425"/>
            <a:ext cx="1500188" cy="2265363"/>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甲</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（发送器）</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（接收器）</a:t>
            </a:r>
            <a:endParaRPr lang="zh-CN" altLang="en-US" sz="1800" b="0" dirty="0">
              <a:solidFill>
                <a:srgbClr val="FFFFFF"/>
              </a:solidFill>
              <a:latin typeface="Times New Roman" panose="02020603050405020304" pitchFamily="18" charset="0"/>
              <a:ea typeface="宋体" panose="02010600030101010101" pitchFamily="2" charset="-122"/>
            </a:endParaRPr>
          </a:p>
        </p:txBody>
      </p:sp>
      <p:sp>
        <p:nvSpPr>
          <p:cNvPr id="76811" name="Rectangle 12"/>
          <p:cNvSpPr/>
          <p:nvPr/>
        </p:nvSpPr>
        <p:spPr>
          <a:xfrm>
            <a:off x="5251450" y="3090863"/>
            <a:ext cx="1500188" cy="2265362"/>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乙</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（接收器）</a:t>
            </a:r>
            <a:endParaRPr lang="zh-CN" altLang="en-US" sz="1800" b="0" dirty="0">
              <a:solidFill>
                <a:srgbClr val="FFFFFF"/>
              </a:solidFill>
              <a:latin typeface="Times New Roman" panose="02020603050405020304" pitchFamily="18" charset="0"/>
              <a:ea typeface="宋体" panose="02010600030101010101" pitchFamily="2" charset="-122"/>
            </a:endParaRPr>
          </a:p>
          <a:p>
            <a:pPr marL="0" lvl="0" indent="0" algn="ctr">
              <a:spcBef>
                <a:spcPct val="0"/>
              </a:spcBef>
              <a:buClrTx/>
              <a:buFontTx/>
              <a:buNone/>
            </a:pPr>
            <a:r>
              <a:rPr lang="zh-CN" altLang="en-US" sz="1800" b="0" dirty="0">
                <a:solidFill>
                  <a:srgbClr val="FFFFFF"/>
                </a:solidFill>
                <a:latin typeface="Times New Roman" panose="02020603050405020304" pitchFamily="18" charset="0"/>
                <a:ea typeface="宋体" panose="02010600030101010101" pitchFamily="2" charset="-122"/>
              </a:rPr>
              <a:t>（发送器）</a:t>
            </a:r>
            <a:endParaRPr lang="zh-CN" altLang="en-US" sz="1800" b="0" dirty="0">
              <a:solidFill>
                <a:srgbClr val="FFFFFF"/>
              </a:solidFill>
              <a:latin typeface="Times New Roman" panose="02020603050405020304" pitchFamily="18" charset="0"/>
              <a:ea typeface="宋体" panose="02010600030101010101" pitchFamily="2" charset="-122"/>
            </a:endParaRPr>
          </a:p>
        </p:txBody>
      </p:sp>
      <p:sp>
        <p:nvSpPr>
          <p:cNvPr id="76812"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7827" name="Rectangle 3"/>
          <p:cNvSpPr>
            <a:spLocks noGrp="1"/>
          </p:cNvSpPr>
          <p:nvPr>
            <p:ph idx="1" hasCustomPrompt="1"/>
          </p:nvPr>
        </p:nvSpPr>
        <p:spPr/>
        <p:txBody>
          <a:bodyPr vert="horz" wrap="square" lIns="91440" tIns="45720" rIns="91440" bIns="45720" anchor="t" anchorCtr="0"/>
          <a:lstStyle/>
          <a:p>
            <a:pPr eaLnBrk="1" hangingPunct="1"/>
            <a:r>
              <a:rPr lang="zh-CN" altLang="en-US" dirty="0"/>
              <a:t>总线按用法分为（</a:t>
            </a:r>
            <a:r>
              <a:rPr lang="en-US" altLang="zh-CN" dirty="0"/>
              <a:t>1</a:t>
            </a:r>
            <a:r>
              <a:rPr lang="zh-CN" altLang="en-US" dirty="0"/>
              <a:t>）</a:t>
            </a:r>
            <a:endParaRPr lang="zh-CN" altLang="en-US" dirty="0"/>
          </a:p>
          <a:p>
            <a:pPr lvl="1" eaLnBrk="1" hangingPunct="1"/>
            <a:r>
              <a:rPr lang="zh-CN" altLang="en-US" dirty="0">
                <a:solidFill>
                  <a:srgbClr val="FF0000"/>
                </a:solidFill>
                <a:latin typeface="楷体_GB2312" pitchFamily="49" charset="-122"/>
                <a:ea typeface="楷体_GB2312" pitchFamily="49" charset="-122"/>
              </a:rPr>
              <a:t>专用总线</a:t>
            </a:r>
            <a:endParaRPr lang="zh-CN" altLang="en-US" dirty="0">
              <a:solidFill>
                <a:srgbClr val="FF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只连接一对物理部件的总线</a:t>
            </a:r>
            <a:endParaRPr lang="zh-CN" altLang="en-US" dirty="0">
              <a:solidFill>
                <a:srgbClr val="00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优点</a:t>
            </a:r>
            <a:endParaRPr lang="zh-CN" altLang="en-US"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多个部件可以同时收</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发信息；</a:t>
            </a:r>
            <a:endParaRPr lang="zh-CN" altLang="en-US"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不争用总线，系统流量高；</a:t>
            </a:r>
            <a:endParaRPr lang="zh-CN" altLang="en-US"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通信时不用指明源和目的，控制简单；</a:t>
            </a:r>
            <a:endParaRPr lang="en-US" altLang="zh-CN"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任何总线的失效只会使连接于该总线的两个部件不能直接通信，但可以间接通信，系统可靠性高。</a:t>
            </a:r>
            <a:endParaRPr lang="zh-CN" altLang="en-US" dirty="0">
              <a:solidFill>
                <a:srgbClr val="000000"/>
              </a:solidFill>
              <a:latin typeface="楷体_GB2312" pitchFamily="49" charset="-122"/>
              <a:ea typeface="楷体_GB2312" pitchFamily="49" charset="-122"/>
            </a:endParaRPr>
          </a:p>
          <a:p>
            <a:pPr lvl="2" eaLnBrk="1" hangingPunct="1"/>
            <a:r>
              <a:rPr lang="zh-CN" altLang="en-US" dirty="0">
                <a:solidFill>
                  <a:srgbClr val="000000"/>
                </a:solidFill>
                <a:latin typeface="楷体_GB2312" pitchFamily="49" charset="-122"/>
                <a:ea typeface="楷体_GB2312" pitchFamily="49" charset="-122"/>
              </a:rPr>
              <a:t>缺点</a:t>
            </a:r>
            <a:endParaRPr lang="zh-CN" altLang="en-US"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线数多，成本高，</a:t>
            </a:r>
            <a:r>
              <a:rPr lang="en-US" altLang="zh-CN" dirty="0">
                <a:solidFill>
                  <a:srgbClr val="000000"/>
                </a:solidFill>
                <a:latin typeface="楷体_GB2312" pitchFamily="49" charset="-122"/>
                <a:ea typeface="楷体_GB2312" pitchFamily="49" charset="-122"/>
              </a:rPr>
              <a:t>N</a:t>
            </a:r>
            <a:r>
              <a:rPr lang="zh-CN" altLang="en-US" dirty="0">
                <a:solidFill>
                  <a:srgbClr val="000000"/>
                </a:solidFill>
                <a:latin typeface="楷体_GB2312" pitchFamily="49" charset="-122"/>
                <a:ea typeface="楷体_GB2312" pitchFamily="49" charset="-122"/>
              </a:rPr>
              <a:t>台，需要</a:t>
            </a:r>
            <a:r>
              <a:rPr lang="en-US" altLang="zh-CN" dirty="0">
                <a:solidFill>
                  <a:srgbClr val="000000"/>
                </a:solidFill>
                <a:latin typeface="楷体_GB2312" pitchFamily="49" charset="-122"/>
                <a:ea typeface="楷体_GB2312" pitchFamily="49" charset="-122"/>
              </a:rPr>
              <a:t>N(N-1)/2</a:t>
            </a:r>
            <a:r>
              <a:rPr lang="zh-CN" altLang="en-US" dirty="0">
                <a:solidFill>
                  <a:srgbClr val="000000"/>
                </a:solidFill>
                <a:latin typeface="楷体_GB2312" pitchFamily="49" charset="-122"/>
                <a:ea typeface="楷体_GB2312" pitchFamily="49" charset="-122"/>
              </a:rPr>
              <a:t>根总线；</a:t>
            </a:r>
            <a:endParaRPr lang="zh-CN" altLang="en-US"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不利于模块化；</a:t>
            </a:r>
            <a:endParaRPr lang="en-US" altLang="zh-CN" dirty="0">
              <a:solidFill>
                <a:srgbClr val="000000"/>
              </a:solidFill>
              <a:latin typeface="楷体_GB2312" pitchFamily="49" charset="-122"/>
              <a:ea typeface="楷体_GB2312" pitchFamily="49" charset="-122"/>
            </a:endParaRPr>
          </a:p>
          <a:p>
            <a:pPr lvl="3" eaLnBrk="1" hangingPunct="1"/>
            <a:r>
              <a:rPr lang="zh-CN" altLang="en-US" dirty="0">
                <a:solidFill>
                  <a:srgbClr val="000000"/>
                </a:solidFill>
                <a:latin typeface="楷体_GB2312" pitchFamily="49" charset="-122"/>
                <a:ea typeface="楷体_GB2312" pitchFamily="49" charset="-122"/>
              </a:rPr>
              <a:t>总线利用率低。</a:t>
            </a:r>
            <a:endParaRPr lang="zh-CN" altLang="en-US" dirty="0">
              <a:solidFill>
                <a:srgbClr val="000000"/>
              </a:solidFill>
              <a:latin typeface="楷体_GB2312" pitchFamily="49" charset="-122"/>
              <a:ea typeface="楷体_GB2312" pitchFamily="49" charset="-122"/>
            </a:endParaRPr>
          </a:p>
          <a:p>
            <a:pPr lvl="4" eaLnBrk="1" hangingPunct="1">
              <a:buNone/>
            </a:pPr>
            <a:r>
              <a:rPr lang="zh-CN" altLang="en-US" dirty="0">
                <a:solidFill>
                  <a:srgbClr val="000000"/>
                </a:solidFill>
                <a:latin typeface="楷体_GB2312" pitchFamily="49" charset="-122"/>
                <a:ea typeface="楷体_GB2312" pitchFamily="49" charset="-122"/>
              </a:rPr>
              <a:t>					</a:t>
            </a:r>
            <a:endParaRPr lang="zh-CN" altLang="en-US" dirty="0">
              <a:solidFill>
                <a:srgbClr val="000000"/>
              </a:solidFill>
              <a:latin typeface="楷体_GB2312" pitchFamily="49" charset="-122"/>
              <a:ea typeface="楷体_GB2312" pitchFamily="49" charset="-122"/>
            </a:endParaRPr>
          </a:p>
          <a:p>
            <a:pPr lvl="1" eaLnBrk="1" hangingPunct="1"/>
            <a:endParaRPr lang="zh-CN" altLang="en-US" dirty="0">
              <a:solidFill>
                <a:srgbClr val="000000"/>
              </a:solidFill>
              <a:latin typeface="楷体_GB2312" pitchFamily="49" charset="-122"/>
              <a:ea typeface="楷体_GB2312" pitchFamily="49" charset="-122"/>
            </a:endParaRPr>
          </a:p>
        </p:txBody>
      </p:sp>
      <p:pic>
        <p:nvPicPr>
          <p:cNvPr id="77828" name="Picture 4"/>
          <p:cNvPicPr>
            <a:picLocks noChangeAspect="1"/>
          </p:cNvPicPr>
          <p:nvPr/>
        </p:nvPicPr>
        <p:blipFill>
          <a:blip r:embed="rId1"/>
          <a:stretch>
            <a:fillRect/>
          </a:stretch>
        </p:blipFill>
        <p:spPr>
          <a:xfrm>
            <a:off x="5746750" y="1117600"/>
            <a:ext cx="2949575" cy="2232025"/>
          </a:xfrm>
          <a:prstGeom prst="rect">
            <a:avLst/>
          </a:prstGeom>
          <a:noFill/>
          <a:ln w="9525">
            <a:noFill/>
          </a:ln>
        </p:spPr>
      </p:pic>
      <p:sp>
        <p:nvSpPr>
          <p:cNvPr id="77829"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8851" name="Rectangle 3"/>
          <p:cNvSpPr>
            <a:spLocks noGrp="1"/>
          </p:cNvSpPr>
          <p:nvPr>
            <p:ph idx="1" hasCustomPrompt="1"/>
          </p:nvPr>
        </p:nvSpPr>
        <p:spPr>
          <a:xfrm>
            <a:off x="457200" y="952500"/>
            <a:ext cx="8229600" cy="4953000"/>
          </a:xfrm>
        </p:spPr>
        <p:txBody>
          <a:bodyPr vert="horz" wrap="square" lIns="91440" tIns="45720" rIns="91440" bIns="45720" anchor="t" anchorCtr="0"/>
          <a:lstStyle/>
          <a:p>
            <a:pPr eaLnBrk="1" hangingPunct="1">
              <a:lnSpc>
                <a:spcPct val="90000"/>
              </a:lnSpc>
            </a:pPr>
            <a:r>
              <a:rPr lang="zh-CN" altLang="en-US" dirty="0"/>
              <a:t>总线按用法分为（</a:t>
            </a:r>
            <a:r>
              <a:rPr lang="en-US" altLang="zh-CN" dirty="0"/>
              <a:t>2</a:t>
            </a:r>
            <a:r>
              <a:rPr lang="zh-CN" altLang="en-US" dirty="0"/>
              <a:t>）</a:t>
            </a:r>
            <a:endParaRPr lang="zh-CN" altLang="en-US" dirty="0"/>
          </a:p>
          <a:p>
            <a:pPr lvl="1" eaLnBrk="1" hangingPunct="1">
              <a:lnSpc>
                <a:spcPct val="90000"/>
              </a:lnSpc>
            </a:pPr>
            <a:r>
              <a:rPr lang="zh-CN" altLang="en-US" sz="2000" dirty="0">
                <a:solidFill>
                  <a:srgbClr val="FF0000"/>
                </a:solidFill>
                <a:latin typeface="楷体_GB2312" pitchFamily="49" charset="-122"/>
                <a:ea typeface="楷体_GB2312" pitchFamily="49" charset="-122"/>
              </a:rPr>
              <a:t>非专用总线</a:t>
            </a:r>
            <a:endParaRPr lang="zh-CN" altLang="en-US" sz="2000" dirty="0">
              <a:solidFill>
                <a:srgbClr val="FF0000"/>
              </a:solidFill>
              <a:latin typeface="楷体_GB2312" pitchFamily="49" charset="-122"/>
              <a:ea typeface="楷体_GB2312" pitchFamily="49" charset="-122"/>
            </a:endParaRPr>
          </a:p>
          <a:p>
            <a:pPr lvl="2" eaLnBrk="1" hangingPunct="1">
              <a:lnSpc>
                <a:spcPct val="90000"/>
              </a:lnSpc>
            </a:pPr>
            <a:r>
              <a:rPr lang="zh-CN" altLang="en-US" sz="2000" dirty="0">
                <a:solidFill>
                  <a:srgbClr val="000000"/>
                </a:solidFill>
                <a:latin typeface="楷体_GB2312" pitchFamily="49" charset="-122"/>
                <a:ea typeface="楷体_GB2312" pitchFamily="49" charset="-122"/>
              </a:rPr>
              <a:t>总线可以被多个部件分时共享，但同一时刻只能有一对设备使用总线；</a:t>
            </a:r>
            <a:endParaRPr lang="en-US" altLang="zh-CN" sz="2000" dirty="0">
              <a:solidFill>
                <a:srgbClr val="000000"/>
              </a:solidFill>
              <a:latin typeface="楷体_GB2312" pitchFamily="49" charset="-122"/>
              <a:ea typeface="楷体_GB2312" pitchFamily="49" charset="-122"/>
            </a:endParaRPr>
          </a:p>
          <a:p>
            <a:pPr lvl="2" eaLnBrk="1" hangingPunct="1">
              <a:lnSpc>
                <a:spcPct val="90000"/>
              </a:lnSpc>
            </a:pPr>
            <a:r>
              <a:rPr lang="zh-CN" altLang="en-US" sz="2000" dirty="0">
                <a:solidFill>
                  <a:srgbClr val="000000"/>
                </a:solidFill>
                <a:latin typeface="楷体_GB2312" pitchFamily="49" charset="-122"/>
                <a:ea typeface="楷体_GB2312" pitchFamily="49" charset="-122"/>
              </a:rPr>
              <a:t>微、小型机中的单总线，中、大型机使用的主存、</a:t>
            </a:r>
            <a:r>
              <a:rPr lang="en-US" altLang="zh-CN" sz="2000" dirty="0">
                <a:solidFill>
                  <a:srgbClr val="000000"/>
                </a:solidFill>
                <a:latin typeface="楷体_GB2312" pitchFamily="49" charset="-122"/>
                <a:ea typeface="楷体_GB2312" pitchFamily="49" charset="-122"/>
              </a:rPr>
              <a:t>I/O</a:t>
            </a:r>
            <a:r>
              <a:rPr lang="zh-CN" altLang="en-US" sz="2000" dirty="0">
                <a:solidFill>
                  <a:srgbClr val="000000"/>
                </a:solidFill>
                <a:latin typeface="楷体_GB2312" pitchFamily="49" charset="-122"/>
                <a:ea typeface="楷体_GB2312" pitchFamily="49" charset="-122"/>
              </a:rPr>
              <a:t>分开的双总线或多总线，多个远程终端共享主机的系统使用的远距离通信总线，多处理机系统连联用的纵横交叉开关等。</a:t>
            </a:r>
            <a:endParaRPr lang="zh-CN" altLang="en-US" sz="2000" dirty="0">
              <a:solidFill>
                <a:srgbClr val="000000"/>
              </a:solidFill>
              <a:latin typeface="楷体_GB2312" pitchFamily="49" charset="-122"/>
              <a:ea typeface="楷体_GB2312" pitchFamily="49" charset="-122"/>
            </a:endParaRPr>
          </a:p>
          <a:p>
            <a:pPr lvl="2" eaLnBrk="1" hangingPunct="1">
              <a:lnSpc>
                <a:spcPct val="90000"/>
              </a:lnSpc>
            </a:pPr>
            <a:r>
              <a:rPr lang="zh-CN" altLang="en-US" sz="2000" dirty="0">
                <a:solidFill>
                  <a:srgbClr val="FF0000"/>
                </a:solidFill>
                <a:latin typeface="楷体_GB2312" pitchFamily="49" charset="-122"/>
                <a:ea typeface="楷体_GB2312" pitchFamily="49" charset="-122"/>
              </a:rPr>
              <a:t>优点</a:t>
            </a:r>
            <a:endParaRPr lang="zh-CN" altLang="en-US" sz="2000" dirty="0">
              <a:solidFill>
                <a:srgbClr val="FF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总线数少，造价低；</a:t>
            </a:r>
            <a:endParaRPr lang="zh-CN" altLang="en-US" dirty="0">
              <a:solidFill>
                <a:srgbClr val="00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总线接口标准化、模块性强；</a:t>
            </a:r>
            <a:endParaRPr lang="zh-CN" altLang="en-US" dirty="0">
              <a:solidFill>
                <a:srgbClr val="00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可扩充能力强，部件的增加不会使电缆、接口和驱动激增；</a:t>
            </a:r>
            <a:endParaRPr lang="zh-CN" altLang="en-US" dirty="0">
              <a:solidFill>
                <a:srgbClr val="00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易用多重总线来提高总线的带宽和可靠性，使故障弱化。</a:t>
            </a:r>
            <a:endParaRPr lang="zh-CN" altLang="en-US" dirty="0">
              <a:solidFill>
                <a:srgbClr val="000000"/>
              </a:solidFill>
              <a:latin typeface="楷体_GB2312" pitchFamily="49" charset="-122"/>
              <a:ea typeface="楷体_GB2312" pitchFamily="49" charset="-122"/>
            </a:endParaRPr>
          </a:p>
          <a:p>
            <a:pPr lvl="2" eaLnBrk="1" hangingPunct="1">
              <a:lnSpc>
                <a:spcPct val="90000"/>
              </a:lnSpc>
            </a:pPr>
            <a:r>
              <a:rPr lang="zh-CN" altLang="en-US" sz="2000" dirty="0">
                <a:solidFill>
                  <a:srgbClr val="FF0000"/>
                </a:solidFill>
                <a:latin typeface="楷体_GB2312" pitchFamily="49" charset="-122"/>
                <a:ea typeface="楷体_GB2312" pitchFamily="49" charset="-122"/>
              </a:rPr>
              <a:t>缺点</a:t>
            </a:r>
            <a:endParaRPr lang="zh-CN" altLang="en-US" sz="2000" dirty="0">
              <a:solidFill>
                <a:srgbClr val="FF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系统流量小；</a:t>
            </a:r>
            <a:endParaRPr lang="zh-CN" altLang="en-US" dirty="0">
              <a:solidFill>
                <a:srgbClr val="00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会经常出现争用总线情况；</a:t>
            </a:r>
            <a:endParaRPr lang="zh-CN" altLang="en-US" dirty="0">
              <a:solidFill>
                <a:srgbClr val="000000"/>
              </a:solidFill>
              <a:latin typeface="楷体_GB2312" pitchFamily="49" charset="-122"/>
              <a:ea typeface="楷体_GB2312" pitchFamily="49" charset="-122"/>
            </a:endParaRPr>
          </a:p>
          <a:p>
            <a:pPr lvl="3" eaLnBrk="1" hangingPunct="1">
              <a:lnSpc>
                <a:spcPct val="90000"/>
              </a:lnSpc>
            </a:pPr>
            <a:r>
              <a:rPr lang="zh-CN" altLang="en-US" dirty="0">
                <a:solidFill>
                  <a:srgbClr val="000000"/>
                </a:solidFill>
                <a:latin typeface="楷体_GB2312" pitchFamily="49" charset="-122"/>
                <a:ea typeface="楷体_GB2312" pitchFamily="49" charset="-122"/>
              </a:rPr>
              <a:t>未获得总线使用权的部件不得不等待而降低效率。</a:t>
            </a:r>
            <a:endParaRPr lang="zh-CN" altLang="en-US" dirty="0">
              <a:solidFill>
                <a:srgbClr val="000000"/>
              </a:solidFill>
              <a:latin typeface="楷体_GB2312" pitchFamily="49" charset="-122"/>
              <a:ea typeface="楷体_GB2312" pitchFamily="49" charset="-122"/>
            </a:endParaRPr>
          </a:p>
        </p:txBody>
      </p:sp>
      <p:sp>
        <p:nvSpPr>
          <p:cNvPr id="78852"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79875"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
        <p:nvSpPr>
          <p:cNvPr id="79876" name="Rectangle 3"/>
          <p:cNvSpPr>
            <a:spLocks noGrp="1"/>
          </p:cNvSpPr>
          <p:nvPr>
            <p:ph idx="1" hasCustomPrompt="1"/>
          </p:nvPr>
        </p:nvSpPr>
        <p:spPr/>
        <p:txBody>
          <a:bodyPr vert="horz" wrap="square" lIns="91440" tIns="45720" rIns="91440" bIns="45720" anchor="t" anchorCtr="0"/>
          <a:lstStyle/>
          <a:p>
            <a:pPr eaLnBrk="1" hangingPunct="1"/>
            <a:r>
              <a:rPr lang="zh-CN" altLang="en-US" dirty="0"/>
              <a:t>非专用总线举例</a:t>
            </a:r>
            <a:endParaRPr lang="zh-CN" altLang="en-US" dirty="0"/>
          </a:p>
          <a:p>
            <a:pPr lvl="1" eaLnBrk="1" hangingPunct="1"/>
            <a:r>
              <a:rPr lang="zh-CN" altLang="en-US" b="1" dirty="0">
                <a:solidFill>
                  <a:srgbClr val="000000"/>
                </a:solidFill>
                <a:ea typeface="楷体_GB2312" pitchFamily="49" charset="-122"/>
              </a:rPr>
              <a:t>单总线结构框图</a:t>
            </a:r>
            <a:endParaRPr lang="zh-CN" altLang="en-US" dirty="0">
              <a:solidFill>
                <a:srgbClr val="000000"/>
              </a:solidFill>
              <a:latin typeface="楷体_GB2312" pitchFamily="49" charset="-122"/>
              <a:ea typeface="楷体_GB2312" pitchFamily="49" charset="-122"/>
            </a:endParaRPr>
          </a:p>
          <a:p>
            <a:pPr lvl="1" eaLnBrk="1" hangingPunct="1"/>
            <a:endParaRPr lang="zh-CN" altLang="en-US" dirty="0"/>
          </a:p>
        </p:txBody>
      </p:sp>
      <p:sp>
        <p:nvSpPr>
          <p:cNvPr id="79877" name="Rectangle 29"/>
          <p:cNvSpPr/>
          <p:nvPr/>
        </p:nvSpPr>
        <p:spPr>
          <a:xfrm>
            <a:off x="1187450" y="2795588"/>
            <a:ext cx="1066800" cy="1143000"/>
          </a:xfrm>
          <a:prstGeom prst="rect">
            <a:avLst/>
          </a:prstGeom>
          <a:solidFill>
            <a:srgbClr val="FF66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solidFill>
                  <a:srgbClr val="FFFF99"/>
                </a:solidFill>
                <a:latin typeface="Times New Roman" panose="02020603050405020304" pitchFamily="18" charset="0"/>
                <a:ea typeface="华文新魏" panose="02010800040101010101" pitchFamily="2" charset="-122"/>
              </a:rPr>
              <a:t>CPU</a:t>
            </a:r>
            <a:endParaRPr lang="en-US" altLang="zh-CN" sz="2400" b="0" dirty="0">
              <a:solidFill>
                <a:srgbClr val="FFFF99"/>
              </a:solidFill>
              <a:latin typeface="Times New Roman" panose="02020603050405020304" pitchFamily="18" charset="0"/>
              <a:ea typeface="华文新魏" panose="02010800040101010101" pitchFamily="2" charset="-122"/>
            </a:endParaRPr>
          </a:p>
        </p:txBody>
      </p:sp>
      <p:sp>
        <p:nvSpPr>
          <p:cNvPr id="79878" name="Rectangle 30"/>
          <p:cNvSpPr/>
          <p:nvPr/>
        </p:nvSpPr>
        <p:spPr>
          <a:xfrm>
            <a:off x="2787650" y="2795588"/>
            <a:ext cx="1066800" cy="1143000"/>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主存</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79879" name="Rectangle 31"/>
          <p:cNvSpPr/>
          <p:nvPr/>
        </p:nvSpPr>
        <p:spPr>
          <a:xfrm>
            <a:off x="4464050" y="2795588"/>
            <a:ext cx="762000" cy="762000"/>
          </a:xfrm>
          <a:prstGeom prst="rect">
            <a:avLst/>
          </a:prstGeom>
          <a:solidFill>
            <a:srgbClr val="FF66FF"/>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FF"/>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设备</a:t>
            </a:r>
            <a:endParaRPr lang="zh-CN" altLang="en-US" sz="2000" b="0" dirty="0">
              <a:solidFill>
                <a:srgbClr val="FFFF99"/>
              </a:solidFill>
              <a:latin typeface="Times New Roman" panose="02020603050405020304" pitchFamily="18" charset="0"/>
              <a:ea typeface="华文新魏" panose="02010800040101010101" pitchFamily="2" charset="-122"/>
            </a:endParaRPr>
          </a:p>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接口</a:t>
            </a:r>
            <a:endParaRPr lang="zh-CN" altLang="en-US" sz="2000" b="0" dirty="0">
              <a:solidFill>
                <a:srgbClr val="FFFF99"/>
              </a:solidFill>
              <a:latin typeface="Times New Roman" panose="02020603050405020304" pitchFamily="18" charset="0"/>
              <a:ea typeface="华文新魏" panose="02010800040101010101" pitchFamily="2" charset="-122"/>
            </a:endParaRPr>
          </a:p>
        </p:txBody>
      </p:sp>
      <p:sp>
        <p:nvSpPr>
          <p:cNvPr id="79880" name="AutoShape 32"/>
          <p:cNvSpPr/>
          <p:nvPr/>
        </p:nvSpPr>
        <p:spPr>
          <a:xfrm>
            <a:off x="1682750" y="2262188"/>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81" name="Rectangle 33"/>
          <p:cNvSpPr/>
          <p:nvPr/>
        </p:nvSpPr>
        <p:spPr>
          <a:xfrm>
            <a:off x="4464050" y="3862388"/>
            <a:ext cx="762000" cy="762000"/>
          </a:xfrm>
          <a:prstGeom prst="rect">
            <a:avLst/>
          </a:prstGeom>
          <a:solidFill>
            <a:srgbClr val="6699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6699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设备</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79882" name="AutoShape 34"/>
          <p:cNvSpPr/>
          <p:nvPr/>
        </p:nvSpPr>
        <p:spPr>
          <a:xfrm>
            <a:off x="4768850" y="3557588"/>
            <a:ext cx="152400" cy="228600"/>
          </a:xfrm>
          <a:prstGeom prst="upDown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83" name="Text Box 35"/>
          <p:cNvSpPr txBox="1"/>
          <p:nvPr/>
        </p:nvSpPr>
        <p:spPr>
          <a:xfrm>
            <a:off x="5667375" y="2917825"/>
            <a:ext cx="641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Times New Roman" panose="02020603050405020304" pitchFamily="18" charset="0"/>
                <a:ea typeface="华文新魏" panose="02010800040101010101" pitchFamily="2" charset="-122"/>
              </a:rPr>
              <a:t>······</a:t>
            </a:r>
            <a:endParaRPr lang="en-US" altLang="zh-CN" sz="2400" b="0" dirty="0">
              <a:latin typeface="Times New Roman" panose="02020603050405020304" pitchFamily="18" charset="0"/>
              <a:ea typeface="华文新魏" panose="02010800040101010101" pitchFamily="2" charset="-122"/>
            </a:endParaRPr>
          </a:p>
        </p:txBody>
      </p:sp>
      <p:sp>
        <p:nvSpPr>
          <p:cNvPr id="79884" name="Text Box 36"/>
          <p:cNvSpPr txBox="1"/>
          <p:nvPr/>
        </p:nvSpPr>
        <p:spPr>
          <a:xfrm>
            <a:off x="5667375" y="3908425"/>
            <a:ext cx="641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Times New Roman" panose="02020603050405020304" pitchFamily="18" charset="0"/>
                <a:ea typeface="华文新魏" panose="02010800040101010101" pitchFamily="2" charset="-122"/>
              </a:rPr>
              <a:t>······</a:t>
            </a:r>
            <a:endParaRPr lang="en-US" altLang="zh-CN" sz="2400" b="0" dirty="0">
              <a:latin typeface="Times New Roman" panose="02020603050405020304" pitchFamily="18" charset="0"/>
              <a:ea typeface="华文新魏" panose="02010800040101010101" pitchFamily="2" charset="-122"/>
            </a:endParaRPr>
          </a:p>
        </p:txBody>
      </p:sp>
      <p:sp>
        <p:nvSpPr>
          <p:cNvPr id="79885" name="AutoShape 37"/>
          <p:cNvSpPr/>
          <p:nvPr/>
        </p:nvSpPr>
        <p:spPr>
          <a:xfrm>
            <a:off x="971550" y="1974850"/>
            <a:ext cx="7345363" cy="431800"/>
          </a:xfrm>
          <a:prstGeom prst="leftRightArrow">
            <a:avLst>
              <a:gd name="adj1" fmla="val 33824"/>
              <a:gd name="adj2" fmla="val 131992"/>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86" name="Rectangle 38"/>
          <p:cNvSpPr/>
          <p:nvPr/>
        </p:nvSpPr>
        <p:spPr>
          <a:xfrm>
            <a:off x="3924300" y="1616075"/>
            <a:ext cx="14779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buClr>
                <a:schemeClr val="tx2"/>
              </a:buClr>
              <a:buFontTx/>
              <a:buNone/>
            </a:pPr>
            <a:r>
              <a:rPr lang="zh-CN" altLang="en-US" sz="2400" b="0" dirty="0">
                <a:solidFill>
                  <a:schemeClr val="tx1"/>
                </a:solidFill>
                <a:latin typeface="华文新魏" panose="02010800040101010101" pitchFamily="2" charset="-122"/>
                <a:ea typeface="华文新魏" panose="02010800040101010101" pitchFamily="2" charset="-122"/>
              </a:rPr>
              <a:t> </a:t>
            </a:r>
            <a:r>
              <a:rPr lang="zh-CN" altLang="en-US" sz="2400" b="0" dirty="0">
                <a:latin typeface="华文新魏" panose="02010800040101010101" pitchFamily="2" charset="-122"/>
                <a:ea typeface="华文新魏" panose="02010800040101010101" pitchFamily="2" charset="-122"/>
              </a:rPr>
              <a:t>系统总线</a:t>
            </a:r>
            <a:endParaRPr lang="zh-CN" altLang="en-US" sz="2400" b="0" dirty="0">
              <a:latin typeface="华文新魏" panose="02010800040101010101" pitchFamily="2" charset="-122"/>
              <a:ea typeface="华文新魏" panose="02010800040101010101" pitchFamily="2" charset="-122"/>
            </a:endParaRPr>
          </a:p>
        </p:txBody>
      </p:sp>
      <p:sp>
        <p:nvSpPr>
          <p:cNvPr id="79887" name="AutoShape 39"/>
          <p:cNvSpPr/>
          <p:nvPr/>
        </p:nvSpPr>
        <p:spPr>
          <a:xfrm>
            <a:off x="3276600" y="2252663"/>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88" name="AutoShape 40"/>
          <p:cNvSpPr/>
          <p:nvPr/>
        </p:nvSpPr>
        <p:spPr>
          <a:xfrm>
            <a:off x="4787900" y="2252663"/>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89" name="Rectangle 41"/>
          <p:cNvSpPr/>
          <p:nvPr/>
        </p:nvSpPr>
        <p:spPr>
          <a:xfrm>
            <a:off x="6516688" y="2828925"/>
            <a:ext cx="762000" cy="762000"/>
          </a:xfrm>
          <a:prstGeom prst="rect">
            <a:avLst/>
          </a:prstGeom>
          <a:solidFill>
            <a:srgbClr val="FF66FF"/>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FF"/>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适配器</a:t>
            </a:r>
            <a:endParaRPr lang="zh-CN" altLang="en-US" sz="2000" b="0" dirty="0">
              <a:solidFill>
                <a:srgbClr val="FFFF99"/>
              </a:solidFill>
              <a:latin typeface="Times New Roman" panose="02020603050405020304" pitchFamily="18" charset="0"/>
              <a:ea typeface="华文新魏" panose="02010800040101010101" pitchFamily="2" charset="-122"/>
            </a:endParaRPr>
          </a:p>
        </p:txBody>
      </p:sp>
      <p:sp>
        <p:nvSpPr>
          <p:cNvPr id="79890" name="Rectangle 42"/>
          <p:cNvSpPr/>
          <p:nvPr/>
        </p:nvSpPr>
        <p:spPr>
          <a:xfrm>
            <a:off x="6516688" y="3895725"/>
            <a:ext cx="762000" cy="762000"/>
          </a:xfrm>
          <a:prstGeom prst="rect">
            <a:avLst/>
          </a:prstGeom>
          <a:solidFill>
            <a:srgbClr val="6699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6699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设备</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79891" name="AutoShape 43"/>
          <p:cNvSpPr/>
          <p:nvPr/>
        </p:nvSpPr>
        <p:spPr>
          <a:xfrm>
            <a:off x="6821488" y="3590925"/>
            <a:ext cx="152400" cy="228600"/>
          </a:xfrm>
          <a:prstGeom prst="upDown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92" name="AutoShape 44"/>
          <p:cNvSpPr/>
          <p:nvPr/>
        </p:nvSpPr>
        <p:spPr>
          <a:xfrm>
            <a:off x="6840538" y="2286000"/>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79893" name="Rectangle 45"/>
          <p:cNvSpPr/>
          <p:nvPr/>
        </p:nvSpPr>
        <p:spPr>
          <a:xfrm>
            <a:off x="552450" y="4803775"/>
            <a:ext cx="7921625"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400" b="0" dirty="0">
                <a:latin typeface="华文新魏" panose="02010800040101010101" pitchFamily="2" charset="-122"/>
                <a:ea typeface="华文新魏" panose="02010800040101010101" pitchFamily="2" charset="-122"/>
              </a:rPr>
              <a:t>系统总线含</a:t>
            </a:r>
            <a:r>
              <a:rPr lang="en-US" altLang="zh-CN" sz="2400" b="0" dirty="0">
                <a:latin typeface="华文新魏" panose="02010800040101010101" pitchFamily="2" charset="-122"/>
                <a:ea typeface="华文新魏" panose="02010800040101010101" pitchFamily="2" charset="-122"/>
              </a:rPr>
              <a:t>DBUS</a:t>
            </a:r>
            <a:r>
              <a:rPr lang="zh-CN" altLang="en-US" sz="2400" b="0" dirty="0">
                <a:latin typeface="华文新魏" panose="02010800040101010101" pitchFamily="2" charset="-122"/>
                <a:ea typeface="华文新魏" panose="02010800040101010101" pitchFamily="2" charset="-122"/>
              </a:rPr>
              <a:t>，</a:t>
            </a:r>
            <a:r>
              <a:rPr lang="en-US" altLang="zh-CN" sz="2400" b="0" dirty="0">
                <a:latin typeface="华文新魏" panose="02010800040101010101" pitchFamily="2" charset="-122"/>
                <a:ea typeface="华文新魏" panose="02010800040101010101" pitchFamily="2" charset="-122"/>
              </a:rPr>
              <a:t>ABUS</a:t>
            </a:r>
            <a:r>
              <a:rPr lang="zh-CN" altLang="en-US" sz="2400" b="0" dirty="0">
                <a:latin typeface="华文新魏" panose="02010800040101010101" pitchFamily="2" charset="-122"/>
                <a:ea typeface="华文新魏" panose="02010800040101010101" pitchFamily="2" charset="-122"/>
              </a:rPr>
              <a:t>，</a:t>
            </a:r>
            <a:r>
              <a:rPr lang="en-US" altLang="zh-CN" sz="2400" b="0" dirty="0">
                <a:latin typeface="华文新魏" panose="02010800040101010101" pitchFamily="2" charset="-122"/>
                <a:ea typeface="华文新魏" panose="02010800040101010101" pitchFamily="2" charset="-122"/>
              </a:rPr>
              <a:t>CBUS</a:t>
            </a:r>
            <a:endParaRPr lang="en-US" altLang="zh-CN" sz="2400" b="0" dirty="0">
              <a:latin typeface="华文新魏" panose="02010800040101010101" pitchFamily="2" charset="-122"/>
              <a:ea typeface="华文新魏" panose="02010800040101010101" pitchFamily="2" charset="-122"/>
            </a:endParaRPr>
          </a:p>
          <a:p>
            <a:pPr marL="0" lvl="0" indent="0" eaLnBrk="1" hangingPunct="1">
              <a:spcBef>
                <a:spcPct val="0"/>
              </a:spcBef>
              <a:buClrTx/>
              <a:buFontTx/>
              <a:buNone/>
            </a:pPr>
            <a:r>
              <a:rPr lang="zh-CN" altLang="en-US" sz="2400" b="0" dirty="0">
                <a:latin typeface="华文新魏" panose="02010800040101010101" pitchFamily="2" charset="-122"/>
                <a:ea typeface="华文新魏" panose="02010800040101010101" pitchFamily="2" charset="-122"/>
              </a:rPr>
              <a:t>特点：结构简单，易于扩充</a:t>
            </a:r>
            <a:r>
              <a:rPr lang="en-US" altLang="zh-CN" sz="2400" b="0" dirty="0">
                <a:latin typeface="华文新魏" panose="02010800040101010101" pitchFamily="2" charset="-122"/>
                <a:ea typeface="华文新魏" panose="02010800040101010101" pitchFamily="2" charset="-122"/>
              </a:rPr>
              <a:t>;</a:t>
            </a:r>
            <a:endParaRPr lang="en-US" altLang="zh-CN" sz="2400" b="0" dirty="0">
              <a:latin typeface="华文新魏" panose="02010800040101010101" pitchFamily="2" charset="-122"/>
              <a:ea typeface="华文新魏" panose="02010800040101010101" pitchFamily="2" charset="-122"/>
            </a:endParaRPr>
          </a:p>
          <a:p>
            <a:pPr marL="0" lvl="0" indent="0" eaLnBrk="1" hangingPunct="1">
              <a:spcBef>
                <a:spcPct val="0"/>
              </a:spcBef>
              <a:buClrTx/>
              <a:buFontTx/>
              <a:buNone/>
            </a:pPr>
            <a:r>
              <a:rPr lang="en-US" altLang="zh-CN" sz="2400" b="0" dirty="0">
                <a:latin typeface="华文新魏" panose="02010800040101010101" pitchFamily="2" charset="-122"/>
                <a:ea typeface="华文新魏" panose="02010800040101010101" pitchFamily="2" charset="-122"/>
              </a:rPr>
              <a:t>      </a:t>
            </a:r>
            <a:r>
              <a:rPr lang="zh-CN" altLang="en-US" sz="2400" b="0" dirty="0">
                <a:latin typeface="华文新魏" panose="02010800040101010101" pitchFamily="2" charset="-122"/>
                <a:ea typeface="华文新魏" panose="02010800040101010101" pitchFamily="2" charset="-122"/>
              </a:rPr>
              <a:t>多部件共用一根总线，分时工作</a:t>
            </a:r>
            <a:r>
              <a:rPr lang="en-US" altLang="zh-CN" sz="2400" b="0" dirty="0">
                <a:latin typeface="华文新魏" panose="02010800040101010101" pitchFamily="2" charset="-122"/>
                <a:ea typeface="华文新魏" panose="02010800040101010101" pitchFamily="2" charset="-122"/>
              </a:rPr>
              <a:t>,</a:t>
            </a:r>
            <a:r>
              <a:rPr lang="zh-CN" altLang="en-US" sz="2400" b="0" dirty="0">
                <a:latin typeface="华文新魏" panose="02010800040101010101" pitchFamily="2" charset="-122"/>
                <a:ea typeface="华文新魏" panose="02010800040101010101" pitchFamily="2" charset="-122"/>
              </a:rPr>
              <a:t>传输效率较低</a:t>
            </a:r>
            <a:r>
              <a:rPr lang="zh-CN" altLang="en-US" sz="2400" b="0" dirty="0"/>
              <a:t>。</a:t>
            </a:r>
            <a:endParaRPr lang="zh-CN" altLang="en-US" sz="2400" b="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0899"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
        <p:nvSpPr>
          <p:cNvPr id="80900" name="Rectangle 3"/>
          <p:cNvSpPr>
            <a:spLocks noGrp="1"/>
          </p:cNvSpPr>
          <p:nvPr>
            <p:ph idx="1" hasCustomPrompt="1"/>
          </p:nvPr>
        </p:nvSpPr>
        <p:spPr/>
        <p:txBody>
          <a:bodyPr vert="horz" wrap="square" lIns="91440" tIns="45720" rIns="91440" bIns="45720" anchor="t" anchorCtr="0"/>
          <a:lstStyle/>
          <a:p>
            <a:pPr eaLnBrk="1" hangingPunct="1"/>
            <a:r>
              <a:rPr lang="zh-CN" altLang="en-US" dirty="0"/>
              <a:t>单总线速度瓶颈</a:t>
            </a:r>
            <a:endParaRPr lang="zh-CN" altLang="en-US" dirty="0"/>
          </a:p>
        </p:txBody>
      </p:sp>
      <p:sp>
        <p:nvSpPr>
          <p:cNvPr id="80901" name="Line 4"/>
          <p:cNvSpPr/>
          <p:nvPr/>
        </p:nvSpPr>
        <p:spPr>
          <a:xfrm flipV="1">
            <a:off x="933450" y="1966913"/>
            <a:ext cx="7837488" cy="3613150"/>
          </a:xfrm>
          <a:prstGeom prst="line">
            <a:avLst/>
          </a:prstGeom>
          <a:ln w="165100" cap="flat" cmpd="sng">
            <a:solidFill>
              <a:schemeClr val="accent1"/>
            </a:solidFill>
            <a:prstDash val="solid"/>
            <a:headEnd type="none" w="med" len="med"/>
            <a:tailEnd type="none" w="med" len="med"/>
          </a:ln>
        </p:spPr>
      </p:sp>
      <p:pic>
        <p:nvPicPr>
          <p:cNvPr id="80902" name="Picture 5" descr="MCj01918470000[1]"/>
          <p:cNvPicPr>
            <a:picLocks noChangeAspect="1"/>
          </p:cNvPicPr>
          <p:nvPr/>
        </p:nvPicPr>
        <p:blipFill>
          <a:blip r:embed="rId1"/>
          <a:stretch>
            <a:fillRect/>
          </a:stretch>
        </p:blipFill>
        <p:spPr>
          <a:xfrm rot="-1133763" flipH="1">
            <a:off x="4737100" y="1474788"/>
            <a:ext cx="2382838" cy="1724025"/>
          </a:xfrm>
          <a:prstGeom prst="rect">
            <a:avLst/>
          </a:prstGeom>
          <a:noFill/>
          <a:ln w="9525">
            <a:noFill/>
          </a:ln>
        </p:spPr>
      </p:pic>
      <p:pic>
        <p:nvPicPr>
          <p:cNvPr id="80903" name="Picture 6" descr="j0216858"/>
          <p:cNvPicPr>
            <a:picLocks noChangeAspect="1"/>
          </p:cNvPicPr>
          <p:nvPr/>
        </p:nvPicPr>
        <p:blipFill>
          <a:blip r:embed="rId2"/>
          <a:stretch>
            <a:fillRect/>
          </a:stretch>
        </p:blipFill>
        <p:spPr>
          <a:xfrm rot="-1467115" flipH="1">
            <a:off x="482600" y="3841750"/>
            <a:ext cx="2535238" cy="1155700"/>
          </a:xfrm>
          <a:prstGeom prst="rect">
            <a:avLst/>
          </a:prstGeom>
          <a:noFill/>
          <a:ln w="9525">
            <a:noFill/>
          </a:ln>
        </p:spPr>
      </p:pic>
      <p:pic>
        <p:nvPicPr>
          <p:cNvPr id="80904" name="Picture 7" descr="MCj01681080000[1]"/>
          <p:cNvPicPr>
            <a:picLocks noChangeAspect="1"/>
          </p:cNvPicPr>
          <p:nvPr/>
        </p:nvPicPr>
        <p:blipFill>
          <a:blip r:embed="rId3"/>
          <a:stretch>
            <a:fillRect/>
          </a:stretch>
        </p:blipFill>
        <p:spPr>
          <a:xfrm rot="-1182410">
            <a:off x="2684463" y="2173288"/>
            <a:ext cx="2222500" cy="1871662"/>
          </a:xfrm>
          <a:prstGeom prst="rect">
            <a:avLst/>
          </a:prstGeom>
          <a:noFill/>
          <a:ln w="9525">
            <a:noFill/>
          </a:ln>
        </p:spPr>
      </p:pic>
      <p:pic>
        <p:nvPicPr>
          <p:cNvPr id="80905" name="Picture 8" descr="MCj02810780000[1]"/>
          <p:cNvPicPr>
            <a:picLocks noChangeAspect="1"/>
          </p:cNvPicPr>
          <p:nvPr/>
        </p:nvPicPr>
        <p:blipFill>
          <a:blip r:embed="rId4"/>
          <a:stretch>
            <a:fillRect/>
          </a:stretch>
        </p:blipFill>
        <p:spPr>
          <a:xfrm rot="-1339579">
            <a:off x="6845300" y="1190625"/>
            <a:ext cx="1317625" cy="1285875"/>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1923"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
        <p:nvSpPr>
          <p:cNvPr id="81924" name="Rectangle 3"/>
          <p:cNvSpPr>
            <a:spLocks noGrp="1"/>
          </p:cNvSpPr>
          <p:nvPr>
            <p:ph idx="1" hasCustomPrompt="1"/>
          </p:nvPr>
        </p:nvSpPr>
        <p:spPr/>
        <p:txBody>
          <a:bodyPr vert="horz" wrap="square" lIns="91440" tIns="45720" rIns="91440" bIns="45720" anchor="t" anchorCtr="0"/>
          <a:lstStyle/>
          <a:p>
            <a:pPr eaLnBrk="1" hangingPunct="1"/>
            <a:r>
              <a:rPr lang="zh-CN" altLang="en-US" dirty="0"/>
              <a:t>双总线结构</a:t>
            </a:r>
            <a:endParaRPr lang="zh-CN" altLang="en-US" dirty="0"/>
          </a:p>
        </p:txBody>
      </p:sp>
      <p:sp>
        <p:nvSpPr>
          <p:cNvPr id="81925" name="Rectangle 4"/>
          <p:cNvSpPr/>
          <p:nvPr/>
        </p:nvSpPr>
        <p:spPr>
          <a:xfrm>
            <a:off x="1041400" y="2863850"/>
            <a:ext cx="1066800" cy="1143000"/>
          </a:xfrm>
          <a:prstGeom prst="rect">
            <a:avLst/>
          </a:prstGeom>
          <a:solidFill>
            <a:srgbClr val="FF66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solidFill>
                  <a:srgbClr val="FFFF99"/>
                </a:solidFill>
                <a:latin typeface="Times New Roman" panose="02020603050405020304" pitchFamily="18" charset="0"/>
                <a:ea typeface="华文新魏" panose="02010800040101010101" pitchFamily="2" charset="-122"/>
              </a:rPr>
              <a:t>CPU</a:t>
            </a:r>
            <a:endParaRPr lang="en-US" altLang="zh-CN" sz="2400" b="0" dirty="0">
              <a:solidFill>
                <a:srgbClr val="FFFF99"/>
              </a:solidFill>
              <a:latin typeface="Times New Roman" panose="02020603050405020304" pitchFamily="18" charset="0"/>
              <a:ea typeface="华文新魏" panose="02010800040101010101" pitchFamily="2" charset="-122"/>
            </a:endParaRPr>
          </a:p>
        </p:txBody>
      </p:sp>
      <p:sp>
        <p:nvSpPr>
          <p:cNvPr id="81926" name="Rectangle 5"/>
          <p:cNvSpPr/>
          <p:nvPr/>
        </p:nvSpPr>
        <p:spPr>
          <a:xfrm>
            <a:off x="2641600" y="2863850"/>
            <a:ext cx="1066800" cy="1143000"/>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内存</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81927" name="Rectangle 6"/>
          <p:cNvSpPr/>
          <p:nvPr/>
        </p:nvSpPr>
        <p:spPr>
          <a:xfrm>
            <a:off x="4318000" y="2863850"/>
            <a:ext cx="762000" cy="762000"/>
          </a:xfrm>
          <a:prstGeom prst="rect">
            <a:avLst/>
          </a:prstGeom>
          <a:solidFill>
            <a:srgbClr val="FF66FF"/>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FF"/>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设备</a:t>
            </a:r>
            <a:endParaRPr lang="zh-CN" altLang="en-US" sz="2000" b="0" dirty="0">
              <a:solidFill>
                <a:srgbClr val="FFFF99"/>
              </a:solidFill>
              <a:latin typeface="Times New Roman" panose="02020603050405020304" pitchFamily="18" charset="0"/>
              <a:ea typeface="华文新魏" panose="02010800040101010101" pitchFamily="2" charset="-122"/>
            </a:endParaRPr>
          </a:p>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接口</a:t>
            </a:r>
            <a:endParaRPr lang="zh-CN" altLang="en-US" sz="2000" b="0" dirty="0">
              <a:solidFill>
                <a:srgbClr val="FFFF99"/>
              </a:solidFill>
              <a:latin typeface="Times New Roman" panose="02020603050405020304" pitchFamily="18" charset="0"/>
              <a:ea typeface="华文新魏" panose="02010800040101010101" pitchFamily="2" charset="-122"/>
            </a:endParaRPr>
          </a:p>
        </p:txBody>
      </p:sp>
      <p:sp>
        <p:nvSpPr>
          <p:cNvPr id="81928" name="AutoShape 7"/>
          <p:cNvSpPr/>
          <p:nvPr/>
        </p:nvSpPr>
        <p:spPr>
          <a:xfrm>
            <a:off x="1536700" y="2330450"/>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1929" name="Rectangle 8"/>
          <p:cNvSpPr/>
          <p:nvPr/>
        </p:nvSpPr>
        <p:spPr>
          <a:xfrm>
            <a:off x="4318000" y="3930650"/>
            <a:ext cx="762000" cy="762000"/>
          </a:xfrm>
          <a:prstGeom prst="rect">
            <a:avLst/>
          </a:prstGeom>
          <a:solidFill>
            <a:srgbClr val="6699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6699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设备</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81930" name="AutoShape 9"/>
          <p:cNvSpPr/>
          <p:nvPr/>
        </p:nvSpPr>
        <p:spPr>
          <a:xfrm>
            <a:off x="4622800" y="3625850"/>
            <a:ext cx="152400" cy="228600"/>
          </a:xfrm>
          <a:prstGeom prst="upDown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1931" name="Text Box 10"/>
          <p:cNvSpPr txBox="1"/>
          <p:nvPr/>
        </p:nvSpPr>
        <p:spPr>
          <a:xfrm>
            <a:off x="5521325" y="2986088"/>
            <a:ext cx="641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Times New Roman" panose="02020603050405020304" pitchFamily="18" charset="0"/>
                <a:ea typeface="华文新魏" panose="02010800040101010101" pitchFamily="2" charset="-122"/>
              </a:rPr>
              <a:t>······</a:t>
            </a:r>
            <a:endParaRPr lang="en-US" altLang="zh-CN" sz="2400" b="0" dirty="0">
              <a:latin typeface="Times New Roman" panose="02020603050405020304" pitchFamily="18" charset="0"/>
              <a:ea typeface="华文新魏" panose="02010800040101010101" pitchFamily="2" charset="-122"/>
            </a:endParaRPr>
          </a:p>
        </p:txBody>
      </p:sp>
      <p:sp>
        <p:nvSpPr>
          <p:cNvPr id="81932" name="Text Box 11"/>
          <p:cNvSpPr txBox="1"/>
          <p:nvPr/>
        </p:nvSpPr>
        <p:spPr>
          <a:xfrm>
            <a:off x="5521325" y="3976688"/>
            <a:ext cx="641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Times New Roman" panose="02020603050405020304" pitchFamily="18" charset="0"/>
                <a:ea typeface="华文新魏" panose="02010800040101010101" pitchFamily="2" charset="-122"/>
              </a:rPr>
              <a:t>······</a:t>
            </a:r>
            <a:endParaRPr lang="en-US" altLang="zh-CN" sz="2400" b="0" dirty="0">
              <a:latin typeface="Times New Roman" panose="02020603050405020304" pitchFamily="18" charset="0"/>
              <a:ea typeface="华文新魏" panose="02010800040101010101" pitchFamily="2" charset="-122"/>
            </a:endParaRPr>
          </a:p>
        </p:txBody>
      </p:sp>
      <p:sp>
        <p:nvSpPr>
          <p:cNvPr id="81933" name="AutoShape 12"/>
          <p:cNvSpPr/>
          <p:nvPr/>
        </p:nvSpPr>
        <p:spPr>
          <a:xfrm>
            <a:off x="825500" y="2043113"/>
            <a:ext cx="7345363" cy="431800"/>
          </a:xfrm>
          <a:prstGeom prst="leftRightArrow">
            <a:avLst>
              <a:gd name="adj1" fmla="val 33824"/>
              <a:gd name="adj2" fmla="val 131992"/>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1934" name="Rectangle 13"/>
          <p:cNvSpPr/>
          <p:nvPr/>
        </p:nvSpPr>
        <p:spPr>
          <a:xfrm>
            <a:off x="3778250" y="1684338"/>
            <a:ext cx="14779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buClr>
                <a:schemeClr val="tx2"/>
              </a:buClr>
              <a:buFontTx/>
              <a:buNone/>
            </a:pPr>
            <a:r>
              <a:rPr lang="zh-CN" altLang="en-US" sz="2400" b="0" dirty="0">
                <a:solidFill>
                  <a:schemeClr val="tx1"/>
                </a:solidFill>
                <a:latin typeface="华文新魏" panose="02010800040101010101" pitchFamily="2" charset="-122"/>
                <a:ea typeface="华文新魏" panose="02010800040101010101" pitchFamily="2" charset="-122"/>
              </a:rPr>
              <a:t> </a:t>
            </a:r>
            <a:r>
              <a:rPr lang="zh-CN" altLang="en-US" sz="2400" b="0" dirty="0">
                <a:latin typeface="华文新魏" panose="02010800040101010101" pitchFamily="2" charset="-122"/>
                <a:ea typeface="华文新魏" panose="02010800040101010101" pitchFamily="2" charset="-122"/>
              </a:rPr>
              <a:t>系统总线</a:t>
            </a:r>
            <a:endParaRPr lang="zh-CN" altLang="en-US" sz="2400" b="0" dirty="0">
              <a:latin typeface="华文新魏" panose="02010800040101010101" pitchFamily="2" charset="-122"/>
              <a:ea typeface="华文新魏" panose="02010800040101010101" pitchFamily="2" charset="-122"/>
            </a:endParaRPr>
          </a:p>
        </p:txBody>
      </p:sp>
      <p:sp>
        <p:nvSpPr>
          <p:cNvPr id="81935" name="AutoShape 14"/>
          <p:cNvSpPr/>
          <p:nvPr/>
        </p:nvSpPr>
        <p:spPr>
          <a:xfrm>
            <a:off x="3130550" y="2320925"/>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1936" name="AutoShape 15"/>
          <p:cNvSpPr/>
          <p:nvPr/>
        </p:nvSpPr>
        <p:spPr>
          <a:xfrm>
            <a:off x="4641850" y="2320925"/>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1937" name="Rectangle 16"/>
          <p:cNvSpPr/>
          <p:nvPr/>
        </p:nvSpPr>
        <p:spPr>
          <a:xfrm>
            <a:off x="6370638" y="2897188"/>
            <a:ext cx="762000" cy="762000"/>
          </a:xfrm>
          <a:prstGeom prst="rect">
            <a:avLst/>
          </a:prstGeom>
          <a:solidFill>
            <a:srgbClr val="FF66FF"/>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FF"/>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适配器</a:t>
            </a:r>
            <a:endParaRPr lang="zh-CN" altLang="en-US" sz="2000" b="0" dirty="0">
              <a:solidFill>
                <a:srgbClr val="FFFF99"/>
              </a:solidFill>
              <a:latin typeface="Times New Roman" panose="02020603050405020304" pitchFamily="18" charset="0"/>
              <a:ea typeface="华文新魏" panose="02010800040101010101" pitchFamily="2" charset="-122"/>
            </a:endParaRPr>
          </a:p>
        </p:txBody>
      </p:sp>
      <p:sp>
        <p:nvSpPr>
          <p:cNvPr id="81938" name="Rectangle 17"/>
          <p:cNvSpPr/>
          <p:nvPr/>
        </p:nvSpPr>
        <p:spPr>
          <a:xfrm>
            <a:off x="6370638" y="3963988"/>
            <a:ext cx="762000" cy="762000"/>
          </a:xfrm>
          <a:prstGeom prst="rect">
            <a:avLst/>
          </a:prstGeom>
          <a:solidFill>
            <a:srgbClr val="6699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6699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设备</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81939" name="AutoShape 18"/>
          <p:cNvSpPr/>
          <p:nvPr/>
        </p:nvSpPr>
        <p:spPr>
          <a:xfrm>
            <a:off x="6675438" y="3659188"/>
            <a:ext cx="152400" cy="228600"/>
          </a:xfrm>
          <a:prstGeom prst="upDown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1940" name="AutoShape 19"/>
          <p:cNvSpPr/>
          <p:nvPr/>
        </p:nvSpPr>
        <p:spPr>
          <a:xfrm>
            <a:off x="6694488" y="2354263"/>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15092" name="AutoShape 20"/>
          <p:cNvSpPr/>
          <p:nvPr/>
        </p:nvSpPr>
        <p:spPr>
          <a:xfrm>
            <a:off x="2120900" y="3113088"/>
            <a:ext cx="576263" cy="431800"/>
          </a:xfrm>
          <a:prstGeom prst="leftRightArrow">
            <a:avLst>
              <a:gd name="adj1" fmla="val 50000"/>
              <a:gd name="adj2" fmla="val 26691"/>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515093" name="Rectangle 21"/>
          <p:cNvSpPr/>
          <p:nvPr/>
        </p:nvSpPr>
        <p:spPr>
          <a:xfrm>
            <a:off x="393700" y="5141913"/>
            <a:ext cx="860425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华文新魏" panose="02010800040101010101" pitchFamily="2" charset="-122"/>
                <a:ea typeface="华文新魏" panose="02010800040101010101" pitchFamily="2" charset="-122"/>
              </a:rPr>
              <a:t>CPU</a:t>
            </a:r>
            <a:r>
              <a:rPr lang="zh-CN" altLang="en-US" sz="2400" b="0" dirty="0">
                <a:latin typeface="华文新魏" panose="02010800040101010101" pitchFamily="2" charset="-122"/>
                <a:ea typeface="华文新魏" panose="02010800040101010101" pitchFamily="2" charset="-122"/>
              </a:rPr>
              <a:t>与内存有专用高速总线</a:t>
            </a:r>
            <a:r>
              <a:rPr lang="en-US" altLang="zh-CN" sz="2400" b="0" dirty="0">
                <a:latin typeface="华文新魏" panose="02010800040101010101" pitchFamily="2" charset="-122"/>
                <a:ea typeface="华文新魏" panose="02010800040101010101" pitchFamily="2" charset="-122"/>
              </a:rPr>
              <a:t>,</a:t>
            </a:r>
            <a:r>
              <a:rPr lang="zh-CN" altLang="en-US" sz="2400" b="0" dirty="0">
                <a:latin typeface="华文新魏" panose="02010800040101010101" pitchFamily="2" charset="-122"/>
                <a:ea typeface="华文新魏" panose="02010800040101010101" pitchFamily="2" charset="-122"/>
              </a:rPr>
              <a:t>减轻系统总线的负担</a:t>
            </a:r>
            <a:r>
              <a:rPr lang="en-US" altLang="zh-CN" sz="2400" b="0" dirty="0">
                <a:latin typeface="华文新魏" panose="02010800040101010101" pitchFamily="2" charset="-122"/>
                <a:ea typeface="华文新魏" panose="02010800040101010101" pitchFamily="2" charset="-122"/>
              </a:rPr>
              <a:t>;</a:t>
            </a:r>
            <a:endParaRPr lang="en-US" altLang="zh-CN" sz="2400" b="0" dirty="0">
              <a:latin typeface="华文新魏" panose="02010800040101010101" pitchFamily="2" charset="-122"/>
              <a:ea typeface="华文新魏" panose="02010800040101010101" pitchFamily="2" charset="-122"/>
            </a:endParaRPr>
          </a:p>
          <a:p>
            <a:pPr marL="0" lvl="0" indent="0" eaLnBrk="1" hangingPunct="1">
              <a:spcBef>
                <a:spcPct val="0"/>
              </a:spcBef>
              <a:buClrTx/>
              <a:buFontTx/>
              <a:buNone/>
            </a:pPr>
            <a:r>
              <a:rPr lang="zh-CN" altLang="en-US" sz="2400" b="0" dirty="0">
                <a:latin typeface="华文新魏" panose="02010800040101010101" pitchFamily="2" charset="-122"/>
                <a:ea typeface="华文新魏" panose="02010800040101010101" pitchFamily="2" charset="-122"/>
              </a:rPr>
              <a:t>内存可通过系统总线与外设进行</a:t>
            </a:r>
            <a:r>
              <a:rPr lang="en-US" altLang="zh-CN" sz="2400" b="0" dirty="0">
                <a:latin typeface="华文新魏" panose="02010800040101010101" pitchFamily="2" charset="-122"/>
                <a:ea typeface="华文新魏" panose="02010800040101010101" pitchFamily="2" charset="-122"/>
              </a:rPr>
              <a:t>DMA</a:t>
            </a:r>
            <a:r>
              <a:rPr lang="zh-CN" altLang="en-US" sz="2400" b="0" dirty="0">
                <a:latin typeface="华文新魏" panose="02010800040101010101" pitchFamily="2" charset="-122"/>
                <a:ea typeface="华文新魏" panose="02010800040101010101" pitchFamily="2" charset="-122"/>
              </a:rPr>
              <a:t>操作</a:t>
            </a:r>
            <a:r>
              <a:rPr lang="en-US" altLang="zh-CN" sz="2400" b="0" dirty="0">
                <a:latin typeface="华文新魏" panose="02010800040101010101" pitchFamily="2" charset="-122"/>
                <a:ea typeface="华文新魏" panose="02010800040101010101" pitchFamily="2" charset="-122"/>
              </a:rPr>
              <a:t>,</a:t>
            </a:r>
            <a:r>
              <a:rPr lang="zh-CN" altLang="en-US" sz="2400" b="0" dirty="0">
                <a:latin typeface="华文新魏" panose="02010800040101010101" pitchFamily="2" charset="-122"/>
                <a:ea typeface="华文新魏" panose="02010800040101010101" pitchFamily="2" charset="-122"/>
              </a:rPr>
              <a:t>而不必经过</a:t>
            </a:r>
            <a:r>
              <a:rPr lang="en-US" altLang="zh-CN" sz="2400" b="0" dirty="0">
                <a:latin typeface="华文新魏" panose="02010800040101010101" pitchFamily="2" charset="-122"/>
                <a:ea typeface="华文新魏" panose="02010800040101010101" pitchFamily="2" charset="-122"/>
              </a:rPr>
              <a:t>CPU.</a:t>
            </a:r>
            <a:endParaRPr lang="en-US" altLang="zh-CN" sz="2400" b="0" dirty="0">
              <a:latin typeface="华文新魏" panose="02010800040101010101" pitchFamily="2" charset="-122"/>
              <a:ea typeface="华文新魏" panose="02010800040101010101" pitchFamily="2" charset="-122"/>
            </a:endParaRPr>
          </a:p>
        </p:txBody>
      </p:sp>
      <p:sp>
        <p:nvSpPr>
          <p:cNvPr id="515094" name="Rectangle 22"/>
          <p:cNvSpPr/>
          <p:nvPr/>
        </p:nvSpPr>
        <p:spPr>
          <a:xfrm>
            <a:off x="1689100" y="3557588"/>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buClr>
                <a:schemeClr val="tx2"/>
              </a:buClr>
              <a:buFontTx/>
              <a:buNone/>
            </a:pPr>
            <a:r>
              <a:rPr lang="zh-CN" altLang="en-US" sz="2400" b="0" dirty="0">
                <a:latin typeface="华文新魏" panose="02010800040101010101" pitchFamily="2" charset="-122"/>
                <a:ea typeface="华文新魏" panose="02010800040101010101" pitchFamily="2" charset="-122"/>
              </a:rPr>
              <a:t>存储总线</a:t>
            </a:r>
            <a:endParaRPr lang="zh-CN" altLang="en-US" sz="2400" b="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10000" fill="hold" nodeType="clickEffect">
                                  <p:stCondLst>
                                    <p:cond delay="0"/>
                                  </p:stCondLst>
                                  <p:childTnLst>
                                    <p:set>
                                      <p:cBhvr>
                                        <p:cTn id="6" dur="1" fill="hold">
                                          <p:stCondLst>
                                            <p:cond delay="0"/>
                                          </p:stCondLst>
                                        </p:cTn>
                                        <p:tgtEl>
                                          <p:spTgt spid="515092"/>
                                        </p:tgtEl>
                                        <p:attrNameLst>
                                          <p:attrName>style.visibility</p:attrName>
                                        </p:attrNameLst>
                                      </p:cBhvr>
                                      <p:to>
                                        <p:strVal val="visible"/>
                                      </p:to>
                                    </p:set>
                                    <p:anim calcmode="lin" valueType="num">
                                      <p:cBhvr>
                                        <p:cTn id="7" dur="500" fill="hold"/>
                                        <p:tgtEl>
                                          <p:spTgt spid="515092"/>
                                        </p:tgtEl>
                                        <p:attrNameLst>
                                          <p:attrName>ppt_w</p:attrName>
                                        </p:attrNameLst>
                                      </p:cBhvr>
                                      <p:tavLst>
                                        <p:tav tm="0">
                                          <p:val>
                                            <p:fltVal val="0"/>
                                          </p:val>
                                        </p:tav>
                                        <p:tav tm="100000">
                                          <p:val>
                                            <p:strVal val="#ppt_w"/>
                                          </p:val>
                                        </p:tav>
                                      </p:tavLst>
                                    </p:anim>
                                    <p:anim calcmode="lin" valueType="num">
                                      <p:cBhvr>
                                        <p:cTn id="8" dur="500" fill="hold"/>
                                        <p:tgtEl>
                                          <p:spTgt spid="51509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5094"/>
                                        </p:tgtEl>
                                        <p:attrNameLst>
                                          <p:attrName>style.visibility</p:attrName>
                                        </p:attrNameLst>
                                      </p:cBhvr>
                                      <p:to>
                                        <p:strVal val="visible"/>
                                      </p:to>
                                    </p:set>
                                    <p:anim calcmode="lin" valueType="num">
                                      <p:cBhvr additive="base">
                                        <p:cTn id="13" dur="500" fill="hold"/>
                                        <p:tgtEl>
                                          <p:spTgt spid="515094"/>
                                        </p:tgtEl>
                                        <p:attrNameLst>
                                          <p:attrName>ppt_x</p:attrName>
                                        </p:attrNameLst>
                                      </p:cBhvr>
                                      <p:tavLst>
                                        <p:tav tm="0">
                                          <p:val>
                                            <p:strVal val="#ppt_x"/>
                                          </p:val>
                                        </p:tav>
                                        <p:tav tm="100000">
                                          <p:val>
                                            <p:strVal val="#ppt_x"/>
                                          </p:val>
                                        </p:tav>
                                      </p:tavLst>
                                    </p:anim>
                                    <p:anim calcmode="lin" valueType="num">
                                      <p:cBhvr additive="base">
                                        <p:cTn id="14" dur="500" fill="hold"/>
                                        <p:tgtEl>
                                          <p:spTgt spid="5150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5093"/>
                                        </p:tgtEl>
                                        <p:attrNameLst>
                                          <p:attrName>style.visibility</p:attrName>
                                        </p:attrNameLst>
                                      </p:cBhvr>
                                      <p:to>
                                        <p:strVal val="visible"/>
                                      </p:to>
                                    </p:set>
                                    <p:anim calcmode="lin" valueType="num">
                                      <p:cBhvr additive="base">
                                        <p:cTn id="19" dur="500" fill="hold"/>
                                        <p:tgtEl>
                                          <p:spTgt spid="515093"/>
                                        </p:tgtEl>
                                        <p:attrNameLst>
                                          <p:attrName>ppt_x</p:attrName>
                                        </p:attrNameLst>
                                      </p:cBhvr>
                                      <p:tavLst>
                                        <p:tav tm="0">
                                          <p:val>
                                            <p:strVal val="#ppt_x"/>
                                          </p:val>
                                        </p:tav>
                                        <p:tav tm="100000">
                                          <p:val>
                                            <p:strVal val="#ppt_x"/>
                                          </p:val>
                                        </p:tav>
                                      </p:tavLst>
                                    </p:anim>
                                    <p:anim calcmode="lin" valueType="num">
                                      <p:cBhvr additive="base">
                                        <p:cTn id="20" dur="500" fill="hold"/>
                                        <p:tgtEl>
                                          <p:spTgt spid="5150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93" grpId="0"/>
      <p:bldP spid="5150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3315"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Times New Roman" panose="02020603050405020304" pitchFamily="18" charset="0"/>
              </a:rPr>
              <a:t>3.1.1 </a:t>
            </a:r>
            <a:r>
              <a:rPr lang="zh-CN" altLang="en-US" dirty="0">
                <a:latin typeface="Times New Roman" panose="02020603050405020304" pitchFamily="18" charset="0"/>
              </a:rPr>
              <a:t>存储系统的基本要求</a:t>
            </a:r>
            <a:r>
              <a:rPr lang="zh-CN" altLang="en-US" dirty="0"/>
              <a:t> </a:t>
            </a:r>
            <a:endParaRPr lang="zh-CN" altLang="en-US" dirty="0"/>
          </a:p>
        </p:txBody>
      </p:sp>
      <p:sp>
        <p:nvSpPr>
          <p:cNvPr id="13316" name="Rectangle 3"/>
          <p:cNvSpPr>
            <a:spLocks noGrp="1"/>
          </p:cNvSpPr>
          <p:nvPr>
            <p:ph idx="1" hasCustomPrompt="1"/>
          </p:nvPr>
        </p:nvSpPr>
        <p:spPr/>
        <p:txBody>
          <a:bodyPr vert="horz" wrap="square" lIns="91440" tIns="45720" rIns="91440" bIns="45720" anchor="t" anchorCtr="0"/>
          <a:lstStyle/>
          <a:p>
            <a:pPr marL="0" indent="0" eaLnBrk="1" hangingPunct="1">
              <a:buNone/>
            </a:pPr>
            <a:endParaRPr lang="zh-CN" altLang="en-US" dirty="0"/>
          </a:p>
        </p:txBody>
      </p:sp>
      <p:sp>
        <p:nvSpPr>
          <p:cNvPr id="726020" name="Rectangle 4"/>
          <p:cNvSpPr/>
          <p:nvPr/>
        </p:nvSpPr>
        <p:spPr>
          <a:xfrm>
            <a:off x="501650" y="3869373"/>
            <a:ext cx="8280400" cy="398780"/>
          </a:xfrm>
          <a:prstGeom prst="rect">
            <a:avLst/>
          </a:prstGeom>
          <a:noFill/>
          <a:ln w="38100">
            <a:noFill/>
          </a:ln>
        </p:spPr>
        <p:txBody>
          <a:bodyPr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000" b="0" dirty="0">
                <a:solidFill>
                  <a:srgbClr val="FF0000"/>
                </a:solidFill>
                <a:latin typeface="黑体" panose="02010609060101010101" pitchFamily="49" charset="-122"/>
                <a:ea typeface="黑体" panose="02010609060101010101" pitchFamily="49" charset="-122"/>
              </a:rPr>
              <a:t>存储体的字长</a:t>
            </a:r>
            <a:r>
              <a:rPr lang="en-US" altLang="zh-CN" sz="2000" b="0" dirty="0">
                <a:solidFill>
                  <a:srgbClr val="FF0000"/>
                </a:solidFill>
                <a:latin typeface="黑体" panose="02010609060101010101" pitchFamily="49" charset="-122"/>
                <a:ea typeface="黑体" panose="02010609060101010101" pitchFamily="49" charset="-122"/>
              </a:rPr>
              <a:t>×</a:t>
            </a:r>
            <a:r>
              <a:rPr lang="zh-CN" altLang="en-US" sz="2000" b="0" dirty="0">
                <a:solidFill>
                  <a:srgbClr val="FF0000"/>
                </a:solidFill>
                <a:latin typeface="黑体" panose="02010609060101010101" pitchFamily="49" charset="-122"/>
                <a:ea typeface="黑体" panose="02010609060101010101" pitchFamily="49" charset="-122"/>
              </a:rPr>
              <a:t>存储体的字数</a:t>
            </a:r>
            <a:r>
              <a:rPr lang="en-US" altLang="zh-CN" sz="2000" b="0" dirty="0">
                <a:solidFill>
                  <a:srgbClr val="FF0000"/>
                </a:solidFill>
                <a:latin typeface="黑体" panose="02010609060101010101" pitchFamily="49" charset="-122"/>
                <a:ea typeface="黑体" panose="02010609060101010101" pitchFamily="49" charset="-122"/>
              </a:rPr>
              <a:t>×</a:t>
            </a:r>
            <a:r>
              <a:rPr lang="zh-CN" altLang="en-US" sz="2000" b="0" dirty="0">
                <a:solidFill>
                  <a:srgbClr val="FF0000"/>
                </a:solidFill>
                <a:latin typeface="黑体" panose="02010609060101010101" pitchFamily="49" charset="-122"/>
                <a:ea typeface="黑体" panose="02010609060101010101" pitchFamily="49" charset="-122"/>
              </a:rPr>
              <a:t>并行工作的存储体个数</a:t>
            </a:r>
            <a:endParaRPr lang="zh-CN" altLang="en-US" sz="2000" b="0" dirty="0">
              <a:solidFill>
                <a:schemeClr val="tx1"/>
              </a:solidFill>
              <a:latin typeface="黑体" panose="02010609060101010101" pitchFamily="49" charset="-122"/>
              <a:ea typeface="黑体" panose="02010609060101010101" pitchFamily="49" charset="-122"/>
            </a:endParaRPr>
          </a:p>
        </p:txBody>
      </p:sp>
      <p:sp>
        <p:nvSpPr>
          <p:cNvPr id="13318" name="Rectangle 5"/>
          <p:cNvSpPr/>
          <p:nvPr/>
        </p:nvSpPr>
        <p:spPr>
          <a:xfrm>
            <a:off x="527050" y="2098675"/>
            <a:ext cx="8229600" cy="1381125"/>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342900" lvl="0" indent="-342900" eaLnBrk="1" hangingPunct="1">
              <a:buNone/>
            </a:pPr>
            <a:r>
              <a:rPr lang="en-US" altLang="zh-CN" b="0" dirty="0">
                <a:solidFill>
                  <a:schemeClr val="tx1"/>
                </a:solidFill>
              </a:rPr>
              <a:t>	</a:t>
            </a:r>
            <a:r>
              <a:rPr lang="en-US" altLang="zh-CN" b="0" dirty="0">
                <a:latin typeface="黑体" panose="02010609060101010101" pitchFamily="49" charset="-122"/>
                <a:ea typeface="黑体" panose="02010609060101010101" pitchFamily="49" charset="-122"/>
              </a:rPr>
              <a:t>SDRAM</a:t>
            </a:r>
            <a:r>
              <a:rPr lang="zh-CN" altLang="en-US" b="0" dirty="0">
                <a:latin typeface="黑体" panose="02010609060101010101" pitchFamily="49" charset="-122"/>
                <a:ea typeface="黑体" panose="02010609060101010101" pitchFamily="49" charset="-122"/>
              </a:rPr>
              <a:t>的一种存储芯片，</a:t>
            </a:r>
            <a:r>
              <a:rPr lang="en-US" altLang="zh-CN" b="0" dirty="0">
                <a:latin typeface="黑体" panose="02010609060101010101" pitchFamily="49" charset="-122"/>
                <a:ea typeface="黑体" panose="02010609060101010101" pitchFamily="49" charset="-122"/>
              </a:rPr>
              <a:t>HY57V561620</a:t>
            </a:r>
            <a:r>
              <a:rPr lang="zh-CN" altLang="en-US" b="0" dirty="0">
                <a:latin typeface="黑体" panose="02010609060101010101" pitchFamily="49" charset="-122"/>
                <a:ea typeface="黑体" panose="02010609060101010101" pitchFamily="49" charset="-122"/>
              </a:rPr>
              <a:t>。其容量为</a:t>
            </a:r>
            <a:r>
              <a:rPr lang="en-US" altLang="zh-CN" b="0" dirty="0">
                <a:latin typeface="黑体" panose="02010609060101010101" pitchFamily="49" charset="-122"/>
                <a:ea typeface="黑体" panose="02010609060101010101" pitchFamily="49" charset="-122"/>
              </a:rPr>
              <a:t>4M×16bit×4bank</a:t>
            </a:r>
            <a:r>
              <a:rPr lang="zh-CN" altLang="en-US" b="0" dirty="0">
                <a:latin typeface="黑体" panose="02010609060101010101" pitchFamily="49" charset="-122"/>
                <a:ea typeface="黑体" panose="02010609060101010101" pitchFamily="49" charset="-122"/>
              </a:rPr>
              <a:t>什么意思？</a:t>
            </a:r>
            <a:endParaRPr lang="zh-CN" altLang="en-US" b="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6020"/>
                                        </p:tgtEl>
                                        <p:attrNameLst>
                                          <p:attrName>style.visibility</p:attrName>
                                        </p:attrNameLst>
                                      </p:cBhvr>
                                      <p:to>
                                        <p:strVal val="visible"/>
                                      </p:to>
                                    </p:set>
                                    <p:animEffect transition="in" filter="blinds(horizontal)">
                                      <p:cBhvr>
                                        <p:cTn id="7" dur="500"/>
                                        <p:tgtEl>
                                          <p:spTgt spid="72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2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2947" name="Rectangle 2"/>
          <p:cNvSpPr>
            <a:spLocks noGrp="1"/>
          </p:cNvSpPr>
          <p:nvPr>
            <p:ph type="title"/>
          </p:nvPr>
        </p:nvSpPr>
        <p:spPr>
          <a:xfrm>
            <a:off x="506413" y="115888"/>
            <a:ext cx="7848600" cy="609600"/>
          </a:xfrm>
        </p:spPr>
        <p:txBody>
          <a:bodyPr vert="horz" wrap="square" lIns="91440" tIns="45720" rIns="91440" bIns="45720" anchor="ctr" anchorCtr="0"/>
          <a:lstStyle/>
          <a:p>
            <a:pPr algn="ctr" eaLnBrk="1" hangingPunct="1"/>
            <a:r>
              <a:rPr lang="en-US" altLang="zh-CN" sz="3200" b="0" dirty="0"/>
              <a:t>3.3.1 </a:t>
            </a:r>
            <a:r>
              <a:rPr lang="zh-CN" altLang="en-US" sz="3200" b="0" dirty="0"/>
              <a:t>总线的分类</a:t>
            </a:r>
            <a:endParaRPr lang="zh-CN" altLang="en-US" sz="3200" b="0" dirty="0"/>
          </a:p>
        </p:txBody>
      </p:sp>
      <p:sp>
        <p:nvSpPr>
          <p:cNvPr id="82948" name="Rectangle 3"/>
          <p:cNvSpPr>
            <a:spLocks noGrp="1"/>
          </p:cNvSpPr>
          <p:nvPr>
            <p:ph idx="1" hasCustomPrompt="1"/>
          </p:nvPr>
        </p:nvSpPr>
        <p:spPr/>
        <p:txBody>
          <a:bodyPr vert="horz" wrap="square" lIns="91440" tIns="45720" rIns="91440" bIns="45720" anchor="t" anchorCtr="0"/>
          <a:lstStyle/>
          <a:p>
            <a:pPr eaLnBrk="1" hangingPunct="1"/>
            <a:r>
              <a:rPr lang="zh-CN" altLang="en-US" dirty="0"/>
              <a:t>三总线结构</a:t>
            </a:r>
            <a:endParaRPr lang="zh-CN" altLang="en-US" dirty="0"/>
          </a:p>
        </p:txBody>
      </p:sp>
      <p:sp>
        <p:nvSpPr>
          <p:cNvPr id="82949" name="Rectangle 4"/>
          <p:cNvSpPr/>
          <p:nvPr/>
        </p:nvSpPr>
        <p:spPr>
          <a:xfrm>
            <a:off x="995363" y="2719388"/>
            <a:ext cx="1066800" cy="1143000"/>
          </a:xfrm>
          <a:prstGeom prst="rect">
            <a:avLst/>
          </a:prstGeom>
          <a:solidFill>
            <a:srgbClr val="FF66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2400" b="0" dirty="0">
                <a:solidFill>
                  <a:srgbClr val="FFFF99"/>
                </a:solidFill>
                <a:latin typeface="Times New Roman" panose="02020603050405020304" pitchFamily="18" charset="0"/>
                <a:ea typeface="华文新魏" panose="02010800040101010101" pitchFamily="2" charset="-122"/>
              </a:rPr>
              <a:t>CPU</a:t>
            </a:r>
            <a:endParaRPr lang="en-US" altLang="zh-CN" sz="2400" b="0" dirty="0">
              <a:solidFill>
                <a:srgbClr val="FFFF99"/>
              </a:solidFill>
              <a:latin typeface="Times New Roman" panose="02020603050405020304" pitchFamily="18" charset="0"/>
              <a:ea typeface="华文新魏" panose="02010800040101010101" pitchFamily="2" charset="-122"/>
            </a:endParaRPr>
          </a:p>
        </p:txBody>
      </p:sp>
      <p:sp>
        <p:nvSpPr>
          <p:cNvPr id="82950" name="Rectangle 5"/>
          <p:cNvSpPr/>
          <p:nvPr/>
        </p:nvSpPr>
        <p:spPr>
          <a:xfrm>
            <a:off x="2595563" y="2719388"/>
            <a:ext cx="1066800" cy="1143000"/>
          </a:xfrm>
          <a:prstGeom prst="rect">
            <a:avLst/>
          </a:prstGeom>
          <a:solidFill>
            <a:srgbClr val="99CC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99CC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内存</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82951" name="AutoShape 6"/>
          <p:cNvSpPr/>
          <p:nvPr/>
        </p:nvSpPr>
        <p:spPr>
          <a:xfrm>
            <a:off x="1490663" y="2185988"/>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52" name="AutoShape 7"/>
          <p:cNvSpPr/>
          <p:nvPr/>
        </p:nvSpPr>
        <p:spPr>
          <a:xfrm>
            <a:off x="779463" y="1898650"/>
            <a:ext cx="7345362" cy="431800"/>
          </a:xfrm>
          <a:prstGeom prst="leftRightArrow">
            <a:avLst>
              <a:gd name="adj1" fmla="val 33824"/>
              <a:gd name="adj2" fmla="val 131992"/>
            </a:avLst>
          </a:prstGeom>
          <a:solidFill>
            <a:srgbClr val="99CC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53" name="Rectangle 8"/>
          <p:cNvSpPr/>
          <p:nvPr/>
        </p:nvSpPr>
        <p:spPr>
          <a:xfrm>
            <a:off x="3732213" y="1539875"/>
            <a:ext cx="14779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buClr>
                <a:schemeClr val="tx2"/>
              </a:buClr>
              <a:buFontTx/>
              <a:buNone/>
            </a:pPr>
            <a:r>
              <a:rPr lang="zh-CN" altLang="en-US" sz="2400" b="0" dirty="0">
                <a:latin typeface="华文新魏" panose="02010800040101010101" pitchFamily="2" charset="-122"/>
                <a:ea typeface="华文新魏" panose="02010800040101010101" pitchFamily="2" charset="-122"/>
              </a:rPr>
              <a:t> 系统总线</a:t>
            </a:r>
            <a:endParaRPr lang="zh-CN" altLang="en-US" sz="2400" b="0" dirty="0">
              <a:latin typeface="华文新魏" panose="02010800040101010101" pitchFamily="2" charset="-122"/>
              <a:ea typeface="华文新魏" panose="02010800040101010101" pitchFamily="2" charset="-122"/>
            </a:endParaRPr>
          </a:p>
        </p:txBody>
      </p:sp>
      <p:sp>
        <p:nvSpPr>
          <p:cNvPr id="82954" name="AutoShape 9"/>
          <p:cNvSpPr/>
          <p:nvPr/>
        </p:nvSpPr>
        <p:spPr>
          <a:xfrm>
            <a:off x="3084513" y="2176463"/>
            <a:ext cx="152400" cy="533400"/>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nvGrpSpPr>
          <p:cNvPr id="82955" name="Group 10"/>
          <p:cNvGrpSpPr/>
          <p:nvPr/>
        </p:nvGrpSpPr>
        <p:grpSpPr>
          <a:xfrm>
            <a:off x="4451350" y="3700463"/>
            <a:ext cx="2814638" cy="2405062"/>
            <a:chOff x="2812" y="1608"/>
            <a:chExt cx="1773" cy="1515"/>
          </a:xfrm>
        </p:grpSpPr>
        <p:sp>
          <p:nvSpPr>
            <p:cNvPr id="82963" name="Rectangle 11"/>
            <p:cNvSpPr/>
            <p:nvPr/>
          </p:nvSpPr>
          <p:spPr>
            <a:xfrm>
              <a:off x="2812" y="1950"/>
              <a:ext cx="480" cy="480"/>
            </a:xfrm>
            <a:prstGeom prst="rect">
              <a:avLst/>
            </a:prstGeom>
            <a:solidFill>
              <a:srgbClr val="FF66FF"/>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FF"/>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设备</a:t>
              </a:r>
              <a:endParaRPr lang="zh-CN" altLang="en-US" sz="2000" b="0" dirty="0">
                <a:solidFill>
                  <a:srgbClr val="FFFF99"/>
                </a:solidFill>
                <a:latin typeface="Times New Roman" panose="02020603050405020304" pitchFamily="18" charset="0"/>
                <a:ea typeface="华文新魏" panose="02010800040101010101" pitchFamily="2" charset="-122"/>
              </a:endParaRPr>
            </a:p>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接口</a:t>
              </a:r>
              <a:endParaRPr lang="zh-CN" altLang="en-US" sz="2000" b="0" dirty="0">
                <a:solidFill>
                  <a:srgbClr val="FFFF99"/>
                </a:solidFill>
                <a:latin typeface="Times New Roman" panose="02020603050405020304" pitchFamily="18" charset="0"/>
                <a:ea typeface="华文新魏" panose="02010800040101010101" pitchFamily="2" charset="-122"/>
              </a:endParaRPr>
            </a:p>
          </p:txBody>
        </p:sp>
        <p:sp>
          <p:nvSpPr>
            <p:cNvPr id="82964" name="Rectangle 12"/>
            <p:cNvSpPr/>
            <p:nvPr/>
          </p:nvSpPr>
          <p:spPr>
            <a:xfrm>
              <a:off x="2812" y="2622"/>
              <a:ext cx="480" cy="480"/>
            </a:xfrm>
            <a:prstGeom prst="rect">
              <a:avLst/>
            </a:prstGeom>
            <a:solidFill>
              <a:srgbClr val="6699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6699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设备</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82965" name="AutoShape 13"/>
            <p:cNvSpPr/>
            <p:nvPr/>
          </p:nvSpPr>
          <p:spPr>
            <a:xfrm>
              <a:off x="3004" y="2430"/>
              <a:ext cx="96" cy="144"/>
            </a:xfrm>
            <a:prstGeom prst="upDown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66" name="Text Box 14"/>
            <p:cNvSpPr txBox="1"/>
            <p:nvPr/>
          </p:nvSpPr>
          <p:spPr>
            <a:xfrm>
              <a:off x="3570" y="2027"/>
              <a:ext cx="40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Times New Roman" panose="02020603050405020304" pitchFamily="18" charset="0"/>
                  <a:ea typeface="华文新魏" panose="02010800040101010101" pitchFamily="2" charset="-122"/>
                </a:rPr>
                <a:t>······</a:t>
              </a:r>
              <a:endParaRPr lang="en-US" altLang="zh-CN" sz="2400" b="0" dirty="0">
                <a:latin typeface="Times New Roman" panose="02020603050405020304" pitchFamily="18" charset="0"/>
                <a:ea typeface="华文新魏" panose="02010800040101010101" pitchFamily="2" charset="-122"/>
              </a:endParaRPr>
            </a:p>
          </p:txBody>
        </p:sp>
        <p:sp>
          <p:nvSpPr>
            <p:cNvPr id="82967" name="Text Box 15"/>
            <p:cNvSpPr txBox="1"/>
            <p:nvPr/>
          </p:nvSpPr>
          <p:spPr>
            <a:xfrm>
              <a:off x="3570" y="2651"/>
              <a:ext cx="40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2400" b="0" dirty="0">
                  <a:latin typeface="Times New Roman" panose="02020603050405020304" pitchFamily="18" charset="0"/>
                  <a:ea typeface="华文新魏" panose="02010800040101010101" pitchFamily="2" charset="-122"/>
                </a:rPr>
                <a:t>······</a:t>
              </a:r>
              <a:endParaRPr lang="en-US" altLang="zh-CN" sz="2400" b="0" dirty="0">
                <a:latin typeface="Times New Roman" panose="02020603050405020304" pitchFamily="18" charset="0"/>
                <a:ea typeface="华文新魏" panose="02010800040101010101" pitchFamily="2" charset="-122"/>
              </a:endParaRPr>
            </a:p>
          </p:txBody>
        </p:sp>
        <p:sp>
          <p:nvSpPr>
            <p:cNvPr id="82968" name="AutoShape 16"/>
            <p:cNvSpPr/>
            <p:nvPr/>
          </p:nvSpPr>
          <p:spPr>
            <a:xfrm>
              <a:off x="3016" y="1608"/>
              <a:ext cx="96" cy="336"/>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69" name="Rectangle 17"/>
            <p:cNvSpPr/>
            <p:nvPr/>
          </p:nvSpPr>
          <p:spPr>
            <a:xfrm>
              <a:off x="4105" y="1971"/>
              <a:ext cx="480" cy="480"/>
            </a:xfrm>
            <a:prstGeom prst="rect">
              <a:avLst/>
            </a:prstGeom>
            <a:solidFill>
              <a:srgbClr val="FF66FF"/>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FF66FF"/>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rgbClr val="FFFF99"/>
                  </a:solidFill>
                  <a:latin typeface="Times New Roman" panose="02020603050405020304" pitchFamily="18" charset="0"/>
                  <a:ea typeface="华文新魏" panose="02010800040101010101" pitchFamily="2" charset="-122"/>
                </a:rPr>
                <a:t>适配器</a:t>
              </a:r>
              <a:endParaRPr lang="zh-CN" altLang="en-US" sz="2000" b="0" dirty="0">
                <a:solidFill>
                  <a:srgbClr val="FFFF99"/>
                </a:solidFill>
                <a:latin typeface="Times New Roman" panose="02020603050405020304" pitchFamily="18" charset="0"/>
                <a:ea typeface="华文新魏" panose="02010800040101010101" pitchFamily="2" charset="-122"/>
              </a:endParaRPr>
            </a:p>
          </p:txBody>
        </p:sp>
        <p:sp>
          <p:nvSpPr>
            <p:cNvPr id="82970" name="Rectangle 18"/>
            <p:cNvSpPr/>
            <p:nvPr/>
          </p:nvSpPr>
          <p:spPr>
            <a:xfrm>
              <a:off x="4105" y="2643"/>
              <a:ext cx="480" cy="480"/>
            </a:xfrm>
            <a:prstGeom prst="rect">
              <a:avLst/>
            </a:prstGeom>
            <a:solidFill>
              <a:srgbClr val="669900"/>
            </a:solidFill>
            <a:ln w="9525" cap="flat" cmpd="sng">
              <a:prstDash val="solid"/>
              <a:miter/>
              <a:headEnd type="none" w="med" len="med"/>
              <a:tailEnd type="none" w="med" len="med"/>
            </a:ln>
            <a:scene3d>
              <a:camera prst="legacyPerspectiveTopRight">
                <a:rot lat="0" lon="0" rev="0"/>
              </a:camera>
              <a:lightRig rig="legacyFlat3" dir="b"/>
            </a:scene3d>
            <a:sp3d extrusionH="887400" prstMaterial="legacyMatte">
              <a:bevelT w="13500" h="13500" prst="angle"/>
              <a:bevelB w="13500" h="13500" prst="angle"/>
              <a:extrusionClr>
                <a:srgbClr val="669900"/>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400" b="0" dirty="0">
                  <a:solidFill>
                    <a:srgbClr val="FFFF99"/>
                  </a:solidFill>
                  <a:latin typeface="Times New Roman" panose="02020603050405020304" pitchFamily="18" charset="0"/>
                  <a:ea typeface="华文新魏" panose="02010800040101010101" pitchFamily="2" charset="-122"/>
                </a:rPr>
                <a:t>设备</a:t>
              </a:r>
              <a:endParaRPr lang="zh-CN" altLang="en-US" sz="2400" b="0" dirty="0">
                <a:solidFill>
                  <a:srgbClr val="FFFF99"/>
                </a:solidFill>
                <a:latin typeface="Times New Roman" panose="02020603050405020304" pitchFamily="18" charset="0"/>
                <a:ea typeface="华文新魏" panose="02010800040101010101" pitchFamily="2" charset="-122"/>
              </a:endParaRPr>
            </a:p>
          </p:txBody>
        </p:sp>
        <p:sp>
          <p:nvSpPr>
            <p:cNvPr id="82971" name="AutoShape 19"/>
            <p:cNvSpPr/>
            <p:nvPr/>
          </p:nvSpPr>
          <p:spPr>
            <a:xfrm>
              <a:off x="4297" y="2451"/>
              <a:ext cx="96" cy="144"/>
            </a:xfrm>
            <a:prstGeom prst="upDownArrow">
              <a:avLst>
                <a:gd name="adj1" fmla="val 50000"/>
                <a:gd name="adj2" fmla="val 3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72" name="AutoShape 20"/>
            <p:cNvSpPr/>
            <p:nvPr/>
          </p:nvSpPr>
          <p:spPr>
            <a:xfrm>
              <a:off x="4309" y="1629"/>
              <a:ext cx="96" cy="336"/>
            </a:xfrm>
            <a:prstGeom prst="upDownArrow">
              <a:avLst>
                <a:gd name="adj1" fmla="val 50000"/>
                <a:gd name="adj2" fmla="val 70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sp>
        <p:nvSpPr>
          <p:cNvPr id="82956" name="AutoShape 21"/>
          <p:cNvSpPr/>
          <p:nvPr/>
        </p:nvSpPr>
        <p:spPr>
          <a:xfrm>
            <a:off x="2074863" y="2968625"/>
            <a:ext cx="576262" cy="431800"/>
          </a:xfrm>
          <a:prstGeom prst="leftRightArrow">
            <a:avLst>
              <a:gd name="adj1" fmla="val 50000"/>
              <a:gd name="adj2" fmla="val 26691"/>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57" name="Rectangle 22"/>
          <p:cNvSpPr/>
          <p:nvPr/>
        </p:nvSpPr>
        <p:spPr>
          <a:xfrm>
            <a:off x="1643063" y="3413125"/>
            <a:ext cx="1403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buClr>
                <a:schemeClr val="tx2"/>
              </a:buClr>
              <a:buFontTx/>
              <a:buNone/>
            </a:pPr>
            <a:r>
              <a:rPr lang="zh-CN" altLang="en-US" sz="2400" b="0" dirty="0">
                <a:latin typeface="华文新魏" panose="02010800040101010101" pitchFamily="2" charset="-122"/>
                <a:ea typeface="华文新魏" panose="02010800040101010101" pitchFamily="2" charset="-122"/>
              </a:rPr>
              <a:t>存储总线</a:t>
            </a:r>
            <a:endParaRPr lang="zh-CN" altLang="en-US" sz="2400" b="0" dirty="0">
              <a:latin typeface="华文新魏" panose="02010800040101010101" pitchFamily="2" charset="-122"/>
              <a:ea typeface="华文新魏" panose="02010800040101010101" pitchFamily="2" charset="-122"/>
            </a:endParaRPr>
          </a:p>
        </p:txBody>
      </p:sp>
      <p:sp>
        <p:nvSpPr>
          <p:cNvPr id="82958" name="AutoShape 23"/>
          <p:cNvSpPr/>
          <p:nvPr/>
        </p:nvSpPr>
        <p:spPr>
          <a:xfrm>
            <a:off x="4308475" y="3484563"/>
            <a:ext cx="3097213" cy="431800"/>
          </a:xfrm>
          <a:prstGeom prst="leftRightArrow">
            <a:avLst>
              <a:gd name="adj1" fmla="val 24268"/>
              <a:gd name="adj2" fmla="val 78668"/>
            </a:avLst>
          </a:prstGeom>
          <a:solidFill>
            <a:srgbClr val="FF99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59" name="Rectangle 24"/>
          <p:cNvSpPr/>
          <p:nvPr/>
        </p:nvSpPr>
        <p:spPr>
          <a:xfrm>
            <a:off x="5387975" y="2692400"/>
            <a:ext cx="990600" cy="533400"/>
          </a:xfrm>
          <a:prstGeom prst="rect">
            <a:avLst/>
          </a:prstGeom>
          <a:solidFill>
            <a:srgbClr val="66FF33"/>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66FF33"/>
            </a:extrusionClr>
          </a:sp3d>
        </p:spPr>
        <p:txBody>
          <a:bodyPr wrap="none" anchor="ctr" anchorCtr="0">
            <a:flatTx/>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zh-CN" altLang="en-US" sz="2000" b="0" dirty="0">
                <a:solidFill>
                  <a:schemeClr val="tx1"/>
                </a:solidFill>
                <a:latin typeface="Times New Roman" panose="02020603050405020304" pitchFamily="18" charset="0"/>
                <a:ea typeface="宋体" panose="02010600030101010101" pitchFamily="2" charset="-122"/>
              </a:rPr>
              <a:t>通道</a:t>
            </a:r>
            <a:endParaRPr lang="zh-CN" altLang="en-US" sz="2000" b="0" dirty="0">
              <a:solidFill>
                <a:schemeClr val="tx1"/>
              </a:solidFill>
              <a:latin typeface="Times New Roman" panose="02020603050405020304" pitchFamily="18" charset="0"/>
              <a:ea typeface="宋体" panose="02010600030101010101" pitchFamily="2" charset="-122"/>
            </a:endParaRPr>
          </a:p>
        </p:txBody>
      </p:sp>
      <p:sp>
        <p:nvSpPr>
          <p:cNvPr id="82960" name="AutoShape 25"/>
          <p:cNvSpPr/>
          <p:nvPr/>
        </p:nvSpPr>
        <p:spPr>
          <a:xfrm>
            <a:off x="5740400" y="3197225"/>
            <a:ext cx="223838" cy="431800"/>
          </a:xfrm>
          <a:prstGeom prst="upDownArrow">
            <a:avLst>
              <a:gd name="adj1" fmla="val 50000"/>
              <a:gd name="adj2" fmla="val 38581"/>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61" name="AutoShape 26"/>
          <p:cNvSpPr/>
          <p:nvPr/>
        </p:nvSpPr>
        <p:spPr>
          <a:xfrm>
            <a:off x="5748338" y="2189163"/>
            <a:ext cx="223837" cy="431800"/>
          </a:xfrm>
          <a:prstGeom prst="upDownArrow">
            <a:avLst>
              <a:gd name="adj1" fmla="val 50000"/>
              <a:gd name="adj2" fmla="val 38581"/>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82962" name="Rectangle 27"/>
          <p:cNvSpPr/>
          <p:nvPr/>
        </p:nvSpPr>
        <p:spPr>
          <a:xfrm>
            <a:off x="6756400" y="3052763"/>
            <a:ext cx="1250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buClr>
                <a:schemeClr val="tx2"/>
              </a:buClr>
              <a:buFontTx/>
              <a:buNone/>
            </a:pPr>
            <a:r>
              <a:rPr lang="en-US" altLang="zh-CN" sz="2400" b="0" dirty="0">
                <a:latin typeface="华文新魏" panose="02010800040101010101" pitchFamily="2" charset="-122"/>
                <a:ea typeface="华文新魏" panose="02010800040101010101" pitchFamily="2" charset="-122"/>
              </a:rPr>
              <a:t>I/O</a:t>
            </a:r>
            <a:r>
              <a:rPr lang="zh-CN" altLang="en-US" sz="2400" b="0" dirty="0">
                <a:latin typeface="华文新魏" panose="02010800040101010101" pitchFamily="2" charset="-122"/>
                <a:ea typeface="华文新魏" panose="02010800040101010101" pitchFamily="2" charset="-122"/>
              </a:rPr>
              <a:t>总线</a:t>
            </a:r>
            <a:endParaRPr lang="zh-CN" altLang="en-US" sz="2400" b="0" dirty="0">
              <a:latin typeface="华文新魏" panose="02010800040101010101" pitchFamily="2" charset="-122"/>
              <a:ea typeface="华文新魏" panose="0201080004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3971" name="Rectangle 2"/>
          <p:cNvSpPr>
            <a:spLocks noGrp="1"/>
          </p:cNvSpPr>
          <p:nvPr>
            <p:ph type="title"/>
          </p:nvPr>
        </p:nvSpPr>
        <p:spPr>
          <a:xfrm>
            <a:off x="544513" y="1052513"/>
            <a:ext cx="7489825" cy="504825"/>
          </a:xfrm>
        </p:spPr>
        <p:txBody>
          <a:bodyPr vert="horz" wrap="square" lIns="91440" tIns="45720" rIns="91440" bIns="45720" anchor="ctr" anchorCtr="0"/>
          <a:lstStyle/>
          <a:p>
            <a:pPr eaLnBrk="1" hangingPunct="1"/>
            <a:r>
              <a:rPr lang="zh-CN" altLang="en-US" sz="2800" b="0" dirty="0">
                <a:solidFill>
                  <a:srgbClr val="FF0000"/>
                </a:solidFill>
              </a:rPr>
              <a:t>总线设计的考虑因素</a:t>
            </a:r>
            <a:endParaRPr lang="zh-CN" altLang="en-US" sz="2800" b="0" dirty="0">
              <a:solidFill>
                <a:srgbClr val="FF0000"/>
              </a:solidFill>
            </a:endParaRPr>
          </a:p>
        </p:txBody>
      </p:sp>
      <p:pic>
        <p:nvPicPr>
          <p:cNvPr id="83972" name="Picture 3"/>
          <p:cNvPicPr>
            <a:picLocks noGrp="1" noChangeAspect="1"/>
          </p:cNvPicPr>
          <p:nvPr>
            <p:ph idx="1" hasCustomPrompt="1"/>
          </p:nvPr>
        </p:nvPicPr>
        <p:blipFill>
          <a:blip r:embed="rId1"/>
          <a:srcRect/>
          <a:stretch>
            <a:fillRect/>
          </a:stretch>
        </p:blipFill>
        <p:spPr>
          <a:xfrm>
            <a:off x="585788" y="1671638"/>
            <a:ext cx="7666037" cy="4237037"/>
          </a:xfrm>
        </p:spPr>
      </p:pic>
      <p:sp>
        <p:nvSpPr>
          <p:cNvPr id="83973" name="Rectangle 4"/>
          <p:cNvSpPr/>
          <p:nvPr/>
        </p:nvSpPr>
        <p:spPr>
          <a:xfrm>
            <a:off x="546100" y="152400"/>
            <a:ext cx="7772400" cy="6127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Tx/>
              <a:buFontTx/>
              <a:buNone/>
            </a:pPr>
            <a:r>
              <a:rPr lang="en-US" altLang="zh-CN" sz="3200" b="0" dirty="0">
                <a:latin typeface="黑体" panose="02010609060101010101" pitchFamily="49" charset="-122"/>
                <a:ea typeface="黑体" panose="02010609060101010101" pitchFamily="49" charset="-122"/>
              </a:rPr>
              <a:t>3.3.1 </a:t>
            </a:r>
            <a:r>
              <a:rPr lang="zh-CN" altLang="en-US" sz="3200" b="0" dirty="0">
                <a:latin typeface="黑体" panose="02010609060101010101" pitchFamily="49" charset="-122"/>
                <a:ea typeface="黑体" panose="02010609060101010101" pitchFamily="49" charset="-122"/>
              </a:rPr>
              <a:t>总线的分类</a:t>
            </a:r>
            <a:endParaRPr lang="zh-CN" altLang="en-US" sz="3200" b="0" dirty="0">
              <a:latin typeface="黑体" panose="02010609060101010101" pitchFamily="49" charset="-122"/>
              <a:ea typeface="黑体" panose="02010609060101010101" pitchFamily="49"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4995" name="Rectangle 2"/>
          <p:cNvSpPr>
            <a:spLocks noGrp="1"/>
          </p:cNvSpPr>
          <p:nvPr>
            <p:ph type="title"/>
          </p:nvPr>
        </p:nvSpPr>
        <p:spPr/>
        <p:txBody>
          <a:bodyPr vert="horz" wrap="square" lIns="91440" tIns="45720" rIns="91440" bIns="45720" anchor="ctr" anchorCtr="0"/>
          <a:lstStyle/>
          <a:p>
            <a:pPr algn="ctr" eaLnBrk="1" hangingPunct="1"/>
            <a:r>
              <a:rPr lang="en-US" altLang="zh-CN" sz="3200" b="0" dirty="0"/>
              <a:t>3.3.2 </a:t>
            </a:r>
            <a:r>
              <a:rPr lang="zh-CN" altLang="en-US" sz="3200" b="0" dirty="0"/>
              <a:t>总线的控制方式</a:t>
            </a:r>
            <a:endParaRPr lang="zh-CN" altLang="en-US" sz="3200" b="0" dirty="0"/>
          </a:p>
        </p:txBody>
      </p:sp>
      <p:pic>
        <p:nvPicPr>
          <p:cNvPr id="84996" name="图片 1"/>
          <p:cNvPicPr>
            <a:picLocks noChangeAspect="1"/>
          </p:cNvPicPr>
          <p:nvPr/>
        </p:nvPicPr>
        <p:blipFill>
          <a:blip r:embed="rId1"/>
          <a:stretch>
            <a:fillRect/>
          </a:stretch>
        </p:blipFill>
        <p:spPr>
          <a:xfrm>
            <a:off x="590550" y="915988"/>
            <a:ext cx="8051800" cy="4630737"/>
          </a:xfrm>
          <a:prstGeom prst="rect">
            <a:avLst/>
          </a:prstGeom>
          <a:noFill/>
          <a:ln w="9525">
            <a:noFill/>
          </a:ln>
        </p:spPr>
      </p:pic>
      <p:pic>
        <p:nvPicPr>
          <p:cNvPr id="84997" name="图片 3"/>
          <p:cNvPicPr>
            <a:picLocks noChangeAspect="1"/>
          </p:cNvPicPr>
          <p:nvPr/>
        </p:nvPicPr>
        <p:blipFill>
          <a:blip r:embed="rId2"/>
          <a:stretch>
            <a:fillRect/>
          </a:stretch>
        </p:blipFill>
        <p:spPr>
          <a:xfrm>
            <a:off x="5521325" y="4402138"/>
            <a:ext cx="1909763" cy="415925"/>
          </a:xfrm>
          <a:prstGeom prst="rect">
            <a:avLst/>
          </a:prstGeom>
          <a:noFill/>
          <a:ln w="9525">
            <a:noFill/>
          </a:ln>
        </p:spPr>
      </p:pic>
      <p:pic>
        <p:nvPicPr>
          <p:cNvPr id="84998" name="图片 4"/>
          <p:cNvPicPr>
            <a:picLocks noChangeAspect="1"/>
          </p:cNvPicPr>
          <p:nvPr/>
        </p:nvPicPr>
        <p:blipFill>
          <a:blip r:embed="rId3"/>
          <a:stretch>
            <a:fillRect/>
          </a:stretch>
        </p:blipFill>
        <p:spPr>
          <a:xfrm>
            <a:off x="5521325" y="4818063"/>
            <a:ext cx="2251075" cy="368300"/>
          </a:xfrm>
          <a:prstGeom prst="rect">
            <a:avLst/>
          </a:prstGeom>
          <a:noFill/>
          <a:ln w="9525">
            <a:noFill/>
          </a:ln>
        </p:spPr>
      </p:pic>
      <p:pic>
        <p:nvPicPr>
          <p:cNvPr id="84999" name="图片 22"/>
          <p:cNvPicPr>
            <a:picLocks noChangeAspect="1"/>
          </p:cNvPicPr>
          <p:nvPr/>
        </p:nvPicPr>
        <p:blipFill>
          <a:blip r:embed="rId3"/>
          <a:stretch>
            <a:fillRect/>
          </a:stretch>
        </p:blipFill>
        <p:spPr>
          <a:xfrm>
            <a:off x="5521325" y="5178425"/>
            <a:ext cx="2251075" cy="368300"/>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6031" name="Rectangle 57"/>
          <p:cNvSpPr>
            <a:spLocks noGrp="1"/>
          </p:cNvSpPr>
          <p:nvPr>
            <p:ph type="title"/>
          </p:nvPr>
        </p:nvSpPr>
        <p:spPr/>
        <p:txBody>
          <a:bodyPr vert="horz" wrap="square" lIns="91440" tIns="45720" rIns="91440" bIns="45720" anchor="ctr" anchorCtr="0"/>
          <a:lstStyle/>
          <a:p>
            <a:pPr eaLnBrk="1" hangingPunct="1"/>
            <a:r>
              <a:rPr lang="zh-CN" altLang="en-US" sz="3200" dirty="0">
                <a:latin typeface="Times New Roman" panose="02020603050405020304" pitchFamily="18" charset="0"/>
              </a:rPr>
              <a:t>串行链式查询</a:t>
            </a:r>
            <a:endParaRPr lang="zh-CN" altLang="en-US" sz="3200" dirty="0">
              <a:latin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156063" y="882831"/>
            <a:ext cx="6477000" cy="24765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7043" name="Rectangle 2"/>
          <p:cNvSpPr>
            <a:spLocks noGrp="1"/>
          </p:cNvSpPr>
          <p:nvPr>
            <p:ph type="title"/>
          </p:nvPr>
        </p:nvSpPr>
        <p:spPr/>
        <p:txBody>
          <a:bodyPr vert="horz" wrap="square" lIns="91440" tIns="45720" rIns="91440" bIns="45720" anchor="ctr" anchorCtr="0"/>
          <a:lstStyle/>
          <a:p>
            <a:pPr eaLnBrk="1" hangingPunct="1"/>
            <a:r>
              <a:rPr lang="zh-CN" altLang="en-US" sz="3200" dirty="0">
                <a:latin typeface="Times New Roman" panose="02020603050405020304" pitchFamily="18" charset="0"/>
              </a:rPr>
              <a:t>串行链式查询</a:t>
            </a:r>
            <a:endParaRPr lang="zh-CN" altLang="en-US" sz="3200" dirty="0"/>
          </a:p>
        </p:txBody>
      </p:sp>
      <p:sp>
        <p:nvSpPr>
          <p:cNvPr id="87044" name="Rectangle 3"/>
          <p:cNvSpPr>
            <a:spLocks noGrp="1"/>
          </p:cNvSpPr>
          <p:nvPr>
            <p:ph idx="1" hasCustomPrompt="1"/>
          </p:nvPr>
        </p:nvSpPr>
        <p:spPr>
          <a:xfrm>
            <a:off x="469900" y="1022350"/>
            <a:ext cx="8213725" cy="5449888"/>
          </a:xfrm>
        </p:spPr>
        <p:txBody>
          <a:bodyPr vert="horz" wrap="square" lIns="91440" tIns="45720" rIns="91440" bIns="45720" anchor="t" anchorCtr="0"/>
          <a:lstStyle/>
          <a:p>
            <a:pPr eaLnBrk="1" hangingPunct="1"/>
            <a:r>
              <a:rPr lang="zh-CN" altLang="en-US" sz="2400" dirty="0"/>
              <a:t>串行链式查询</a:t>
            </a:r>
            <a:endParaRPr lang="zh-CN" altLang="en-US" sz="2400" dirty="0"/>
          </a:p>
          <a:p>
            <a:pPr lvl="1" eaLnBrk="1" hangingPunct="1"/>
            <a:r>
              <a:rPr lang="zh-CN" altLang="en-US" sz="2000" dirty="0">
                <a:solidFill>
                  <a:srgbClr val="FF0000"/>
                </a:solidFill>
                <a:ea typeface="楷体_GB2312" pitchFamily="49" charset="-122"/>
              </a:rPr>
              <a:t>优点</a:t>
            </a:r>
            <a:endParaRPr lang="zh-CN" altLang="en-US" sz="2000" dirty="0">
              <a:solidFill>
                <a:srgbClr val="FF0000"/>
              </a:solidFill>
              <a:ea typeface="楷体_GB2312" pitchFamily="49" charset="-122"/>
            </a:endParaRPr>
          </a:p>
          <a:p>
            <a:pPr lvl="2" eaLnBrk="1" hangingPunct="1"/>
            <a:r>
              <a:rPr lang="zh-CN" altLang="en-US" sz="2000" dirty="0">
                <a:solidFill>
                  <a:srgbClr val="000000"/>
                </a:solidFill>
                <a:ea typeface="楷体_GB2312" pitchFamily="49" charset="-122"/>
              </a:rPr>
              <a:t>选择算法简单；</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用于解决总线控制分配的控制线的线数少，只需要</a:t>
            </a:r>
            <a:r>
              <a:rPr lang="en-US" altLang="zh-CN" sz="2000" dirty="0">
                <a:solidFill>
                  <a:srgbClr val="000000"/>
                </a:solidFill>
                <a:ea typeface="楷体_GB2312" pitchFamily="49" charset="-122"/>
              </a:rPr>
              <a:t>3</a:t>
            </a:r>
            <a:r>
              <a:rPr lang="zh-CN" altLang="en-US" sz="2000" dirty="0">
                <a:solidFill>
                  <a:srgbClr val="000000"/>
                </a:solidFill>
                <a:ea typeface="楷体_GB2312" pitchFamily="49" charset="-122"/>
              </a:rPr>
              <a:t>根，不取决于部件的数量；</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部件增减容易，可扩充性好；</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逻辑简单，通过重复设置提高可靠性。</a:t>
            </a:r>
            <a:endParaRPr lang="zh-CN" altLang="en-US" sz="2000" dirty="0">
              <a:solidFill>
                <a:srgbClr val="000000"/>
              </a:solidFill>
              <a:ea typeface="楷体_GB2312" pitchFamily="49" charset="-122"/>
            </a:endParaRPr>
          </a:p>
          <a:p>
            <a:pPr lvl="1" eaLnBrk="1" hangingPunct="1"/>
            <a:r>
              <a:rPr lang="zh-CN" altLang="en-US" sz="2000" dirty="0">
                <a:solidFill>
                  <a:srgbClr val="FF0000"/>
                </a:solidFill>
                <a:ea typeface="楷体_GB2312" pitchFamily="49" charset="-122"/>
              </a:rPr>
              <a:t>缺点</a:t>
            </a:r>
            <a:endParaRPr lang="zh-CN" altLang="en-US" sz="2000" dirty="0">
              <a:solidFill>
                <a:srgbClr val="FF0000"/>
              </a:solidFill>
              <a:ea typeface="楷体_GB2312" pitchFamily="49" charset="-122"/>
            </a:endParaRPr>
          </a:p>
          <a:p>
            <a:pPr lvl="2" eaLnBrk="1" hangingPunct="1"/>
            <a:r>
              <a:rPr lang="zh-CN" altLang="en-US" sz="2000" dirty="0">
                <a:solidFill>
                  <a:srgbClr val="000000"/>
                </a:solidFill>
                <a:ea typeface="楷体_GB2312" pitchFamily="49" charset="-122"/>
              </a:rPr>
              <a:t>对</a:t>
            </a:r>
            <a:r>
              <a:rPr lang="zh-CN" altLang="en-US" sz="2000" dirty="0">
                <a:solidFill>
                  <a:srgbClr val="000000"/>
                </a:solidFill>
                <a:latin typeface="Arial" panose="020B0604020202020204" pitchFamily="34" charset="0"/>
                <a:ea typeface="楷体_GB2312" pitchFamily="49" charset="-122"/>
              </a:rPr>
              <a:t>“</a:t>
            </a:r>
            <a:r>
              <a:rPr lang="zh-CN" altLang="en-US" sz="2000" dirty="0">
                <a:solidFill>
                  <a:srgbClr val="000000"/>
                </a:solidFill>
                <a:ea typeface="楷体_GB2312" pitchFamily="49" charset="-122"/>
              </a:rPr>
              <a:t>总线可用</a:t>
            </a:r>
            <a:r>
              <a:rPr lang="zh-CN" altLang="en-US" sz="2000" dirty="0">
                <a:solidFill>
                  <a:srgbClr val="000000"/>
                </a:solidFill>
                <a:latin typeface="Arial" panose="020B0604020202020204" pitchFamily="34" charset="0"/>
                <a:ea typeface="楷体_GB2312" pitchFamily="49" charset="-122"/>
              </a:rPr>
              <a:t>”</a:t>
            </a:r>
            <a:r>
              <a:rPr lang="zh-CN" altLang="en-US" sz="2000" dirty="0">
                <a:solidFill>
                  <a:srgbClr val="000000"/>
                </a:solidFill>
                <a:ea typeface="楷体_GB2312" pitchFamily="49" charset="-122"/>
              </a:rPr>
              <a:t>线及其有关电路的失效敏感，如果部件</a:t>
            </a:r>
            <a:r>
              <a:rPr lang="en-US" altLang="zh-CN" sz="2000" dirty="0">
                <a:solidFill>
                  <a:srgbClr val="000000"/>
                </a:solidFill>
                <a:ea typeface="楷体_GB2312" pitchFamily="49" charset="-122"/>
              </a:rPr>
              <a:t>i</a:t>
            </a:r>
            <a:r>
              <a:rPr lang="zh-CN" altLang="en-US" sz="2000" dirty="0">
                <a:solidFill>
                  <a:srgbClr val="000000"/>
                </a:solidFill>
                <a:ea typeface="楷体_GB2312" pitchFamily="49" charset="-122"/>
              </a:rPr>
              <a:t>不能正确传送</a:t>
            </a:r>
            <a:r>
              <a:rPr lang="zh-CN" altLang="en-US" sz="2000" dirty="0">
                <a:solidFill>
                  <a:srgbClr val="000000"/>
                </a:solidFill>
                <a:latin typeface="Arial" panose="020B0604020202020204" pitchFamily="34" charset="0"/>
                <a:ea typeface="楷体_GB2312" pitchFamily="49" charset="-122"/>
              </a:rPr>
              <a:t>“</a:t>
            </a:r>
            <a:r>
              <a:rPr lang="zh-CN" altLang="en-US" sz="2000" dirty="0">
                <a:solidFill>
                  <a:srgbClr val="000000"/>
                </a:solidFill>
                <a:ea typeface="楷体_GB2312" pitchFamily="49" charset="-122"/>
              </a:rPr>
              <a:t>总线可用</a:t>
            </a:r>
            <a:r>
              <a:rPr lang="zh-CN" altLang="en-US" sz="2000" dirty="0">
                <a:solidFill>
                  <a:srgbClr val="000000"/>
                </a:solidFill>
                <a:latin typeface="Arial" panose="020B0604020202020204" pitchFamily="34" charset="0"/>
                <a:ea typeface="楷体_GB2312" pitchFamily="49" charset="-122"/>
              </a:rPr>
              <a:t>”</a:t>
            </a:r>
            <a:r>
              <a:rPr lang="zh-CN" altLang="en-US" sz="2000" dirty="0">
                <a:solidFill>
                  <a:srgbClr val="000000"/>
                </a:solidFill>
                <a:ea typeface="楷体_GB2312" pitchFamily="49" charset="-122"/>
              </a:rPr>
              <a:t>信号，则</a:t>
            </a:r>
            <a:r>
              <a:rPr lang="en-US" altLang="zh-CN" sz="2000" dirty="0">
                <a:solidFill>
                  <a:srgbClr val="000000"/>
                </a:solidFill>
                <a:ea typeface="楷体_GB2312" pitchFamily="49" charset="-122"/>
              </a:rPr>
              <a:t>i</a:t>
            </a:r>
            <a:r>
              <a:rPr lang="zh-CN" altLang="en-US" sz="2000" dirty="0">
                <a:solidFill>
                  <a:srgbClr val="000000"/>
                </a:solidFill>
                <a:ea typeface="楷体_GB2312" pitchFamily="49" charset="-122"/>
              </a:rPr>
              <a:t>之后的部件将得不到总线的使用权；</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优先权是连线固定，不能由程序改变，不灵活；</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由于</a:t>
            </a:r>
            <a:r>
              <a:rPr lang="zh-CN" altLang="en-US" sz="2000" dirty="0">
                <a:solidFill>
                  <a:srgbClr val="000000"/>
                </a:solidFill>
                <a:latin typeface="Arial" panose="020B0604020202020204" pitchFamily="34" charset="0"/>
                <a:ea typeface="楷体_GB2312" pitchFamily="49" charset="-122"/>
              </a:rPr>
              <a:t>“</a:t>
            </a:r>
            <a:r>
              <a:rPr lang="zh-CN" altLang="en-US" sz="2000" dirty="0">
                <a:solidFill>
                  <a:srgbClr val="000000"/>
                </a:solidFill>
                <a:ea typeface="楷体_GB2312" pitchFamily="49" charset="-122"/>
              </a:rPr>
              <a:t>总线可用</a:t>
            </a:r>
            <a:r>
              <a:rPr lang="zh-CN" altLang="en-US" sz="2000" dirty="0">
                <a:solidFill>
                  <a:srgbClr val="000000"/>
                </a:solidFill>
                <a:latin typeface="Arial" panose="020B0604020202020204" pitchFamily="34" charset="0"/>
                <a:ea typeface="楷体_GB2312" pitchFamily="49" charset="-122"/>
              </a:rPr>
              <a:t>”</a:t>
            </a:r>
            <a:r>
              <a:rPr lang="zh-CN" altLang="en-US" sz="2000" dirty="0">
                <a:solidFill>
                  <a:srgbClr val="000000"/>
                </a:solidFill>
                <a:ea typeface="楷体_GB2312" pitchFamily="49" charset="-122"/>
              </a:rPr>
              <a:t>信号必须顺序脉动地通过各个部件，所以限制了总线的分配速度；</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受总线长度的限制，故增减或移动部件也受到限制。</a:t>
            </a:r>
            <a:endParaRPr lang="zh-CN" altLang="en-US" sz="2000" dirty="0">
              <a:solidFill>
                <a:srgbClr val="000000"/>
              </a:solidFill>
              <a:ea typeface="楷体_GB2312"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8080" name="Rectangle 72"/>
          <p:cNvSpPr>
            <a:spLocks noGrp="1"/>
          </p:cNvSpPr>
          <p:nvPr>
            <p:ph type="title"/>
          </p:nvPr>
        </p:nvSpPr>
        <p:spPr/>
        <p:txBody>
          <a:bodyPr vert="horz" wrap="square" lIns="91440" tIns="45720" rIns="91440" bIns="45720" anchor="ctr" anchorCtr="0"/>
          <a:lstStyle/>
          <a:p>
            <a:pPr eaLnBrk="1" hangingPunct="1"/>
            <a:r>
              <a:rPr lang="zh-CN" altLang="en-US" sz="3200" dirty="0"/>
              <a:t>集中式定时查询</a:t>
            </a:r>
            <a:endParaRPr lang="zh-CN" altLang="en-US" sz="3200" dirty="0"/>
          </a:p>
        </p:txBody>
      </p:sp>
      <p:pic>
        <p:nvPicPr>
          <p:cNvPr id="2" name="图片 1"/>
          <p:cNvPicPr>
            <a:picLocks noChangeAspect="1"/>
          </p:cNvPicPr>
          <p:nvPr/>
        </p:nvPicPr>
        <p:blipFill>
          <a:blip r:embed="rId1"/>
          <a:stretch>
            <a:fillRect/>
          </a:stretch>
        </p:blipFill>
        <p:spPr>
          <a:xfrm>
            <a:off x="1128712" y="1588089"/>
            <a:ext cx="6772275" cy="26193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页脚占位符 5"/>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89091" name="Rectangle 4"/>
          <p:cNvSpPr>
            <a:spLocks noGrp="1"/>
          </p:cNvSpPr>
          <p:nvPr>
            <p:ph type="title"/>
          </p:nvPr>
        </p:nvSpPr>
        <p:spPr/>
        <p:txBody>
          <a:bodyPr vert="horz" wrap="square" lIns="91440" tIns="45720" rIns="91440" bIns="45720" anchor="ctr" anchorCtr="0"/>
          <a:lstStyle/>
          <a:p>
            <a:pPr eaLnBrk="1" hangingPunct="1"/>
            <a:r>
              <a:rPr lang="zh-CN" altLang="en-US" sz="3200" dirty="0"/>
              <a:t>集中式定时查询</a:t>
            </a:r>
            <a:endParaRPr lang="zh-CN" altLang="en-US" sz="3200" dirty="0"/>
          </a:p>
        </p:txBody>
      </p:sp>
      <p:sp>
        <p:nvSpPr>
          <p:cNvPr id="89092" name="Rectangle 3"/>
          <p:cNvSpPr>
            <a:spLocks noGrp="1"/>
          </p:cNvSpPr>
          <p:nvPr>
            <p:ph type="body" sz="half" idx="1" hasCustomPrompt="1"/>
          </p:nvPr>
        </p:nvSpPr>
        <p:spPr>
          <a:xfrm>
            <a:off x="469900" y="1022350"/>
            <a:ext cx="8418513" cy="4953000"/>
          </a:xfrm>
        </p:spPr>
        <p:txBody>
          <a:bodyPr vert="horz" wrap="square" lIns="91440" tIns="45720" rIns="91440" bIns="45720" anchor="t" anchorCtr="0"/>
          <a:lstStyle/>
          <a:p>
            <a:pPr eaLnBrk="1" hangingPunct="1">
              <a:lnSpc>
                <a:spcPct val="90000"/>
              </a:lnSpc>
              <a:buClr>
                <a:schemeClr val="tx1"/>
              </a:buClr>
              <a:buSzTx/>
              <a:buFont typeface="Wingdings" panose="05000000000000000000" pitchFamily="2" charset="2"/>
            </a:pPr>
            <a:r>
              <a:rPr lang="zh-CN" altLang="en-US" sz="2400" dirty="0"/>
              <a:t>计数器定时查询方式</a:t>
            </a:r>
            <a:endParaRPr lang="zh-CN" altLang="en-US" sz="2400" dirty="0"/>
          </a:p>
          <a:p>
            <a:pPr lvl="1" eaLnBrk="1" hangingPunct="1">
              <a:lnSpc>
                <a:spcPct val="90000"/>
              </a:lnSpc>
              <a:buClr>
                <a:schemeClr val="tx2"/>
              </a:buClr>
              <a:buSzPct val="60000"/>
              <a:buFont typeface="Wingdings" panose="05000000000000000000" pitchFamily="2" charset="2"/>
            </a:pPr>
            <a:r>
              <a:rPr lang="zh-CN" altLang="en-US" dirty="0">
                <a:solidFill>
                  <a:srgbClr val="FF0000"/>
                </a:solidFill>
                <a:ea typeface="楷体_GB2312" pitchFamily="49" charset="-122"/>
              </a:rPr>
              <a:t>优点</a:t>
            </a:r>
            <a:endParaRPr lang="zh-CN" altLang="en-US" dirty="0">
              <a:solidFill>
                <a:srgbClr val="FF0000"/>
              </a:solidFill>
              <a:ea typeface="楷体_GB2312" pitchFamily="49" charset="-122"/>
            </a:endParaRPr>
          </a:p>
          <a:p>
            <a:pPr lvl="2" eaLnBrk="1" hangingPunct="1">
              <a:lnSpc>
                <a:spcPct val="90000"/>
              </a:lnSpc>
              <a:buClr>
                <a:schemeClr val="folHlink"/>
              </a:buClr>
              <a:buSzPct val="60000"/>
              <a:buFont typeface="Wingdings" panose="05000000000000000000" pitchFamily="2" charset="2"/>
            </a:pPr>
            <a:r>
              <a:rPr lang="zh-CN" altLang="en-US" dirty="0">
                <a:solidFill>
                  <a:srgbClr val="000000"/>
                </a:solidFill>
                <a:ea typeface="楷体_GB2312" pitchFamily="49" charset="-122"/>
              </a:rPr>
              <a:t>因计数器初值、部件号均可由程序置定，优先次序可用程序控制，灵活性强；</a:t>
            </a:r>
            <a:endParaRPr lang="zh-CN" altLang="en-US" dirty="0">
              <a:solidFill>
                <a:srgbClr val="000000"/>
              </a:solidFill>
              <a:ea typeface="楷体_GB2312" pitchFamily="49" charset="-122"/>
            </a:endParaRPr>
          </a:p>
          <a:p>
            <a:pPr lvl="2" eaLnBrk="1" hangingPunct="1">
              <a:lnSpc>
                <a:spcPct val="90000"/>
              </a:lnSpc>
              <a:buClr>
                <a:schemeClr val="folHlink"/>
              </a:buClr>
              <a:buSzPct val="60000"/>
              <a:buFont typeface="Wingdings" panose="05000000000000000000" pitchFamily="2" charset="2"/>
            </a:pPr>
            <a:r>
              <a:rPr lang="zh-CN" altLang="en-US" dirty="0">
                <a:solidFill>
                  <a:srgbClr val="000000"/>
                </a:solidFill>
                <a:ea typeface="楷体_GB2312" pitchFamily="49" charset="-122"/>
              </a:rPr>
              <a:t>不会因某个部件失效而影响其他部件对总线的使用，可靠性高。</a:t>
            </a:r>
            <a:endParaRPr lang="zh-CN" altLang="en-US" dirty="0">
              <a:solidFill>
                <a:srgbClr val="000000"/>
              </a:solidFill>
              <a:ea typeface="楷体_GB2312" pitchFamily="49" charset="-122"/>
            </a:endParaRPr>
          </a:p>
          <a:p>
            <a:pPr lvl="1" eaLnBrk="1" hangingPunct="1">
              <a:lnSpc>
                <a:spcPct val="90000"/>
              </a:lnSpc>
              <a:buClr>
                <a:schemeClr val="tx2"/>
              </a:buClr>
              <a:buSzPct val="60000"/>
              <a:buFont typeface="Wingdings" panose="05000000000000000000" pitchFamily="2" charset="2"/>
            </a:pPr>
            <a:r>
              <a:rPr lang="zh-CN" altLang="en-US" dirty="0">
                <a:solidFill>
                  <a:srgbClr val="FF0000"/>
                </a:solidFill>
                <a:ea typeface="楷体_GB2312" pitchFamily="49" charset="-122"/>
              </a:rPr>
              <a:t>缺点</a:t>
            </a:r>
            <a:endParaRPr lang="zh-CN" altLang="en-US" dirty="0">
              <a:solidFill>
                <a:srgbClr val="FF0000"/>
              </a:solidFill>
              <a:ea typeface="楷体_GB2312" pitchFamily="49" charset="-122"/>
            </a:endParaRPr>
          </a:p>
          <a:p>
            <a:pPr lvl="2" eaLnBrk="1" hangingPunct="1">
              <a:lnSpc>
                <a:spcPct val="90000"/>
              </a:lnSpc>
              <a:buClr>
                <a:schemeClr val="folHlink"/>
              </a:buClr>
              <a:buSzPct val="60000"/>
              <a:buFont typeface="Wingdings" panose="05000000000000000000" pitchFamily="2" charset="2"/>
            </a:pPr>
            <a:r>
              <a:rPr lang="zh-CN" altLang="en-US" dirty="0">
                <a:solidFill>
                  <a:srgbClr val="000000"/>
                </a:solidFill>
                <a:ea typeface="楷体_GB2312" pitchFamily="49" charset="-122"/>
              </a:rPr>
              <a:t>控制线的线数较多，需要</a:t>
            </a:r>
            <a:r>
              <a:rPr lang="en-US" altLang="zh-CN" dirty="0">
                <a:solidFill>
                  <a:srgbClr val="000000"/>
                </a:solidFill>
                <a:ea typeface="楷体_GB2312" pitchFamily="49" charset="-122"/>
              </a:rPr>
              <a:t>2+        </a:t>
            </a:r>
            <a:r>
              <a:rPr lang="zh-CN" altLang="en-US" dirty="0">
                <a:solidFill>
                  <a:srgbClr val="000000"/>
                </a:solidFill>
                <a:ea typeface="楷体_GB2312" pitchFamily="49" charset="-122"/>
              </a:rPr>
              <a:t>；</a:t>
            </a:r>
            <a:endParaRPr lang="en-US" altLang="zh-CN" dirty="0">
              <a:solidFill>
                <a:srgbClr val="000000"/>
              </a:solidFill>
              <a:ea typeface="楷体_GB2312" pitchFamily="49" charset="-122"/>
            </a:endParaRPr>
          </a:p>
          <a:p>
            <a:pPr lvl="2" eaLnBrk="1" hangingPunct="1">
              <a:lnSpc>
                <a:spcPct val="90000"/>
              </a:lnSpc>
              <a:buClr>
                <a:schemeClr val="folHlink"/>
              </a:buClr>
              <a:buSzPct val="60000"/>
              <a:buFont typeface="Wingdings" panose="05000000000000000000" pitchFamily="2" charset="2"/>
            </a:pPr>
            <a:r>
              <a:rPr lang="zh-CN" altLang="en-US" dirty="0">
                <a:solidFill>
                  <a:srgbClr val="000000"/>
                </a:solidFill>
                <a:ea typeface="楷体_GB2312" pitchFamily="49" charset="-122"/>
              </a:rPr>
              <a:t>可以共享总线的部件数受限于定时查询线的线数（编址能力），扩展性差；</a:t>
            </a:r>
            <a:endParaRPr lang="zh-CN" altLang="en-US" dirty="0">
              <a:solidFill>
                <a:srgbClr val="000000"/>
              </a:solidFill>
              <a:ea typeface="楷体_GB2312" pitchFamily="49" charset="-122"/>
            </a:endParaRPr>
          </a:p>
          <a:p>
            <a:pPr lvl="2" eaLnBrk="1" hangingPunct="1">
              <a:lnSpc>
                <a:spcPct val="90000"/>
              </a:lnSpc>
              <a:buClr>
                <a:schemeClr val="folHlink"/>
              </a:buClr>
              <a:buSzPct val="60000"/>
              <a:buFont typeface="Wingdings" panose="05000000000000000000" pitchFamily="2" charset="2"/>
            </a:pPr>
            <a:r>
              <a:rPr lang="zh-CN" altLang="en-US" dirty="0">
                <a:solidFill>
                  <a:srgbClr val="000000"/>
                </a:solidFill>
                <a:ea typeface="楷体_GB2312" pitchFamily="49" charset="-122"/>
              </a:rPr>
              <a:t>控制较为复杂，总线分配的速度取决于计数信号的频率和部件数，不能很高。</a:t>
            </a:r>
            <a:endParaRPr lang="zh-CN" altLang="en-US" dirty="0">
              <a:solidFill>
                <a:srgbClr val="000000"/>
              </a:solidFill>
              <a:ea typeface="楷体_GB2312" pitchFamily="49" charset="-122"/>
            </a:endParaRPr>
          </a:p>
        </p:txBody>
      </p:sp>
      <p:graphicFrame>
        <p:nvGraphicFramePr>
          <p:cNvPr id="89093" name="Object 5"/>
          <p:cNvGraphicFramePr>
            <a:graphicFrameLocks noGrp="1" noChangeAspect="1"/>
          </p:cNvGraphicFramePr>
          <p:nvPr>
            <p:ph sz="half" idx="2" hasCustomPrompt="1"/>
          </p:nvPr>
        </p:nvGraphicFramePr>
        <p:xfrm>
          <a:off x="5497513" y="3730625"/>
          <a:ext cx="776287" cy="339725"/>
        </p:xfrm>
        <a:graphic>
          <a:graphicData uri="http://schemas.openxmlformats.org/presentationml/2006/ole">
            <mc:AlternateContent xmlns:mc="http://schemas.openxmlformats.org/markup-compatibility/2006">
              <mc:Choice xmlns:v="urn:schemas-microsoft-com:vml" Requires="v">
                <p:oleObj spid="_x0000_s18438" name="" r:id="rId1" imgW="405765" imgH="177800" progId="Equation.DSMT4">
                  <p:embed/>
                </p:oleObj>
              </mc:Choice>
              <mc:Fallback>
                <p:oleObj name="" r:id="rId1" imgW="405765" imgH="177800" progId="Equation.DSMT4">
                  <p:embed/>
                  <p:pic>
                    <p:nvPicPr>
                      <p:cNvPr id="0" name="图片 3092"/>
                      <p:cNvPicPr/>
                      <p:nvPr/>
                    </p:nvPicPr>
                    <p:blipFill>
                      <a:blip r:embed="rId2"/>
                      <a:srcRect/>
                      <a:stretch>
                        <a:fillRect/>
                      </a:stretch>
                    </p:blipFill>
                    <p:spPr>
                      <a:xfrm>
                        <a:off x="5497513" y="3730625"/>
                        <a:ext cx="776287" cy="339725"/>
                      </a:xfrm>
                      <a:prstGeom prst="rect">
                        <a:avLst/>
                      </a:prstGeom>
                      <a:noFill/>
                      <a:ln w="38100">
                        <a:miter/>
                      </a:ln>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0117" name="Text Box 8"/>
          <p:cNvSpPr txBox="1"/>
          <p:nvPr/>
        </p:nvSpPr>
        <p:spPr>
          <a:xfrm>
            <a:off x="709613" y="874713"/>
            <a:ext cx="27622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400" dirty="0"/>
              <a:t> </a:t>
            </a:r>
            <a:endParaRPr lang="zh-CN" altLang="en-US" sz="2400" dirty="0"/>
          </a:p>
        </p:txBody>
      </p:sp>
      <p:sp>
        <p:nvSpPr>
          <p:cNvPr id="90121" name="Rectangle 43"/>
          <p:cNvSpPr/>
          <p:nvPr/>
        </p:nvSpPr>
        <p:spPr>
          <a:xfrm>
            <a:off x="322263" y="204788"/>
            <a:ext cx="38766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r">
              <a:spcBef>
                <a:spcPct val="0"/>
              </a:spcBef>
              <a:buClrTx/>
              <a:buFontTx/>
              <a:buNone/>
            </a:pPr>
            <a:r>
              <a:rPr lang="zh-CN" altLang="en-US" sz="3200" dirty="0"/>
              <a:t>集中式独立请求方式</a:t>
            </a:r>
            <a:endParaRPr lang="zh-CN" altLang="en-US" sz="3200" dirty="0">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319893" y="874713"/>
            <a:ext cx="6282690" cy="408820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1139" name="Rectangle 2"/>
          <p:cNvSpPr>
            <a:spLocks noGrp="1"/>
          </p:cNvSpPr>
          <p:nvPr>
            <p:ph type="title"/>
          </p:nvPr>
        </p:nvSpPr>
        <p:spPr/>
        <p:txBody>
          <a:bodyPr vert="horz" wrap="square" lIns="91440" tIns="45720" rIns="91440" bIns="45720" anchor="ctr" anchorCtr="0"/>
          <a:lstStyle/>
          <a:p>
            <a:r>
              <a:rPr lang="zh-CN" altLang="en-US" sz="3200" dirty="0"/>
              <a:t>集中式独立请求方式</a:t>
            </a:r>
            <a:endParaRPr lang="zh-CN" altLang="en-US" sz="3200" dirty="0">
              <a:latin typeface="Times New Roman" panose="02020603050405020304" pitchFamily="18" charset="0"/>
            </a:endParaRPr>
          </a:p>
        </p:txBody>
      </p:sp>
      <p:sp>
        <p:nvSpPr>
          <p:cNvPr id="91140" name="Rectangle 3"/>
          <p:cNvSpPr>
            <a:spLocks noGrp="1"/>
          </p:cNvSpPr>
          <p:nvPr>
            <p:ph idx="1" hasCustomPrompt="1"/>
          </p:nvPr>
        </p:nvSpPr>
        <p:spPr/>
        <p:txBody>
          <a:bodyPr vert="horz" wrap="square" lIns="91440" tIns="45720" rIns="91440" bIns="45720" anchor="t" anchorCtr="0"/>
          <a:lstStyle/>
          <a:p>
            <a:pPr lvl="1" eaLnBrk="1" hangingPunct="1"/>
            <a:r>
              <a:rPr lang="zh-CN" altLang="en-US" sz="2000" dirty="0">
                <a:solidFill>
                  <a:srgbClr val="FF0000"/>
                </a:solidFill>
                <a:ea typeface="楷体_GB2312" pitchFamily="49" charset="-122"/>
              </a:rPr>
              <a:t>优点</a:t>
            </a:r>
            <a:endParaRPr lang="zh-CN" altLang="en-US" sz="2000" dirty="0">
              <a:solidFill>
                <a:srgbClr val="FF0000"/>
              </a:solidFill>
              <a:ea typeface="楷体_GB2312" pitchFamily="49" charset="-122"/>
            </a:endParaRPr>
          </a:p>
          <a:p>
            <a:pPr lvl="2" eaLnBrk="1" hangingPunct="1"/>
            <a:r>
              <a:rPr lang="zh-CN" altLang="en-US" sz="2000" dirty="0">
                <a:solidFill>
                  <a:srgbClr val="000000"/>
                </a:solidFill>
                <a:ea typeface="楷体_GB2312" pitchFamily="49" charset="-122"/>
              </a:rPr>
              <a:t>总线分配速度快，所有部件的总线请求同时送到总线控制器，不用查询；</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控制器可以使用程序可控的预定方式、自适应方式、循环方式或它们的混合方式确定使用总线的部件；</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可以方便隔离失效部件。</a:t>
            </a:r>
            <a:endParaRPr lang="zh-CN" altLang="en-US" sz="2000" dirty="0">
              <a:solidFill>
                <a:srgbClr val="000000"/>
              </a:solidFill>
              <a:ea typeface="楷体_GB2312" pitchFamily="49" charset="-122"/>
            </a:endParaRPr>
          </a:p>
          <a:p>
            <a:pPr lvl="1" eaLnBrk="1" hangingPunct="1"/>
            <a:r>
              <a:rPr lang="zh-CN" altLang="en-US" sz="2000" dirty="0">
                <a:solidFill>
                  <a:srgbClr val="FF0000"/>
                </a:solidFill>
                <a:ea typeface="楷体_GB2312" pitchFamily="49" charset="-122"/>
              </a:rPr>
              <a:t>缺点</a:t>
            </a:r>
            <a:endParaRPr lang="zh-CN" altLang="en-US" sz="2000" dirty="0">
              <a:solidFill>
                <a:srgbClr val="FF0000"/>
              </a:solidFill>
              <a:ea typeface="楷体_GB2312" pitchFamily="49" charset="-122"/>
            </a:endParaRPr>
          </a:p>
          <a:p>
            <a:pPr lvl="2" eaLnBrk="1" hangingPunct="1"/>
            <a:r>
              <a:rPr lang="zh-CN" altLang="en-US" sz="2000" dirty="0">
                <a:solidFill>
                  <a:srgbClr val="000000"/>
                </a:solidFill>
                <a:ea typeface="楷体_GB2312" pitchFamily="49" charset="-122"/>
              </a:rPr>
              <a:t>控制线数量过大，如果有</a:t>
            </a:r>
            <a:r>
              <a:rPr lang="en-US" altLang="zh-CN" sz="2000" dirty="0">
                <a:solidFill>
                  <a:srgbClr val="000000"/>
                </a:solidFill>
                <a:ea typeface="楷体_GB2312" pitchFamily="49" charset="-122"/>
              </a:rPr>
              <a:t>N</a:t>
            </a:r>
            <a:r>
              <a:rPr lang="zh-CN" altLang="en-US" sz="2000" dirty="0">
                <a:solidFill>
                  <a:srgbClr val="000000"/>
                </a:solidFill>
                <a:ea typeface="楷体_GB2312" pitchFamily="49" charset="-122"/>
              </a:rPr>
              <a:t>个设备，需要</a:t>
            </a:r>
            <a:r>
              <a:rPr lang="en-US" altLang="zh-CN" sz="2000" dirty="0">
                <a:solidFill>
                  <a:srgbClr val="000000"/>
                </a:solidFill>
                <a:ea typeface="楷体_GB2312" pitchFamily="49" charset="-122"/>
              </a:rPr>
              <a:t>2N+1</a:t>
            </a:r>
            <a:r>
              <a:rPr lang="zh-CN" altLang="en-US" sz="2000" dirty="0">
                <a:solidFill>
                  <a:srgbClr val="000000"/>
                </a:solidFill>
                <a:ea typeface="楷体_GB2312" pitchFamily="49" charset="-122"/>
              </a:rPr>
              <a:t>根控制线；</a:t>
            </a:r>
            <a:endParaRPr lang="zh-CN" altLang="en-US" sz="2000" dirty="0">
              <a:solidFill>
                <a:srgbClr val="000000"/>
              </a:solidFill>
              <a:ea typeface="楷体_GB2312" pitchFamily="49" charset="-122"/>
            </a:endParaRPr>
          </a:p>
          <a:p>
            <a:pPr lvl="2" eaLnBrk="1" hangingPunct="1"/>
            <a:r>
              <a:rPr lang="zh-CN" altLang="en-US" sz="2000" dirty="0">
                <a:solidFill>
                  <a:srgbClr val="000000"/>
                </a:solidFill>
                <a:ea typeface="楷体_GB2312" pitchFamily="49" charset="-122"/>
              </a:rPr>
              <a:t>总控器要复杂得多。</a:t>
            </a:r>
            <a:endParaRPr lang="zh-CN" altLang="en-US" sz="2000" dirty="0">
              <a:solidFill>
                <a:srgbClr val="000000"/>
              </a:solidFill>
              <a:ea typeface="楷体_GB2312" pitchFamily="49" charset="-122"/>
            </a:endParaRPr>
          </a:p>
          <a:p>
            <a:pPr lvl="1" eaLnBrk="1" hangingPunct="1"/>
            <a:r>
              <a:rPr lang="en-US" altLang="zh-CN" sz="2000" dirty="0">
                <a:latin typeface="黑体" panose="02010609060101010101" pitchFamily="49" charset="-122"/>
                <a:ea typeface="黑体" panose="02010609060101010101" pitchFamily="49" charset="-122"/>
              </a:rPr>
              <a:t>PCI</a:t>
            </a:r>
            <a:r>
              <a:rPr lang="zh-CN" altLang="en-US" sz="2000" dirty="0">
                <a:latin typeface="黑体" panose="02010609060101010101" pitchFamily="49" charset="-122"/>
                <a:ea typeface="黑体" panose="02010609060101010101" pitchFamily="49" charset="-122"/>
              </a:rPr>
              <a:t>总线使用集中式的独立请求仲裁，总线上每个主控器有独立的请求信号</a:t>
            </a:r>
            <a:r>
              <a:rPr lang="en-US" altLang="zh-CN" sz="2000" dirty="0">
                <a:latin typeface="黑体" panose="02010609060101010101" pitchFamily="49" charset="-122"/>
                <a:ea typeface="黑体" panose="02010609060101010101" pitchFamily="49" charset="-122"/>
              </a:rPr>
              <a:t>-REQ</a:t>
            </a:r>
            <a:r>
              <a:rPr lang="zh-CN" altLang="en-US" sz="2000" dirty="0">
                <a:latin typeface="黑体" panose="02010609060101010101" pitchFamily="49" charset="-122"/>
                <a:ea typeface="黑体" panose="02010609060101010101" pitchFamily="49" charset="-122"/>
              </a:rPr>
              <a:t>和允许信号</a:t>
            </a:r>
            <a:r>
              <a:rPr lang="en-US" altLang="zh-CN" sz="2000" dirty="0">
                <a:latin typeface="黑体" panose="02010609060101010101" pitchFamily="49" charset="-122"/>
                <a:ea typeface="黑体" panose="02010609060101010101" pitchFamily="49" charset="-122"/>
              </a:rPr>
              <a:t>-GNT </a:t>
            </a:r>
            <a:r>
              <a:rPr lang="zh-CN" altLang="en-US" sz="2000" dirty="0">
                <a:latin typeface="黑体" panose="02010609060101010101" pitchFamily="49" charset="-122"/>
                <a:ea typeface="黑体" panose="02010609060101010101" pitchFamily="49" charset="-122"/>
              </a:rPr>
              <a:t>，这些线连到中央仲裁器。某一设备要用总线传输数据，必须确保它的</a:t>
            </a:r>
            <a:r>
              <a:rPr lang="en-US" altLang="zh-CN" sz="2000" dirty="0">
                <a:latin typeface="黑体" panose="02010609060101010101" pitchFamily="49" charset="-122"/>
                <a:ea typeface="黑体" panose="02010609060101010101" pitchFamily="49" charset="-122"/>
              </a:rPr>
              <a:t>-GNT</a:t>
            </a:r>
            <a:r>
              <a:rPr lang="zh-CN" altLang="en-US" sz="2000" dirty="0">
                <a:latin typeface="黑体" panose="02010609060101010101" pitchFamily="49" charset="-122"/>
                <a:ea typeface="黑体" panose="02010609060101010101" pitchFamily="49" charset="-122"/>
              </a:rPr>
              <a:t>信号当时有效。</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2163" name="Rectangle 2"/>
          <p:cNvSpPr>
            <a:spLocks noGrp="1"/>
          </p:cNvSpPr>
          <p:nvPr>
            <p:ph type="title"/>
          </p:nvPr>
        </p:nvSpPr>
        <p:spPr/>
        <p:txBody>
          <a:bodyPr vert="horz" wrap="square" lIns="91440" tIns="45720" rIns="91440" bIns="45720" anchor="ctr" anchorCtr="0"/>
          <a:lstStyle/>
          <a:p>
            <a:pPr algn="ctr" eaLnBrk="1" hangingPunct="1"/>
            <a:r>
              <a:rPr lang="en-US" altLang="zh-CN" sz="3200" dirty="0">
                <a:latin typeface="楷体_GB2312" pitchFamily="49" charset="-122"/>
                <a:ea typeface="楷体_GB2312" pitchFamily="49" charset="-122"/>
              </a:rPr>
              <a:t>3.3.3 </a:t>
            </a:r>
            <a:r>
              <a:rPr lang="zh-CN" altLang="en-US" sz="3200" dirty="0">
                <a:latin typeface="楷体_GB2312" pitchFamily="49" charset="-122"/>
                <a:ea typeface="楷体_GB2312" pitchFamily="49" charset="-122"/>
              </a:rPr>
              <a:t>总线的通信技术</a:t>
            </a:r>
            <a:endParaRPr lang="zh-CN" altLang="en-US" sz="3200" dirty="0">
              <a:latin typeface="楷体_GB2312" pitchFamily="49" charset="-122"/>
              <a:ea typeface="楷体_GB2312" pitchFamily="49" charset="-122"/>
            </a:endParaRPr>
          </a:p>
        </p:txBody>
      </p:sp>
      <p:sp>
        <p:nvSpPr>
          <p:cNvPr id="92164" name="Rectangle 3"/>
          <p:cNvSpPr>
            <a:spLocks noGrp="1"/>
          </p:cNvSpPr>
          <p:nvPr>
            <p:ph idx="1" hasCustomPrompt="1"/>
          </p:nvPr>
        </p:nvSpPr>
        <p:spPr/>
        <p:txBody>
          <a:bodyPr vert="horz" wrap="square" lIns="91440" tIns="45720" rIns="91440" bIns="45720" anchor="t" anchorCtr="0"/>
          <a:lstStyle/>
          <a:p>
            <a:pPr eaLnBrk="1" hangingPunct="1"/>
            <a:r>
              <a:rPr lang="zh-CN" altLang="en-US" dirty="0"/>
              <a:t>当获得总线的使用权后，还必须给出通信的“源”和“目的”部件、传送信息的类型和方向等，之后才开始数据的传送。信息在总线上的传送方法基本分为同步和异步两种。</a:t>
            </a:r>
            <a:endParaRPr lang="zh-CN" altLang="en-US" dirty="0"/>
          </a:p>
        </p:txBody>
      </p:sp>
      <p:sp>
        <p:nvSpPr>
          <p:cNvPr id="92165" name="Text Box 17"/>
          <p:cNvSpPr txBox="1"/>
          <p:nvPr/>
        </p:nvSpPr>
        <p:spPr>
          <a:xfrm>
            <a:off x="3552825" y="3441700"/>
            <a:ext cx="53340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000" dirty="0"/>
              <a:t>由</a:t>
            </a:r>
            <a:r>
              <a:rPr lang="zh-CN" altLang="en-US" sz="2000" dirty="0">
                <a:solidFill>
                  <a:schemeClr val="tx1"/>
                </a:solidFill>
              </a:rPr>
              <a:t> </a:t>
            </a:r>
            <a:r>
              <a:rPr lang="zh-CN" altLang="en-US" sz="2000" dirty="0">
                <a:solidFill>
                  <a:srgbClr val="FF0000"/>
                </a:solidFill>
              </a:rPr>
              <a:t>统一时标</a:t>
            </a:r>
            <a:r>
              <a:rPr lang="zh-CN" altLang="en-US" sz="2000" dirty="0">
                <a:solidFill>
                  <a:schemeClr val="folHlink"/>
                </a:solidFill>
              </a:rPr>
              <a:t> </a:t>
            </a:r>
            <a:r>
              <a:rPr lang="zh-CN" altLang="en-US" sz="2000" dirty="0"/>
              <a:t>控制数据传送</a:t>
            </a:r>
            <a:endParaRPr lang="zh-CN" altLang="en-US" sz="2000" dirty="0"/>
          </a:p>
        </p:txBody>
      </p:sp>
      <p:grpSp>
        <p:nvGrpSpPr>
          <p:cNvPr id="92166" name="Group 18"/>
          <p:cNvGrpSpPr/>
          <p:nvPr/>
        </p:nvGrpSpPr>
        <p:grpSpPr>
          <a:xfrm>
            <a:off x="1176338" y="3441700"/>
            <a:ext cx="3900487" cy="3348038"/>
            <a:chOff x="567" y="1217"/>
            <a:chExt cx="2457" cy="2109"/>
          </a:xfrm>
        </p:grpSpPr>
        <p:sp>
          <p:nvSpPr>
            <p:cNvPr id="92169" name="Text Box 19"/>
            <p:cNvSpPr txBox="1"/>
            <p:nvPr/>
          </p:nvSpPr>
          <p:spPr>
            <a:xfrm>
              <a:off x="567" y="1217"/>
              <a:ext cx="149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000" dirty="0"/>
                <a:t>同步通信 </a:t>
              </a:r>
              <a:endParaRPr lang="zh-CN" altLang="en-US" sz="2000" dirty="0"/>
            </a:p>
          </p:txBody>
        </p:sp>
        <p:sp>
          <p:nvSpPr>
            <p:cNvPr id="92170" name="Text Box 20"/>
            <p:cNvSpPr txBox="1"/>
            <p:nvPr/>
          </p:nvSpPr>
          <p:spPr>
            <a:xfrm>
              <a:off x="567" y="1810"/>
              <a:ext cx="1641"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000" dirty="0"/>
                <a:t>异步通信 </a:t>
              </a:r>
              <a:endParaRPr lang="zh-CN" altLang="en-US" sz="2000" dirty="0"/>
            </a:p>
          </p:txBody>
        </p:sp>
        <p:sp>
          <p:nvSpPr>
            <p:cNvPr id="92171" name="Text Box 21"/>
            <p:cNvSpPr txBox="1"/>
            <p:nvPr/>
          </p:nvSpPr>
          <p:spPr>
            <a:xfrm>
              <a:off x="567" y="2443"/>
              <a:ext cx="1833"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endParaRPr lang="en-US" altLang="zh-CN" sz="2000" dirty="0"/>
            </a:p>
          </p:txBody>
        </p:sp>
        <p:sp>
          <p:nvSpPr>
            <p:cNvPr id="92172" name="Text Box 22"/>
            <p:cNvSpPr txBox="1"/>
            <p:nvPr/>
          </p:nvSpPr>
          <p:spPr>
            <a:xfrm>
              <a:off x="567" y="3076"/>
              <a:ext cx="2457"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endParaRPr lang="zh-CN" altLang="en-US" sz="2000" dirty="0"/>
            </a:p>
          </p:txBody>
        </p:sp>
      </p:grpSp>
      <p:sp>
        <p:nvSpPr>
          <p:cNvPr id="92167" name="Text Box 23"/>
          <p:cNvSpPr txBox="1"/>
          <p:nvPr/>
        </p:nvSpPr>
        <p:spPr>
          <a:xfrm>
            <a:off x="581025" y="2881313"/>
            <a:ext cx="5486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400" dirty="0"/>
              <a:t>总线通信的方式</a:t>
            </a:r>
            <a:endParaRPr lang="zh-CN" altLang="en-US" sz="2400" dirty="0"/>
          </a:p>
        </p:txBody>
      </p:sp>
      <p:sp>
        <p:nvSpPr>
          <p:cNvPr id="92168" name="Text Box 24"/>
          <p:cNvSpPr txBox="1"/>
          <p:nvPr/>
        </p:nvSpPr>
        <p:spPr>
          <a:xfrm>
            <a:off x="3552825" y="4481513"/>
            <a:ext cx="6400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2000" dirty="0"/>
              <a:t>采用</a:t>
            </a:r>
            <a:r>
              <a:rPr lang="zh-CN" altLang="en-US" sz="2000" dirty="0">
                <a:solidFill>
                  <a:schemeClr val="tx1"/>
                </a:solidFill>
              </a:rPr>
              <a:t> </a:t>
            </a:r>
            <a:r>
              <a:rPr lang="zh-CN" altLang="en-US" sz="2000" dirty="0">
                <a:solidFill>
                  <a:srgbClr val="FF0000"/>
                </a:solidFill>
              </a:rPr>
              <a:t>应答方式</a:t>
            </a:r>
            <a:r>
              <a:rPr lang="zh-CN" altLang="en-US" sz="2000" dirty="0"/>
              <a:t>，没有公共时钟标准</a:t>
            </a:r>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4339" name="Rectangle 2"/>
          <p:cNvSpPr>
            <a:spLocks noGrp="1"/>
          </p:cNvSpPr>
          <p:nvPr>
            <p:ph type="title"/>
          </p:nvPr>
        </p:nvSpPr>
        <p:spPr/>
        <p:txBody>
          <a:bodyPr vert="horz" wrap="square" lIns="91440" tIns="45720" rIns="91440" bIns="45720" anchor="ctr" anchorCtr="0"/>
          <a:lstStyle/>
          <a:p>
            <a:pPr eaLnBrk="1" hangingPunct="1"/>
            <a:r>
              <a:rPr lang="en-US" altLang="zh-CN" dirty="0">
                <a:latin typeface="Times New Roman" panose="02020603050405020304" pitchFamily="18" charset="0"/>
              </a:rPr>
              <a:t>3.1.1 </a:t>
            </a:r>
            <a:r>
              <a:rPr lang="zh-CN" altLang="en-US" dirty="0">
                <a:latin typeface="Times New Roman" panose="02020603050405020304" pitchFamily="18" charset="0"/>
              </a:rPr>
              <a:t>存储系统的基本要求</a:t>
            </a:r>
            <a:r>
              <a:rPr lang="zh-CN" altLang="en-US" dirty="0"/>
              <a:t> </a:t>
            </a:r>
            <a:endParaRPr lang="zh-CN" altLang="en-US" dirty="0">
              <a:latin typeface="Times New Roman" panose="02020603050405020304" pitchFamily="18" charset="0"/>
            </a:endParaRPr>
          </a:p>
        </p:txBody>
      </p:sp>
      <p:sp>
        <p:nvSpPr>
          <p:cNvPr id="14340" name="Rectangle 3"/>
          <p:cNvSpPr>
            <a:spLocks noGrp="1"/>
          </p:cNvSpPr>
          <p:nvPr>
            <p:ph idx="1" hasCustomPrompt="1"/>
          </p:nvPr>
        </p:nvSpPr>
        <p:spPr>
          <a:xfrm>
            <a:off x="755650" y="1012825"/>
            <a:ext cx="7772400" cy="4383088"/>
          </a:xfrm>
        </p:spPr>
        <p:txBody>
          <a:bodyPr vert="horz" wrap="square" lIns="91440" tIns="45720" rIns="91440" bIns="45720" anchor="t" anchorCtr="0"/>
          <a:lstStyle/>
          <a:p>
            <a:pPr eaLnBrk="1" hangingPunct="1"/>
            <a:r>
              <a:rPr lang="zh-CN" altLang="en-US" sz="2400" dirty="0"/>
              <a:t>存储器的存取速度（单字）</a:t>
            </a:r>
            <a:endParaRPr lang="zh-CN" altLang="en-US" sz="2400" dirty="0"/>
          </a:p>
          <a:p>
            <a:pPr lvl="1" algn="just" eaLnBrk="1" hangingPunct="1"/>
            <a:r>
              <a:rPr lang="zh-CN" altLang="en-US" dirty="0">
                <a:solidFill>
                  <a:srgbClr val="FF0000"/>
                </a:solidFill>
                <a:latin typeface="楷体_GB2312" pitchFamily="49" charset="-122"/>
                <a:ea typeface="楷体_GB2312" pitchFamily="49" charset="-122"/>
              </a:rPr>
              <a:t>访问时间</a:t>
            </a:r>
            <a:r>
              <a:rPr lang="zh-CN" altLang="en-US" dirty="0">
                <a:solidFill>
                  <a:srgbClr val="000000"/>
                </a:solidFill>
                <a:latin typeface="楷体_GB2312" pitchFamily="49" charset="-122"/>
                <a:ea typeface="楷体_GB2312" pitchFamily="49" charset="-122"/>
              </a:rPr>
              <a:t>   是存储器从接到访存读申请，到信息被读到数据总线上所需的时间；</a:t>
            </a:r>
            <a:endParaRPr lang="zh-CN" altLang="en-US" dirty="0">
              <a:solidFill>
                <a:srgbClr val="000000"/>
              </a:solidFill>
              <a:latin typeface="楷体_GB2312" pitchFamily="49" charset="-122"/>
              <a:ea typeface="楷体_GB2312" pitchFamily="49" charset="-122"/>
            </a:endParaRPr>
          </a:p>
          <a:p>
            <a:pPr lvl="1" algn="just" eaLnBrk="1" hangingPunct="1"/>
            <a:r>
              <a:rPr lang="zh-CN" altLang="en-US" dirty="0">
                <a:solidFill>
                  <a:srgbClr val="FF0000"/>
                </a:solidFill>
                <a:latin typeface="楷体_GB2312" pitchFamily="49" charset="-122"/>
                <a:ea typeface="楷体_GB2312" pitchFamily="49" charset="-122"/>
              </a:rPr>
              <a:t>存储周期</a:t>
            </a:r>
            <a:r>
              <a:rPr lang="zh-CN" altLang="en-US" dirty="0">
                <a:solidFill>
                  <a:srgbClr val="000000"/>
                </a:solidFill>
                <a:latin typeface="楷体_GB2312" pitchFamily="49" charset="-122"/>
                <a:ea typeface="楷体_GB2312" pitchFamily="49" charset="-122"/>
              </a:rPr>
              <a:t>   是一个存储体连续启动所需要的间隔时间</a:t>
            </a:r>
            <a:r>
              <a:rPr lang="en-US" altLang="zh-CN" dirty="0">
                <a:solidFill>
                  <a:srgbClr val="000000"/>
                </a:solidFill>
                <a:latin typeface="楷体_GB2312" pitchFamily="49" charset="-122"/>
                <a:ea typeface="楷体_GB2312" pitchFamily="49" charset="-122"/>
              </a:rPr>
              <a:t>(</a:t>
            </a:r>
            <a:r>
              <a:rPr lang="zh-CN" altLang="en-US" dirty="0">
                <a:solidFill>
                  <a:srgbClr val="000000"/>
                </a:solidFill>
                <a:latin typeface="楷体_GB2312" pitchFamily="49" charset="-122"/>
                <a:ea typeface="楷体_GB2312" pitchFamily="49" charset="-122"/>
              </a:rPr>
              <a:t>连续启动两次读操作所需间隔的最小时间</a:t>
            </a:r>
            <a:r>
              <a:rPr lang="en-US" altLang="zh-CN" dirty="0">
                <a:solidFill>
                  <a:srgbClr val="000000"/>
                </a:solidFill>
                <a:latin typeface="楷体_GB2312" pitchFamily="49" charset="-122"/>
                <a:ea typeface="楷体_GB2312" pitchFamily="49" charset="-122"/>
              </a:rPr>
              <a:t>) </a:t>
            </a:r>
            <a:r>
              <a:rPr lang="zh-CN" altLang="en-US" dirty="0">
                <a:solidFill>
                  <a:srgbClr val="000000"/>
                </a:solidFill>
                <a:latin typeface="楷体_GB2312" pitchFamily="49" charset="-122"/>
                <a:ea typeface="楷体_GB2312" pitchFamily="49" charset="-122"/>
              </a:rPr>
              <a:t>；</a:t>
            </a:r>
            <a:endParaRPr lang="en-US" altLang="zh-CN" dirty="0">
              <a:solidFill>
                <a:srgbClr val="000000"/>
              </a:solidFill>
              <a:latin typeface="楷体_GB2312" pitchFamily="49" charset="-122"/>
              <a:ea typeface="楷体_GB2312" pitchFamily="49" charset="-122"/>
            </a:endParaRPr>
          </a:p>
          <a:p>
            <a:pPr lvl="1" algn="just" eaLnBrk="1" hangingPunct="1"/>
            <a:r>
              <a:rPr lang="zh-CN" altLang="en-US" dirty="0">
                <a:solidFill>
                  <a:srgbClr val="FF0000"/>
                </a:solidFill>
                <a:latin typeface="楷体_GB2312" pitchFamily="49" charset="-122"/>
                <a:ea typeface="楷体_GB2312" pitchFamily="49" charset="-122"/>
              </a:rPr>
              <a:t>最大频宽（带宽）</a:t>
            </a:r>
            <a:r>
              <a:rPr lang="zh-CN" altLang="en-US" dirty="0">
                <a:solidFill>
                  <a:srgbClr val="000000"/>
                </a:solidFill>
                <a:latin typeface="楷体_GB2312" pitchFamily="49" charset="-122"/>
                <a:ea typeface="楷体_GB2312" pitchFamily="49" charset="-122"/>
              </a:rPr>
              <a:t>  存储器连续访问时的频宽，一般用每秒钟传送的信息位数（或字节数）来衡量 </a:t>
            </a:r>
            <a:endParaRPr lang="zh-CN" altLang="en-US" dirty="0">
              <a:solidFill>
                <a:srgbClr val="000000"/>
              </a:solidFill>
              <a:latin typeface="楷体_GB2312" pitchFamily="49" charset="-122"/>
              <a:ea typeface="楷体_GB2312" pitchFamily="49" charset="-122"/>
            </a:endParaRPr>
          </a:p>
          <a:p>
            <a:pPr lvl="2" algn="just" eaLnBrk="1" hangingPunct="1"/>
            <a:r>
              <a:rPr lang="zh-CN" altLang="en-US" dirty="0">
                <a:solidFill>
                  <a:srgbClr val="000000"/>
                </a:solidFill>
                <a:latin typeface="楷体_GB2312" pitchFamily="49" charset="-122"/>
                <a:ea typeface="楷体_GB2312" pitchFamily="49" charset="-122"/>
              </a:rPr>
              <a:t>单体的频宽  </a:t>
            </a:r>
            <a:endParaRPr lang="zh-CN" altLang="en-US" dirty="0">
              <a:solidFill>
                <a:srgbClr val="000000"/>
              </a:solidFill>
              <a:latin typeface="楷体_GB2312" pitchFamily="49" charset="-122"/>
              <a:ea typeface="楷体_GB2312" pitchFamily="49" charset="-122"/>
            </a:endParaRPr>
          </a:p>
          <a:p>
            <a:pPr lvl="2" algn="just" eaLnBrk="1" hangingPunct="1"/>
            <a:r>
              <a:rPr lang="en-US" altLang="zh-CN" dirty="0">
                <a:solidFill>
                  <a:srgbClr val="000000"/>
                </a:solidFill>
                <a:latin typeface="楷体_GB2312" pitchFamily="49" charset="-122"/>
                <a:ea typeface="楷体_GB2312" pitchFamily="49" charset="-122"/>
              </a:rPr>
              <a:t>m</a:t>
            </a:r>
            <a:r>
              <a:rPr lang="zh-CN" altLang="en-US" dirty="0">
                <a:solidFill>
                  <a:srgbClr val="000000"/>
                </a:solidFill>
                <a:latin typeface="楷体_GB2312" pitchFamily="49" charset="-122"/>
                <a:ea typeface="楷体_GB2312" pitchFamily="49" charset="-122"/>
              </a:rPr>
              <a:t>个分体的最大频宽 </a:t>
            </a:r>
            <a:endParaRPr lang="zh-CN" altLang="en-US" dirty="0">
              <a:solidFill>
                <a:srgbClr val="000000"/>
              </a:solidFill>
              <a:latin typeface="楷体_GB2312" pitchFamily="49" charset="-122"/>
              <a:ea typeface="楷体_GB2312" pitchFamily="49" charset="-122"/>
            </a:endParaRPr>
          </a:p>
          <a:p>
            <a:pPr lvl="2" algn="just" eaLnBrk="1" hangingPunct="1"/>
            <a:r>
              <a:rPr lang="zh-CN" altLang="en-US" dirty="0">
                <a:solidFill>
                  <a:srgbClr val="000000"/>
                </a:solidFill>
                <a:latin typeface="楷体_GB2312" pitchFamily="49" charset="-122"/>
                <a:ea typeface="楷体_GB2312" pitchFamily="49" charset="-122"/>
              </a:rPr>
              <a:t>实际频宽 </a:t>
            </a:r>
            <a:r>
              <a:rPr lang="en-US" altLang="zh-CN" dirty="0">
                <a:solidFill>
                  <a:srgbClr val="000000"/>
                </a:solidFill>
                <a:latin typeface="楷体_GB2312" pitchFamily="49" charset="-122"/>
                <a:ea typeface="楷体_GB2312" pitchFamily="49" charset="-122"/>
              </a:rPr>
              <a:t>&lt; </a:t>
            </a:r>
            <a:r>
              <a:rPr lang="zh-CN" altLang="en-US" dirty="0">
                <a:solidFill>
                  <a:srgbClr val="000000"/>
                </a:solidFill>
                <a:latin typeface="楷体_GB2312" pitchFamily="49" charset="-122"/>
                <a:ea typeface="楷体_GB2312" pitchFamily="49" charset="-122"/>
              </a:rPr>
              <a:t>最大频宽</a:t>
            </a:r>
            <a:r>
              <a:rPr lang="zh-CN" altLang="en-US" sz="2000" dirty="0">
                <a:solidFill>
                  <a:srgbClr val="000000"/>
                </a:solidFill>
                <a:latin typeface="楷体_GB2312" pitchFamily="49" charset="-122"/>
                <a:ea typeface="楷体_GB2312" pitchFamily="49" charset="-122"/>
              </a:rPr>
              <a:t> </a:t>
            </a:r>
            <a:endParaRPr lang="zh-CN" altLang="en-US" sz="2000" dirty="0">
              <a:solidFill>
                <a:srgbClr val="000000"/>
              </a:solidFill>
              <a:latin typeface="楷体_GB2312" pitchFamily="49" charset="-122"/>
              <a:ea typeface="楷体_GB2312" pitchFamily="49" charset="-122"/>
            </a:endParaRPr>
          </a:p>
        </p:txBody>
      </p:sp>
      <p:graphicFrame>
        <p:nvGraphicFramePr>
          <p:cNvPr id="14341" name="Object 4"/>
          <p:cNvGraphicFramePr>
            <a:graphicFrameLocks noChangeAspect="1"/>
          </p:cNvGraphicFramePr>
          <p:nvPr/>
        </p:nvGraphicFramePr>
        <p:xfrm>
          <a:off x="2903538" y="1501775"/>
          <a:ext cx="376237" cy="457200"/>
        </p:xfrm>
        <a:graphic>
          <a:graphicData uri="http://schemas.openxmlformats.org/presentationml/2006/ole">
            <mc:AlternateContent xmlns:mc="http://schemas.openxmlformats.org/markup-compatibility/2006">
              <mc:Choice xmlns:v="urn:schemas-microsoft-com:vml" Requires="v">
                <p:oleObj spid="_x0000_s3094" name="" r:id="rId1" imgW="177800" imgH="215900" progId="Equation.3">
                  <p:embed/>
                </p:oleObj>
              </mc:Choice>
              <mc:Fallback>
                <p:oleObj name="" r:id="rId1" imgW="177800" imgH="215900" progId="Equation.3">
                  <p:embed/>
                  <p:pic>
                    <p:nvPicPr>
                      <p:cNvPr id="0" name="图片 3075"/>
                      <p:cNvPicPr/>
                      <p:nvPr/>
                    </p:nvPicPr>
                    <p:blipFill>
                      <a:blip r:embed="rId2"/>
                      <a:stretch>
                        <a:fillRect/>
                      </a:stretch>
                    </p:blipFill>
                    <p:spPr>
                      <a:xfrm>
                        <a:off x="2903538" y="1501775"/>
                        <a:ext cx="376237" cy="457200"/>
                      </a:xfrm>
                      <a:prstGeom prst="rect">
                        <a:avLst/>
                      </a:prstGeom>
                      <a:noFill/>
                      <a:ln w="38100">
                        <a:noFill/>
                        <a:miter/>
                      </a:ln>
                    </p:spPr>
                  </p:pic>
                </p:oleObj>
              </mc:Fallback>
            </mc:AlternateContent>
          </a:graphicData>
        </a:graphic>
      </p:graphicFrame>
      <p:graphicFrame>
        <p:nvGraphicFramePr>
          <p:cNvPr id="14342" name="Object 5"/>
          <p:cNvGraphicFramePr>
            <a:graphicFrameLocks noChangeAspect="1"/>
          </p:cNvGraphicFramePr>
          <p:nvPr/>
        </p:nvGraphicFramePr>
        <p:xfrm>
          <a:off x="2909888" y="2284413"/>
          <a:ext cx="430212" cy="457200"/>
        </p:xfrm>
        <a:graphic>
          <a:graphicData uri="http://schemas.openxmlformats.org/presentationml/2006/ole">
            <mc:AlternateContent xmlns:mc="http://schemas.openxmlformats.org/markup-compatibility/2006">
              <mc:Choice xmlns:v="urn:schemas-microsoft-com:vml" Requires="v">
                <p:oleObj spid="_x0000_s3095" name="" r:id="rId3" imgW="203200" imgH="215900" progId="Equation.3">
                  <p:embed/>
                </p:oleObj>
              </mc:Choice>
              <mc:Fallback>
                <p:oleObj name="" r:id="rId3" imgW="203200" imgH="215900" progId="Equation.3">
                  <p:embed/>
                  <p:pic>
                    <p:nvPicPr>
                      <p:cNvPr id="0" name="图片 3079"/>
                      <p:cNvPicPr/>
                      <p:nvPr/>
                    </p:nvPicPr>
                    <p:blipFill>
                      <a:blip r:embed="rId4"/>
                      <a:stretch>
                        <a:fillRect/>
                      </a:stretch>
                    </p:blipFill>
                    <p:spPr>
                      <a:xfrm>
                        <a:off x="2909888" y="2284413"/>
                        <a:ext cx="430212" cy="457200"/>
                      </a:xfrm>
                      <a:prstGeom prst="rect">
                        <a:avLst/>
                      </a:prstGeom>
                      <a:noFill/>
                      <a:ln w="38100">
                        <a:noFill/>
                        <a:miter/>
                      </a:ln>
                    </p:spPr>
                  </p:pic>
                </p:oleObj>
              </mc:Fallback>
            </mc:AlternateContent>
          </a:graphicData>
        </a:graphic>
      </p:graphicFrame>
      <p:graphicFrame>
        <p:nvGraphicFramePr>
          <p:cNvPr id="14343" name="Object 6"/>
          <p:cNvGraphicFramePr>
            <a:graphicFrameLocks noChangeAspect="1"/>
          </p:cNvGraphicFramePr>
          <p:nvPr/>
        </p:nvGraphicFramePr>
        <p:xfrm>
          <a:off x="3973513" y="3089275"/>
          <a:ext cx="458787" cy="484188"/>
        </p:xfrm>
        <a:graphic>
          <a:graphicData uri="http://schemas.openxmlformats.org/presentationml/2006/ole">
            <mc:AlternateContent xmlns:mc="http://schemas.openxmlformats.org/markup-compatibility/2006">
              <mc:Choice xmlns:v="urn:schemas-microsoft-com:vml" Requires="v">
                <p:oleObj spid="_x0000_s3096" name="" r:id="rId5" imgW="215900" imgH="228600" progId="Equation.3">
                  <p:embed/>
                </p:oleObj>
              </mc:Choice>
              <mc:Fallback>
                <p:oleObj name="" r:id="rId5" imgW="215900" imgH="228600" progId="Equation.3">
                  <p:embed/>
                  <p:pic>
                    <p:nvPicPr>
                      <p:cNvPr id="0" name="图片 3078"/>
                      <p:cNvPicPr/>
                      <p:nvPr/>
                    </p:nvPicPr>
                    <p:blipFill>
                      <a:blip r:embed="rId6"/>
                      <a:stretch>
                        <a:fillRect/>
                      </a:stretch>
                    </p:blipFill>
                    <p:spPr>
                      <a:xfrm>
                        <a:off x="3973513" y="3089275"/>
                        <a:ext cx="458787" cy="484188"/>
                      </a:xfrm>
                      <a:prstGeom prst="rect">
                        <a:avLst/>
                      </a:prstGeom>
                      <a:noFill/>
                      <a:ln w="38100">
                        <a:noFill/>
                        <a:miter/>
                      </a:ln>
                    </p:spPr>
                  </p:pic>
                </p:oleObj>
              </mc:Fallback>
            </mc:AlternateContent>
          </a:graphicData>
        </a:graphic>
      </p:graphicFrame>
      <p:graphicFrame>
        <p:nvGraphicFramePr>
          <p:cNvPr id="14344" name="Object 7"/>
          <p:cNvGraphicFramePr>
            <a:graphicFrameLocks noChangeAspect="1"/>
          </p:cNvGraphicFramePr>
          <p:nvPr/>
        </p:nvGraphicFramePr>
        <p:xfrm>
          <a:off x="3702050" y="3854450"/>
          <a:ext cx="1614488" cy="484188"/>
        </p:xfrm>
        <a:graphic>
          <a:graphicData uri="http://schemas.openxmlformats.org/presentationml/2006/ole">
            <mc:AlternateContent xmlns:mc="http://schemas.openxmlformats.org/markup-compatibility/2006">
              <mc:Choice xmlns:v="urn:schemas-microsoft-com:vml" Requires="v">
                <p:oleObj spid="_x0000_s3097" name="" r:id="rId7" imgW="761365" imgH="228600" progId="Equation.3">
                  <p:embed/>
                </p:oleObj>
              </mc:Choice>
              <mc:Fallback>
                <p:oleObj name="" r:id="rId7" imgW="761365" imgH="228600" progId="Equation.3">
                  <p:embed/>
                  <p:pic>
                    <p:nvPicPr>
                      <p:cNvPr id="0" name="图片 3080"/>
                      <p:cNvPicPr/>
                      <p:nvPr/>
                    </p:nvPicPr>
                    <p:blipFill>
                      <a:blip r:embed="rId8"/>
                      <a:stretch>
                        <a:fillRect/>
                      </a:stretch>
                    </p:blipFill>
                    <p:spPr>
                      <a:xfrm>
                        <a:off x="3702050" y="3854450"/>
                        <a:ext cx="1614488" cy="484188"/>
                      </a:xfrm>
                      <a:prstGeom prst="rect">
                        <a:avLst/>
                      </a:prstGeom>
                      <a:noFill/>
                      <a:ln w="38100">
                        <a:noFill/>
                        <a:miter/>
                      </a:ln>
                    </p:spPr>
                  </p:pic>
                </p:oleObj>
              </mc:Fallback>
            </mc:AlternateContent>
          </a:graphicData>
        </a:graphic>
      </p:graphicFrame>
      <p:graphicFrame>
        <p:nvGraphicFramePr>
          <p:cNvPr id="14345" name="Object 8"/>
          <p:cNvGraphicFramePr>
            <a:graphicFrameLocks noChangeAspect="1"/>
          </p:cNvGraphicFramePr>
          <p:nvPr/>
        </p:nvGraphicFramePr>
        <p:xfrm>
          <a:off x="4767263" y="4268788"/>
          <a:ext cx="2098675" cy="484187"/>
        </p:xfrm>
        <a:graphic>
          <a:graphicData uri="http://schemas.openxmlformats.org/presentationml/2006/ole">
            <mc:AlternateContent xmlns:mc="http://schemas.openxmlformats.org/markup-compatibility/2006">
              <mc:Choice xmlns:v="urn:schemas-microsoft-com:vml" Requires="v">
                <p:oleObj spid="_x0000_s3098" name="" r:id="rId9" imgW="990600" imgH="228600" progId="Equation.3">
                  <p:embed/>
                </p:oleObj>
              </mc:Choice>
              <mc:Fallback>
                <p:oleObj name="" r:id="rId9" imgW="990600" imgH="228600" progId="Equation.3">
                  <p:embed/>
                  <p:pic>
                    <p:nvPicPr>
                      <p:cNvPr id="0" name="图片 3077"/>
                      <p:cNvPicPr/>
                      <p:nvPr/>
                    </p:nvPicPr>
                    <p:blipFill>
                      <a:blip r:embed="rId10"/>
                      <a:stretch>
                        <a:fillRect/>
                      </a:stretch>
                    </p:blipFill>
                    <p:spPr>
                      <a:xfrm>
                        <a:off x="4767263" y="4268788"/>
                        <a:ext cx="2098675" cy="484187"/>
                      </a:xfrm>
                      <a:prstGeom prst="rect">
                        <a:avLst/>
                      </a:prstGeom>
                      <a:noFill/>
                      <a:ln w="38100">
                        <a:noFill/>
                        <a:miter/>
                      </a:ln>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3187" name="内容占位符 1"/>
          <p:cNvSpPr>
            <a:spLocks noGrp="1"/>
          </p:cNvSpPr>
          <p:nvPr>
            <p:ph idx="1"/>
          </p:nvPr>
        </p:nvSpPr>
        <p:spPr>
          <a:xfrm>
            <a:off x="328613" y="1122363"/>
            <a:ext cx="8197850" cy="4319587"/>
          </a:xfrm>
        </p:spPr>
        <p:txBody>
          <a:bodyPr vert="horz" wrap="square" lIns="91440" tIns="45720" rIns="91440" bIns="45720" anchor="t" anchorCtr="0"/>
          <a:lstStyle/>
          <a:p>
            <a:pPr marL="0" indent="0" eaLnBrk="1" hangingPunct="1">
              <a:buNone/>
            </a:pPr>
            <a:r>
              <a:rPr lang="zh-CN" altLang="en-US" sz="2400" dirty="0">
                <a:latin typeface="华文楷体" panose="02010600040101010101" pitchFamily="2" charset="-122"/>
              </a:rPr>
              <a:t>同步通信示意图</a:t>
            </a:r>
            <a:endParaRPr lang="en-US" altLang="zh-CN" sz="2400" b="0" dirty="0">
              <a:latin typeface="华文楷体" panose="02010600040101010101" pitchFamily="2" charset="-122"/>
            </a:endParaRPr>
          </a:p>
          <a:p>
            <a:pPr marL="0" indent="0" eaLnBrk="1" hangingPunct="1">
              <a:buNone/>
            </a:pPr>
            <a:r>
              <a:rPr lang="zh-CN" altLang="en-US" sz="2400" dirty="0">
                <a:latin typeface="华文楷体" panose="02010600040101010101" pitchFamily="2" charset="-122"/>
              </a:rPr>
              <a:t>同步通信的概念</a:t>
            </a:r>
            <a:endParaRPr lang="en-US" altLang="zh-CN" sz="2400" dirty="0">
              <a:latin typeface="华文楷体" panose="02010600040101010101" pitchFamily="2" charset="-122"/>
            </a:endParaRPr>
          </a:p>
          <a:p>
            <a:pPr marL="0" indent="0" eaLnBrk="1" hangingPunct="1">
              <a:buNone/>
            </a:pPr>
            <a:r>
              <a:rPr lang="zh-CN" altLang="en-US" sz="2400" dirty="0">
                <a:latin typeface="华文楷体" panose="02010600040101010101" pitchFamily="2" charset="-122"/>
              </a:rPr>
              <a:t>    通信双方由</a:t>
            </a:r>
            <a:r>
              <a:rPr lang="zh-CN" altLang="en-US" sz="2400" dirty="0">
                <a:solidFill>
                  <a:srgbClr val="FF0000"/>
                </a:solidFill>
                <a:latin typeface="华文楷体" panose="02010600040101010101" pitchFamily="2" charset="-122"/>
              </a:rPr>
              <a:t>统一时标</a:t>
            </a:r>
            <a:r>
              <a:rPr lang="zh-CN" altLang="en-US" sz="2400" dirty="0">
                <a:latin typeface="华文楷体" panose="02010600040101010101" pitchFamily="2" charset="-122"/>
              </a:rPr>
              <a:t>控制数据传送称为同步通信。</a:t>
            </a:r>
            <a:endParaRPr lang="en-US" altLang="zh-CN" sz="2400" dirty="0">
              <a:latin typeface="华文楷体" panose="02010600040101010101" pitchFamily="2" charset="-122"/>
            </a:endParaRPr>
          </a:p>
          <a:p>
            <a:pPr marL="0" indent="0" eaLnBrk="1" hangingPunct="1">
              <a:buNone/>
            </a:pPr>
            <a:r>
              <a:rPr lang="zh-CN" altLang="en-US" sz="2400" dirty="0">
                <a:latin typeface="华文楷体" panose="02010600040101010101" pitchFamily="2" charset="-122"/>
              </a:rPr>
              <a:t>总线传输周期</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    </a:t>
            </a:r>
            <a:r>
              <a:rPr lang="zh-CN" altLang="en-US" sz="2400" dirty="0">
                <a:latin typeface="华文楷体" panose="02010600040101010101" pitchFamily="2" charset="-122"/>
              </a:rPr>
              <a:t>申请分配阶段      主模块申请，总线仲裁决定</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    </a:t>
            </a:r>
            <a:r>
              <a:rPr lang="zh-CN" altLang="en-US" sz="2400" dirty="0">
                <a:latin typeface="华文楷体" panose="02010600040101010101" pitchFamily="2" charset="-122"/>
              </a:rPr>
              <a:t>寻址阶段          主模块向从模块给出地址和命令</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    </a:t>
            </a:r>
            <a:r>
              <a:rPr lang="zh-CN" altLang="en-US" sz="2400" dirty="0">
                <a:latin typeface="华文楷体" panose="02010600040101010101" pitchFamily="2" charset="-122"/>
              </a:rPr>
              <a:t>传数阶段          主模块和从模块交换数据</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    </a:t>
            </a:r>
            <a:r>
              <a:rPr lang="zh-CN" altLang="en-US" sz="2400" dirty="0">
                <a:latin typeface="华文楷体" panose="02010600040101010101" pitchFamily="2" charset="-122"/>
              </a:rPr>
              <a:t>结束阶段          主模块撤销有关命令</a:t>
            </a:r>
            <a:endParaRPr lang="en-US" altLang="zh-CN" sz="2400" dirty="0">
              <a:latin typeface="华文楷体" panose="02010600040101010101" pitchFamily="2" charset="-122"/>
            </a:endParaRPr>
          </a:p>
        </p:txBody>
      </p:sp>
      <p:pic>
        <p:nvPicPr>
          <p:cNvPr id="93188" name="Picture 2"/>
          <p:cNvPicPr>
            <a:picLocks noChangeAspect="1"/>
          </p:cNvPicPr>
          <p:nvPr/>
        </p:nvPicPr>
        <p:blipFill>
          <a:blip r:embed="rId1"/>
          <a:stretch>
            <a:fillRect/>
          </a:stretch>
        </p:blipFill>
        <p:spPr>
          <a:xfrm>
            <a:off x="4887913" y="846138"/>
            <a:ext cx="3400425" cy="1225550"/>
          </a:xfrm>
          <a:prstGeom prst="rect">
            <a:avLst/>
          </a:prstGeom>
          <a:noFill/>
          <a:ln w="9525">
            <a:noFill/>
          </a:ln>
        </p:spPr>
      </p:pic>
      <p:sp>
        <p:nvSpPr>
          <p:cNvPr id="93189" name="Rectangle 2"/>
          <p:cNvSpPr txBox="1"/>
          <p:nvPr/>
        </p:nvSpPr>
        <p:spPr>
          <a:xfrm>
            <a:off x="590550" y="69850"/>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200" dirty="0">
                <a:latin typeface="黑体" panose="02010609060101010101" pitchFamily="49" charset="-122"/>
                <a:ea typeface="黑体" panose="02010609060101010101" pitchFamily="49" charset="-122"/>
              </a:rPr>
              <a:t>3.3.3 </a:t>
            </a:r>
            <a:r>
              <a:rPr lang="zh-CN" altLang="en-US" sz="3200" dirty="0">
                <a:latin typeface="黑体" panose="02010609060101010101" pitchFamily="49" charset="-122"/>
                <a:ea typeface="黑体" panose="02010609060101010101" pitchFamily="49" charset="-122"/>
              </a:rPr>
              <a:t>总线的通信技术</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同步通信</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4211" name="内容占位符 1"/>
          <p:cNvSpPr>
            <a:spLocks noGrp="1"/>
          </p:cNvSpPr>
          <p:nvPr>
            <p:ph idx="1"/>
          </p:nvPr>
        </p:nvSpPr>
        <p:spPr>
          <a:xfrm>
            <a:off x="395288" y="917575"/>
            <a:ext cx="8189912" cy="5111750"/>
          </a:xfrm>
        </p:spPr>
        <p:txBody>
          <a:bodyPr vert="horz" wrap="square" lIns="91440" tIns="45720" rIns="91440" bIns="45720" anchor="t" anchorCtr="0"/>
          <a:lstStyle/>
          <a:p>
            <a:pPr marL="0" indent="0" eaLnBrk="1" hangingPunct="1">
              <a:buNone/>
            </a:pPr>
            <a:r>
              <a:rPr lang="zh-CN" altLang="en-US" sz="2400" dirty="0">
                <a:latin typeface="华文楷体" panose="02010600040101010101" pitchFamily="2" charset="-122"/>
              </a:rPr>
              <a:t>对于读命令，其时序</a:t>
            </a:r>
            <a:endParaRPr lang="en-US" altLang="zh-CN" sz="2400" dirty="0">
              <a:latin typeface="华文楷体" panose="02010600040101010101" pitchFamily="2" charset="-122"/>
            </a:endParaRPr>
          </a:p>
          <a:p>
            <a:pPr marL="0" indent="0" eaLnBrk="1" hangingPunct="1">
              <a:buNone/>
            </a:pPr>
            <a:r>
              <a:rPr lang="zh-CN" altLang="en-US" sz="2400" dirty="0">
                <a:latin typeface="华文楷体" panose="02010600040101010101" pitchFamily="2" charset="-122"/>
              </a:rPr>
              <a:t>图和输入周期为：</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T1</a:t>
            </a:r>
            <a:r>
              <a:rPr lang="zh-CN" altLang="en-US" sz="2400" dirty="0">
                <a:latin typeface="华文楷体" panose="02010600040101010101" pitchFamily="2" charset="-122"/>
              </a:rPr>
              <a:t>：主模块发地址；</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T2</a:t>
            </a:r>
            <a:r>
              <a:rPr lang="zh-CN" altLang="en-US" sz="2400" dirty="0">
                <a:latin typeface="华文楷体" panose="02010600040101010101" pitchFamily="2" charset="-122"/>
              </a:rPr>
              <a:t>：主模块发读命令；</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T3</a:t>
            </a:r>
            <a:r>
              <a:rPr lang="zh-CN" altLang="en-US" sz="2400" dirty="0">
                <a:latin typeface="华文楷体" panose="02010600040101010101" pitchFamily="2" charset="-122"/>
              </a:rPr>
              <a:t>：从模块提供数据；</a:t>
            </a:r>
            <a:endParaRPr lang="en-US" altLang="zh-CN" sz="2400" dirty="0">
              <a:latin typeface="华文楷体" panose="02010600040101010101" pitchFamily="2" charset="-122"/>
            </a:endParaRPr>
          </a:p>
          <a:p>
            <a:pPr marL="0" indent="0" eaLnBrk="1" hangingPunct="1">
              <a:buNone/>
            </a:pPr>
            <a:r>
              <a:rPr lang="en-US" altLang="zh-CN" sz="2400" dirty="0">
                <a:latin typeface="华文楷体" panose="02010600040101010101" pitchFamily="2" charset="-122"/>
              </a:rPr>
              <a:t>T4</a:t>
            </a:r>
            <a:r>
              <a:rPr lang="zh-CN" altLang="en-US" sz="2400" dirty="0">
                <a:latin typeface="华文楷体" panose="02010600040101010101" pitchFamily="2" charset="-122"/>
              </a:rPr>
              <a:t>：主模块撤销读命令</a:t>
            </a:r>
            <a:r>
              <a:rPr lang="zh-CN" altLang="en-US" dirty="0">
                <a:latin typeface="华文楷体" panose="02010600040101010101" pitchFamily="2" charset="-122"/>
              </a:rPr>
              <a:t>。</a:t>
            </a:r>
            <a:endParaRPr lang="zh-CN" altLang="en-US" dirty="0">
              <a:latin typeface="华文楷体" panose="02010600040101010101" pitchFamily="2" charset="-122"/>
            </a:endParaRPr>
          </a:p>
        </p:txBody>
      </p:sp>
      <p:pic>
        <p:nvPicPr>
          <p:cNvPr id="94212" name="Picture 5"/>
          <p:cNvPicPr>
            <a:picLocks noChangeAspect="1"/>
          </p:cNvPicPr>
          <p:nvPr/>
        </p:nvPicPr>
        <p:blipFill>
          <a:blip r:embed="rId1"/>
          <a:stretch>
            <a:fillRect/>
          </a:stretch>
        </p:blipFill>
        <p:spPr>
          <a:xfrm>
            <a:off x="4070350" y="1069975"/>
            <a:ext cx="4714875" cy="4143375"/>
          </a:xfrm>
          <a:prstGeom prst="rect">
            <a:avLst/>
          </a:prstGeom>
          <a:noFill/>
          <a:ln w="9525">
            <a:noFill/>
          </a:ln>
        </p:spPr>
      </p:pic>
      <p:sp>
        <p:nvSpPr>
          <p:cNvPr id="94213" name="Rectangle 2"/>
          <p:cNvSpPr txBox="1"/>
          <p:nvPr/>
        </p:nvSpPr>
        <p:spPr>
          <a:xfrm>
            <a:off x="590550" y="69850"/>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200" dirty="0">
                <a:latin typeface="黑体" panose="02010609060101010101" pitchFamily="49" charset="-122"/>
                <a:ea typeface="黑体" panose="02010609060101010101" pitchFamily="49" charset="-122"/>
              </a:rPr>
              <a:t>3.3.3 </a:t>
            </a:r>
            <a:r>
              <a:rPr lang="zh-CN" altLang="en-US" sz="3200" dirty="0">
                <a:latin typeface="黑体" panose="02010609060101010101" pitchFamily="49" charset="-122"/>
                <a:ea typeface="黑体" panose="02010609060101010101" pitchFamily="49" charset="-122"/>
              </a:rPr>
              <a:t>总线的通信技术</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同步通信</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页脚占位符 2"/>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5235" name="内容占位符 1"/>
          <p:cNvSpPr>
            <a:spLocks noGrp="1"/>
          </p:cNvSpPr>
          <p:nvPr>
            <p:ph idx="1"/>
          </p:nvPr>
        </p:nvSpPr>
        <p:spPr>
          <a:xfrm>
            <a:off x="447675" y="879475"/>
            <a:ext cx="7408863" cy="5256213"/>
          </a:xfrm>
        </p:spPr>
        <p:txBody>
          <a:bodyPr vert="horz" wrap="square" lIns="91440" tIns="45720" rIns="91440" bIns="45720" anchor="t" anchorCtr="0"/>
          <a:lstStyle/>
          <a:p>
            <a:pPr marL="0" indent="0" eaLnBrk="1" hangingPunct="1">
              <a:buClr>
                <a:srgbClr val="31B6FD"/>
              </a:buClr>
              <a:buNone/>
            </a:pPr>
            <a:r>
              <a:rPr lang="zh-CN" altLang="en-US" sz="2400" dirty="0">
                <a:latin typeface="华文楷体" panose="02010600040101010101" pitchFamily="2" charset="-122"/>
              </a:rPr>
              <a:t>对于写命令，其时序</a:t>
            </a:r>
            <a:endParaRPr lang="en-US" altLang="zh-CN" sz="2400" dirty="0">
              <a:latin typeface="华文楷体" panose="02010600040101010101" pitchFamily="2" charset="-122"/>
            </a:endParaRPr>
          </a:p>
          <a:p>
            <a:pPr marL="0" indent="0" eaLnBrk="1" hangingPunct="1">
              <a:buClr>
                <a:srgbClr val="31B6FD"/>
              </a:buClr>
              <a:buNone/>
            </a:pPr>
            <a:r>
              <a:rPr lang="zh-CN" altLang="en-US" sz="2400" dirty="0">
                <a:latin typeface="华文楷体" panose="02010600040101010101" pitchFamily="2" charset="-122"/>
              </a:rPr>
              <a:t>图和输入周期为：</a:t>
            </a:r>
            <a:endParaRPr lang="en-US" altLang="zh-CN" sz="2400" dirty="0">
              <a:latin typeface="华文楷体" panose="02010600040101010101" pitchFamily="2" charset="-122"/>
            </a:endParaRPr>
          </a:p>
          <a:p>
            <a:pPr marL="0" indent="0" eaLnBrk="1" hangingPunct="1">
              <a:buClr>
                <a:srgbClr val="31B6FD"/>
              </a:buClr>
              <a:buNone/>
            </a:pPr>
            <a:r>
              <a:rPr lang="en-US" altLang="zh-CN" sz="2400" dirty="0">
                <a:latin typeface="华文楷体" panose="02010600040101010101" pitchFamily="2" charset="-122"/>
              </a:rPr>
              <a:t>T1</a:t>
            </a:r>
            <a:r>
              <a:rPr lang="zh-CN" altLang="en-US" sz="2400" dirty="0">
                <a:latin typeface="华文楷体" panose="02010600040101010101" pitchFamily="2" charset="-122"/>
              </a:rPr>
              <a:t>：主模块发地址；</a:t>
            </a:r>
            <a:endParaRPr lang="en-US" altLang="zh-CN" sz="2400" dirty="0">
              <a:latin typeface="华文楷体" panose="02010600040101010101" pitchFamily="2" charset="-122"/>
            </a:endParaRPr>
          </a:p>
          <a:p>
            <a:pPr marL="0" indent="0" eaLnBrk="1" hangingPunct="1">
              <a:buClr>
                <a:srgbClr val="31B6FD"/>
              </a:buClr>
              <a:buNone/>
            </a:pPr>
            <a:r>
              <a:rPr lang="en-US" altLang="zh-CN" sz="2400" dirty="0">
                <a:latin typeface="华文楷体" panose="02010600040101010101" pitchFamily="2" charset="-122"/>
              </a:rPr>
              <a:t>T1.5</a:t>
            </a:r>
            <a:r>
              <a:rPr lang="zh-CN" altLang="en-US" sz="2400" dirty="0">
                <a:latin typeface="华文楷体" panose="02010600040101010101" pitchFamily="2" charset="-122"/>
              </a:rPr>
              <a:t>：主模块提供数据；</a:t>
            </a:r>
            <a:endParaRPr lang="en-US" altLang="zh-CN" sz="2400" dirty="0">
              <a:latin typeface="华文楷体" panose="02010600040101010101" pitchFamily="2" charset="-122"/>
            </a:endParaRPr>
          </a:p>
          <a:p>
            <a:pPr marL="0" indent="0" eaLnBrk="1" hangingPunct="1">
              <a:buClr>
                <a:srgbClr val="31B6FD"/>
              </a:buClr>
              <a:buNone/>
            </a:pPr>
            <a:r>
              <a:rPr lang="en-US" altLang="zh-CN" sz="2400" dirty="0">
                <a:latin typeface="华文楷体" panose="02010600040101010101" pitchFamily="2" charset="-122"/>
              </a:rPr>
              <a:t>T2</a:t>
            </a:r>
            <a:r>
              <a:rPr lang="zh-CN" altLang="en-US" sz="2400" dirty="0">
                <a:latin typeface="华文楷体" panose="02010600040101010101" pitchFamily="2" charset="-122"/>
              </a:rPr>
              <a:t>：主模块发出写命令；</a:t>
            </a:r>
            <a:endParaRPr lang="en-US" altLang="zh-CN" sz="2400" dirty="0">
              <a:latin typeface="华文楷体" panose="02010600040101010101" pitchFamily="2" charset="-122"/>
            </a:endParaRPr>
          </a:p>
          <a:p>
            <a:pPr marL="0" indent="0" eaLnBrk="1" hangingPunct="1">
              <a:buClr>
                <a:srgbClr val="31B6FD"/>
              </a:buClr>
              <a:buNone/>
            </a:pPr>
            <a:r>
              <a:rPr lang="en-US" altLang="zh-CN" sz="2400" dirty="0">
                <a:latin typeface="华文楷体" panose="02010600040101010101" pitchFamily="2" charset="-122"/>
              </a:rPr>
              <a:t>T4</a:t>
            </a:r>
            <a:r>
              <a:rPr lang="zh-CN" altLang="en-US" sz="2400" dirty="0">
                <a:latin typeface="华文楷体" panose="02010600040101010101" pitchFamily="2" charset="-122"/>
              </a:rPr>
              <a:t>：主模块撤销写命令</a:t>
            </a:r>
            <a:endParaRPr lang="en-US" altLang="zh-CN" sz="2400" dirty="0">
              <a:latin typeface="华文楷体" panose="02010600040101010101" pitchFamily="2" charset="-122"/>
            </a:endParaRPr>
          </a:p>
          <a:p>
            <a:pPr marL="0" indent="0" eaLnBrk="1" hangingPunct="1">
              <a:buClr>
                <a:srgbClr val="31B6FD"/>
              </a:buClr>
              <a:buNone/>
            </a:pPr>
            <a:r>
              <a:rPr lang="zh-CN" altLang="en-US" sz="2400" dirty="0">
                <a:latin typeface="华文楷体" panose="02010600040101010101" pitchFamily="2" charset="-122"/>
              </a:rPr>
              <a:t>         和数据信号。</a:t>
            </a:r>
            <a:endParaRPr lang="en-US" altLang="zh-CN" sz="2400" dirty="0">
              <a:latin typeface="华文楷体" panose="02010600040101010101" pitchFamily="2" charset="-122"/>
            </a:endParaRPr>
          </a:p>
          <a:p>
            <a:pPr marL="0" indent="0" eaLnBrk="1" hangingPunct="1">
              <a:buClr>
                <a:srgbClr val="31B6FD"/>
              </a:buClr>
              <a:buNone/>
            </a:pPr>
            <a:r>
              <a:rPr lang="en-US" altLang="zh-CN" dirty="0">
                <a:solidFill>
                  <a:srgbClr val="073E87"/>
                </a:solidFill>
                <a:latin typeface="华文楷体" panose="02010600040101010101" pitchFamily="2" charset="-122"/>
              </a:rPr>
              <a:t>         </a:t>
            </a:r>
            <a:endParaRPr lang="en-US" altLang="zh-CN" dirty="0">
              <a:solidFill>
                <a:srgbClr val="073E87"/>
              </a:solidFill>
              <a:latin typeface="华文楷体" panose="02010600040101010101" pitchFamily="2" charset="-122"/>
            </a:endParaRPr>
          </a:p>
          <a:p>
            <a:pPr marL="0" indent="0" eaLnBrk="1" hangingPunct="1">
              <a:buFont typeface="Wingdings" panose="05000000000000000000" pitchFamily="2" charset="2"/>
              <a:buChar char="l"/>
            </a:pPr>
            <a:endParaRPr lang="zh-CN" altLang="en-US" dirty="0">
              <a:latin typeface="华文楷体" panose="02010600040101010101" pitchFamily="2" charset="-122"/>
            </a:endParaRPr>
          </a:p>
        </p:txBody>
      </p:sp>
      <p:pic>
        <p:nvPicPr>
          <p:cNvPr id="95236" name="Picture 2"/>
          <p:cNvPicPr>
            <a:picLocks noChangeAspect="1"/>
          </p:cNvPicPr>
          <p:nvPr/>
        </p:nvPicPr>
        <p:blipFill>
          <a:blip r:embed="rId1"/>
          <a:stretch>
            <a:fillRect/>
          </a:stretch>
        </p:blipFill>
        <p:spPr>
          <a:xfrm>
            <a:off x="3981450" y="871538"/>
            <a:ext cx="4714875" cy="4143375"/>
          </a:xfrm>
          <a:prstGeom prst="rect">
            <a:avLst/>
          </a:prstGeom>
          <a:noFill/>
          <a:ln w="9525">
            <a:noFill/>
          </a:ln>
        </p:spPr>
      </p:pic>
      <p:sp>
        <p:nvSpPr>
          <p:cNvPr id="95237" name="Rectangle 2"/>
          <p:cNvSpPr txBox="1"/>
          <p:nvPr/>
        </p:nvSpPr>
        <p:spPr>
          <a:xfrm>
            <a:off x="590550" y="69850"/>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200" dirty="0">
                <a:latin typeface="黑体" panose="02010609060101010101" pitchFamily="49" charset="-122"/>
                <a:ea typeface="黑体" panose="02010609060101010101" pitchFamily="49" charset="-122"/>
              </a:rPr>
              <a:t>3.3.3 </a:t>
            </a:r>
            <a:r>
              <a:rPr lang="zh-CN" altLang="en-US" sz="3200" dirty="0">
                <a:latin typeface="黑体" panose="02010609060101010101" pitchFamily="49" charset="-122"/>
                <a:ea typeface="黑体" panose="02010609060101010101" pitchFamily="49" charset="-122"/>
              </a:rPr>
              <a:t>总线的通信技术</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同步通信</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6259"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同步通信</a:t>
            </a:r>
            <a:endParaRPr lang="zh-CN" altLang="en-US" sz="3200" dirty="0"/>
          </a:p>
        </p:txBody>
      </p:sp>
      <p:sp>
        <p:nvSpPr>
          <p:cNvPr id="96260" name="Rectangle 3"/>
          <p:cNvSpPr>
            <a:spLocks noGrp="1"/>
          </p:cNvSpPr>
          <p:nvPr>
            <p:ph idx="1" hasCustomPrompt="1"/>
          </p:nvPr>
        </p:nvSpPr>
        <p:spPr/>
        <p:txBody>
          <a:bodyPr vert="horz" wrap="square" lIns="91440" tIns="45720" rIns="91440" bIns="45720" anchor="t" anchorCtr="0"/>
          <a:lstStyle/>
          <a:p>
            <a:pPr eaLnBrk="1" hangingPunct="1"/>
            <a:r>
              <a:rPr lang="zh-CN" altLang="en-US" dirty="0"/>
              <a:t>同步通信</a:t>
            </a:r>
            <a:endParaRPr lang="zh-CN" altLang="en-US" dirty="0"/>
          </a:p>
          <a:p>
            <a:pPr lvl="1" eaLnBrk="1" hangingPunct="1"/>
            <a:r>
              <a:rPr lang="zh-CN" altLang="en-US" dirty="0">
                <a:solidFill>
                  <a:srgbClr val="FF0000"/>
                </a:solidFill>
                <a:ea typeface="楷体_GB2312" pitchFamily="49" charset="-122"/>
              </a:rPr>
              <a:t>优点</a:t>
            </a:r>
            <a:endParaRPr lang="zh-CN" altLang="en-US" dirty="0">
              <a:solidFill>
                <a:srgbClr val="FF0000"/>
              </a:solidFill>
              <a:ea typeface="楷体_GB2312" pitchFamily="49" charset="-122"/>
            </a:endParaRPr>
          </a:p>
          <a:p>
            <a:pPr lvl="2" eaLnBrk="1" hangingPunct="1"/>
            <a:r>
              <a:rPr lang="zh-CN" altLang="en-US" dirty="0">
                <a:solidFill>
                  <a:srgbClr val="000000"/>
                </a:solidFill>
                <a:ea typeface="楷体_GB2312" pitchFamily="49" charset="-122"/>
              </a:rPr>
              <a:t>信息传输的速度高；</a:t>
            </a:r>
            <a:endParaRPr lang="zh-CN" altLang="en-US" dirty="0">
              <a:solidFill>
                <a:srgbClr val="000000"/>
              </a:solidFill>
              <a:ea typeface="楷体_GB2312" pitchFamily="49" charset="-122"/>
            </a:endParaRPr>
          </a:p>
          <a:p>
            <a:pPr lvl="2" eaLnBrk="1" hangingPunct="1"/>
            <a:r>
              <a:rPr lang="zh-CN" altLang="en-US" dirty="0">
                <a:solidFill>
                  <a:srgbClr val="000000"/>
                </a:solidFill>
                <a:ea typeface="楷体_GB2312" pitchFamily="49" charset="-122"/>
              </a:rPr>
              <a:t>基本上不受总线长度的影响。</a:t>
            </a:r>
            <a:endParaRPr lang="zh-CN" altLang="en-US" dirty="0">
              <a:solidFill>
                <a:srgbClr val="000000"/>
              </a:solidFill>
              <a:ea typeface="楷体_GB2312" pitchFamily="49" charset="-122"/>
            </a:endParaRPr>
          </a:p>
          <a:p>
            <a:pPr lvl="1" eaLnBrk="1" hangingPunct="1"/>
            <a:r>
              <a:rPr lang="zh-CN" altLang="en-US" dirty="0">
                <a:solidFill>
                  <a:srgbClr val="FF0000"/>
                </a:solidFill>
                <a:ea typeface="楷体_GB2312" pitchFamily="49" charset="-122"/>
              </a:rPr>
              <a:t>缺点</a:t>
            </a:r>
            <a:endParaRPr lang="zh-CN" altLang="en-US" dirty="0">
              <a:solidFill>
                <a:srgbClr val="FF0000"/>
              </a:solidFill>
              <a:ea typeface="楷体_GB2312" pitchFamily="49" charset="-122"/>
            </a:endParaRPr>
          </a:p>
          <a:p>
            <a:pPr lvl="2" eaLnBrk="1" hangingPunct="1"/>
            <a:r>
              <a:rPr lang="zh-CN" altLang="en-US" dirty="0">
                <a:solidFill>
                  <a:srgbClr val="000000"/>
                </a:solidFill>
                <a:ea typeface="楷体_GB2312" pitchFamily="49" charset="-122"/>
              </a:rPr>
              <a:t>对同步信号要求高；</a:t>
            </a:r>
            <a:endParaRPr lang="zh-CN" altLang="en-US" dirty="0">
              <a:solidFill>
                <a:srgbClr val="000000"/>
              </a:solidFill>
              <a:ea typeface="楷体_GB2312" pitchFamily="49" charset="-122"/>
            </a:endParaRPr>
          </a:p>
          <a:p>
            <a:pPr lvl="2" eaLnBrk="1" hangingPunct="1"/>
            <a:r>
              <a:rPr lang="zh-CN" altLang="en-US" dirty="0">
                <a:solidFill>
                  <a:srgbClr val="000000"/>
                </a:solidFill>
                <a:ea typeface="楷体_GB2312" pitchFamily="49" charset="-122"/>
              </a:rPr>
              <a:t>部件间速度差异大时，会严重影响系统的效率；</a:t>
            </a:r>
            <a:endParaRPr lang="zh-CN" altLang="en-US" dirty="0">
              <a:solidFill>
                <a:srgbClr val="000000"/>
              </a:solidFill>
              <a:ea typeface="楷体_GB2312" pitchFamily="49" charset="-122"/>
            </a:endParaRPr>
          </a:p>
          <a:p>
            <a:pPr lvl="2" eaLnBrk="1" hangingPunct="1"/>
            <a:r>
              <a:rPr lang="zh-CN" altLang="en-US" dirty="0">
                <a:solidFill>
                  <a:srgbClr val="000000"/>
                </a:solidFill>
                <a:ea typeface="楷体_GB2312" pitchFamily="49" charset="-122"/>
              </a:rPr>
              <a:t>缺少信息在通信过程中是否被正确接收的回答。</a:t>
            </a:r>
            <a:endParaRPr lang="zh-CN" altLang="en-US" dirty="0">
              <a:solidFill>
                <a:srgbClr val="000000"/>
              </a:solidFill>
              <a:ea typeface="楷体_GB2312"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7283"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endParaRPr lang="zh-CN" altLang="en-US" sz="3200" dirty="0"/>
          </a:p>
        </p:txBody>
      </p:sp>
      <p:sp>
        <p:nvSpPr>
          <p:cNvPr id="99332" name="Rectangle 3"/>
          <p:cNvSpPr>
            <a:spLocks noGrp="1" noChangeArrowheads="1"/>
          </p:cNvSpPr>
          <p:nvPr>
            <p:ph idx="1" hasCustomPrompt="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异步通信</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    由于</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I/O</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总线一般被有不同速度的许多</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I/O</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设备所共享，宜采用异步通信。</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endParaRPr kumimoji="0" lang="zh-CN" altLang="en-US" sz="2400" b="0" i="0" u="none" strike="noStrike" kern="1200" cap="none" spc="0" normalizeH="0" baseline="0" noProof="0" dirty="0">
              <a:ln>
                <a:noFill/>
              </a:ln>
              <a:solidFill>
                <a:schemeClr val="hlink"/>
              </a:solidFill>
              <a:effectLst/>
              <a:uLnTx/>
              <a:uFillTx/>
              <a:latin typeface="Verdana" panose="020B0604030504040204" pitchFamily="34" charset="0"/>
              <a:ea typeface="隶书" panose="02010509060101010101" pitchFamily="49" charset="-122"/>
              <a:cs typeface="+mn-cs"/>
            </a:endParaRPr>
          </a:p>
        </p:txBody>
      </p:sp>
      <p:pic>
        <p:nvPicPr>
          <p:cNvPr id="97285" name="Picture 4"/>
          <p:cNvPicPr>
            <a:picLocks noChangeAspect="1"/>
          </p:cNvPicPr>
          <p:nvPr/>
        </p:nvPicPr>
        <p:blipFill>
          <a:blip r:embed="rId1"/>
          <a:stretch>
            <a:fillRect/>
          </a:stretch>
        </p:blipFill>
        <p:spPr>
          <a:xfrm>
            <a:off x="869950" y="2733675"/>
            <a:ext cx="7289800" cy="2328863"/>
          </a:xfrm>
          <a:prstGeom prst="rect">
            <a:avLst/>
          </a:prstGeom>
          <a:noFill/>
          <a:ln w="9525">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8307"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sp>
        <p:nvSpPr>
          <p:cNvPr id="98308" name="Rectangle 3"/>
          <p:cNvSpPr>
            <a:spLocks noGrp="1"/>
          </p:cNvSpPr>
          <p:nvPr>
            <p:ph idx="1" hasCustomPrompt="1"/>
          </p:nvPr>
        </p:nvSpPr>
        <p:spPr/>
        <p:txBody>
          <a:bodyPr vert="horz" wrap="square" lIns="91440" tIns="45720" rIns="91440" bIns="45720" anchor="t" anchorCtr="0"/>
          <a:lstStyle/>
          <a:p>
            <a:pPr eaLnBrk="1" hangingPunct="1"/>
            <a:r>
              <a:rPr lang="zh-CN" altLang="en-US" dirty="0"/>
              <a:t>异步单向源控式通信</a:t>
            </a:r>
            <a:endParaRPr lang="zh-CN" altLang="en-US" dirty="0"/>
          </a:p>
          <a:p>
            <a:pPr lvl="1" eaLnBrk="1" hangingPunct="1"/>
            <a:r>
              <a:rPr lang="zh-CN" altLang="en-US" dirty="0">
                <a:solidFill>
                  <a:srgbClr val="FF0000"/>
                </a:solidFill>
                <a:ea typeface="楷体_GB2312" pitchFamily="49" charset="-122"/>
              </a:rPr>
              <a:t>优点</a:t>
            </a:r>
            <a:endParaRPr lang="zh-CN" altLang="en-US" dirty="0">
              <a:solidFill>
                <a:srgbClr val="FF0000"/>
              </a:solidFill>
              <a:ea typeface="楷体_GB2312" pitchFamily="49" charset="-122"/>
            </a:endParaRPr>
          </a:p>
          <a:p>
            <a:pPr lvl="2" eaLnBrk="1" hangingPunct="1"/>
            <a:r>
              <a:rPr lang="zh-CN" altLang="en-US" dirty="0">
                <a:solidFill>
                  <a:srgbClr val="000000"/>
                </a:solidFill>
                <a:ea typeface="楷体_GB2312" pitchFamily="49" charset="-122"/>
              </a:rPr>
              <a:t>简单、高速</a:t>
            </a:r>
            <a:endParaRPr lang="zh-CN" altLang="en-US" dirty="0">
              <a:solidFill>
                <a:srgbClr val="000000"/>
              </a:solidFill>
              <a:ea typeface="楷体_GB2312" pitchFamily="49" charset="-122"/>
            </a:endParaRPr>
          </a:p>
          <a:p>
            <a:pPr lvl="2" eaLnBrk="1" hangingPunct="1"/>
            <a:endParaRPr lang="zh-CN" altLang="en-US" dirty="0">
              <a:solidFill>
                <a:srgbClr val="000000"/>
              </a:solidFill>
              <a:ea typeface="楷体_GB2312" pitchFamily="49" charset="-122"/>
            </a:endParaRPr>
          </a:p>
          <a:p>
            <a:pPr lvl="1" eaLnBrk="1" hangingPunct="1"/>
            <a:r>
              <a:rPr lang="zh-CN" altLang="en-US" dirty="0">
                <a:solidFill>
                  <a:srgbClr val="FF0000"/>
                </a:solidFill>
                <a:ea typeface="楷体_GB2312" pitchFamily="49" charset="-122"/>
              </a:rPr>
              <a:t>缺点</a:t>
            </a:r>
            <a:endParaRPr lang="zh-CN" altLang="en-US" dirty="0">
              <a:solidFill>
                <a:srgbClr val="FF0000"/>
              </a:solidFill>
              <a:ea typeface="楷体_GB2312" pitchFamily="49" charset="-122"/>
            </a:endParaRPr>
          </a:p>
          <a:p>
            <a:pPr lvl="2" eaLnBrk="1" hangingPunct="1"/>
            <a:r>
              <a:rPr lang="zh-CN" altLang="en-US" dirty="0">
                <a:solidFill>
                  <a:srgbClr val="000000"/>
                </a:solidFill>
                <a:ea typeface="楷体_GB2312" pitchFamily="49" charset="-122"/>
              </a:rPr>
              <a:t>没有来自目的部件指明传送是否有效的回答；</a:t>
            </a:r>
            <a:endParaRPr lang="zh-CN" altLang="en-US" dirty="0">
              <a:solidFill>
                <a:srgbClr val="000000"/>
              </a:solidFill>
              <a:ea typeface="楷体_GB2312" pitchFamily="49" charset="-122"/>
            </a:endParaRPr>
          </a:p>
          <a:p>
            <a:pPr lvl="2" eaLnBrk="1" hangingPunct="1"/>
            <a:r>
              <a:rPr lang="zh-CN" altLang="en-US" dirty="0">
                <a:solidFill>
                  <a:srgbClr val="000000"/>
                </a:solidFill>
                <a:ea typeface="楷体_GB2312" pitchFamily="49" charset="-122"/>
              </a:rPr>
              <a:t>不同速度的部件间通信比较困难，部件内设置缓冲器以缓冲来不及处理的数据；</a:t>
            </a:r>
            <a:endParaRPr lang="zh-CN" altLang="en-US" dirty="0">
              <a:solidFill>
                <a:srgbClr val="000000"/>
              </a:solidFill>
              <a:ea typeface="楷体_GB2312" pitchFamily="49" charset="-122"/>
            </a:endParaRPr>
          </a:p>
          <a:p>
            <a:pPr lvl="2" eaLnBrk="1" hangingPunct="1"/>
            <a:r>
              <a:rPr lang="zh-CN" altLang="en-US" dirty="0">
                <a:solidFill>
                  <a:srgbClr val="000000"/>
                </a:solidFill>
                <a:ea typeface="楷体_GB2312" pitchFamily="49" charset="-122"/>
              </a:rPr>
              <a:t>效率低、高速部件很难发挥其效能；</a:t>
            </a:r>
            <a:endParaRPr lang="zh-CN" altLang="en-US" dirty="0">
              <a:solidFill>
                <a:srgbClr val="000000"/>
              </a:solidFill>
              <a:ea typeface="楷体_GB2312" pitchFamily="49" charset="-122"/>
            </a:endParaRPr>
          </a:p>
          <a:p>
            <a:pPr lvl="2" eaLnBrk="1" hangingPunct="1"/>
            <a:r>
              <a:rPr lang="zh-CN" altLang="en-US" dirty="0">
                <a:solidFill>
                  <a:srgbClr val="000000"/>
                </a:solidFill>
                <a:latin typeface="Arial" panose="020B0604020202020204" pitchFamily="34" charset="0"/>
                <a:ea typeface="楷体_GB2312" pitchFamily="49" charset="-122"/>
              </a:rPr>
              <a:t>要求“</a:t>
            </a:r>
            <a:r>
              <a:rPr lang="zh-CN" altLang="en-US" dirty="0">
                <a:solidFill>
                  <a:srgbClr val="000000"/>
                </a:solidFill>
                <a:ea typeface="楷体_GB2312" pitchFamily="49" charset="-122"/>
              </a:rPr>
              <a:t>数据准备</a:t>
            </a:r>
            <a:r>
              <a:rPr lang="zh-CN" altLang="en-US" dirty="0">
                <a:solidFill>
                  <a:srgbClr val="000000"/>
                </a:solidFill>
                <a:latin typeface="Arial" panose="020B0604020202020204" pitchFamily="34" charset="0"/>
                <a:ea typeface="楷体_GB2312" pitchFamily="49" charset="-122"/>
              </a:rPr>
              <a:t>”</a:t>
            </a:r>
            <a:r>
              <a:rPr lang="zh-CN" altLang="en-US" dirty="0">
                <a:solidFill>
                  <a:srgbClr val="000000"/>
                </a:solidFill>
                <a:ea typeface="楷体_GB2312" pitchFamily="49" charset="-122"/>
              </a:rPr>
              <a:t>干扰要小，否则易误认为有效信号。</a:t>
            </a:r>
            <a:endParaRPr lang="zh-CN" altLang="en-US" dirty="0">
              <a:solidFill>
                <a:srgbClr val="000000"/>
              </a:solidFill>
              <a:ea typeface="楷体_GB2312" pitchFamily="49" charset="-122"/>
            </a:endParaRPr>
          </a:p>
          <a:p>
            <a:pPr lvl="2" eaLnBrk="1" hangingPunct="1"/>
            <a:endParaRPr lang="zh-CN" altLang="en-US" dirty="0">
              <a:solidFill>
                <a:srgbClr val="000000"/>
              </a:solidFill>
              <a:ea typeface="楷体_GB2312" pitchFamily="49" charset="-122"/>
            </a:endParaRPr>
          </a:p>
        </p:txBody>
      </p:sp>
      <p:pic>
        <p:nvPicPr>
          <p:cNvPr id="98309" name="Picture 4"/>
          <p:cNvPicPr>
            <a:picLocks noChangeAspect="1"/>
          </p:cNvPicPr>
          <p:nvPr/>
        </p:nvPicPr>
        <p:blipFill>
          <a:blip r:embed="rId1"/>
          <a:stretch>
            <a:fillRect/>
          </a:stretch>
        </p:blipFill>
        <p:spPr>
          <a:xfrm>
            <a:off x="4918075" y="982663"/>
            <a:ext cx="3638550" cy="2295525"/>
          </a:xfrm>
          <a:prstGeom prst="rect">
            <a:avLst/>
          </a:prstGeom>
          <a:noFill/>
          <a:ln w="9525">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99331"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sp>
        <p:nvSpPr>
          <p:cNvPr id="99332" name="Rectangle 3"/>
          <p:cNvSpPr>
            <a:spLocks noGrp="1"/>
          </p:cNvSpPr>
          <p:nvPr>
            <p:ph idx="1" hasCustomPrompt="1"/>
          </p:nvPr>
        </p:nvSpPr>
        <p:spPr/>
        <p:txBody>
          <a:bodyPr vert="horz" wrap="square" lIns="91440" tIns="45720" rIns="91440" bIns="45720" anchor="t" anchorCtr="0"/>
          <a:lstStyle/>
          <a:p>
            <a:pPr eaLnBrk="1" hangingPunct="1"/>
            <a:r>
              <a:rPr lang="zh-CN" altLang="en-US" dirty="0"/>
              <a:t>单向目控式通信</a:t>
            </a:r>
            <a:endParaRPr lang="zh-CN" altLang="en-US" dirty="0"/>
          </a:p>
          <a:p>
            <a:pPr lvl="1" eaLnBrk="1" hangingPunct="1"/>
            <a:r>
              <a:rPr lang="zh-CN" altLang="en-US" dirty="0">
                <a:ea typeface="楷体_GB2312" pitchFamily="49" charset="-122"/>
              </a:rPr>
              <a:t>可以解决传送有效性校验的问题；</a:t>
            </a:r>
            <a:endParaRPr lang="zh-CN" altLang="en-US" dirty="0">
              <a:ea typeface="楷体_GB2312" pitchFamily="49" charset="-122"/>
            </a:endParaRPr>
          </a:p>
          <a:p>
            <a:pPr lvl="1" eaLnBrk="1" hangingPunct="1"/>
            <a:r>
              <a:rPr lang="zh-CN" altLang="en-US" dirty="0">
                <a:ea typeface="楷体_GB2312" pitchFamily="49" charset="-122"/>
              </a:rPr>
              <a:t>如果有错误，目的部件回送</a:t>
            </a:r>
            <a:r>
              <a:rPr lang="zh-CN" altLang="en-US" dirty="0">
                <a:latin typeface="Arial" panose="020B0604020202020204" pitchFamily="34" charset="0"/>
                <a:ea typeface="楷体_GB2312" pitchFamily="49" charset="-122"/>
              </a:rPr>
              <a:t>“</a:t>
            </a:r>
            <a:r>
              <a:rPr lang="zh-CN" altLang="en-US" dirty="0">
                <a:ea typeface="楷体_GB2312" pitchFamily="49" charset="-122"/>
              </a:rPr>
              <a:t>数据出错</a:t>
            </a:r>
            <a:r>
              <a:rPr lang="zh-CN" altLang="en-US" dirty="0">
                <a:latin typeface="Arial" panose="020B0604020202020204" pitchFamily="34" charset="0"/>
                <a:ea typeface="楷体_GB2312" pitchFamily="49" charset="-122"/>
              </a:rPr>
              <a:t>”</a:t>
            </a:r>
            <a:r>
              <a:rPr lang="zh-CN" altLang="en-US" dirty="0">
                <a:ea typeface="楷体_GB2312" pitchFamily="49" charset="-122"/>
              </a:rPr>
              <a:t>代替下一个</a:t>
            </a:r>
            <a:r>
              <a:rPr lang="zh-CN" altLang="en-US" dirty="0">
                <a:latin typeface="Arial" panose="020B0604020202020204" pitchFamily="34" charset="0"/>
                <a:ea typeface="楷体_GB2312" pitchFamily="49" charset="-122"/>
              </a:rPr>
              <a:t>“</a:t>
            </a:r>
            <a:r>
              <a:rPr lang="zh-CN" altLang="en-US" dirty="0">
                <a:ea typeface="楷体_GB2312" pitchFamily="49" charset="-122"/>
              </a:rPr>
              <a:t>数据请求</a:t>
            </a:r>
            <a:r>
              <a:rPr lang="zh-CN" altLang="en-US" dirty="0">
                <a:latin typeface="Arial" panose="020B0604020202020204" pitchFamily="34" charset="0"/>
                <a:ea typeface="楷体_GB2312" pitchFamily="49" charset="-122"/>
              </a:rPr>
              <a:t>”；</a:t>
            </a:r>
            <a:endParaRPr lang="zh-CN" altLang="en-US" dirty="0">
              <a:ea typeface="楷体_GB2312" pitchFamily="49" charset="-122"/>
            </a:endParaRPr>
          </a:p>
          <a:p>
            <a:pPr lvl="1" eaLnBrk="1" hangingPunct="1"/>
            <a:r>
              <a:rPr lang="zh-CN" altLang="en-US" dirty="0">
                <a:ea typeface="楷体_GB2312" pitchFamily="49" charset="-122"/>
              </a:rPr>
              <a:t>总线传输率随源、目的之间距离的增加而下降。</a:t>
            </a:r>
            <a:endParaRPr lang="zh-CN" altLang="en-US" dirty="0">
              <a:ea typeface="楷体_GB2312" pitchFamily="49" charset="-122"/>
            </a:endParaRPr>
          </a:p>
        </p:txBody>
      </p:sp>
      <p:pic>
        <p:nvPicPr>
          <p:cNvPr id="99333" name="Picture 6"/>
          <p:cNvPicPr>
            <a:picLocks noChangeAspect="1"/>
          </p:cNvPicPr>
          <p:nvPr/>
        </p:nvPicPr>
        <p:blipFill>
          <a:blip r:embed="rId1"/>
          <a:stretch>
            <a:fillRect/>
          </a:stretch>
        </p:blipFill>
        <p:spPr>
          <a:xfrm>
            <a:off x="1476375" y="3649663"/>
            <a:ext cx="6354763" cy="1866900"/>
          </a:xfrm>
          <a:prstGeom prst="rect">
            <a:avLst/>
          </a:prstGeom>
          <a:noFill/>
          <a:ln w="9525">
            <a:noFill/>
          </a:ln>
        </p:spPr>
      </p:pic>
      <p:sp>
        <p:nvSpPr>
          <p:cNvPr id="99334" name="AutoShape 7"/>
          <p:cNvSpPr/>
          <p:nvPr/>
        </p:nvSpPr>
        <p:spPr>
          <a:xfrm>
            <a:off x="4652963" y="3135313"/>
            <a:ext cx="1928812" cy="555625"/>
          </a:xfrm>
          <a:prstGeom prst="wedgeEllipseCallout">
            <a:avLst>
              <a:gd name="adj1" fmla="val -44241"/>
              <a:gd name="adj2" fmla="val 67713"/>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dirty="0"/>
              <a:t>数据到达目的部件</a:t>
            </a:r>
            <a:endParaRPr lang="zh-CN" altLang="en-US" sz="1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0355"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sp>
        <p:nvSpPr>
          <p:cNvPr id="100356" name="Rectangle 3"/>
          <p:cNvSpPr>
            <a:spLocks noGrp="1"/>
          </p:cNvSpPr>
          <p:nvPr>
            <p:ph idx="1" hasCustomPrompt="1"/>
          </p:nvPr>
        </p:nvSpPr>
        <p:spPr/>
        <p:txBody>
          <a:bodyPr vert="horz" wrap="square" lIns="91440" tIns="45720" rIns="91440" bIns="45720" anchor="t" anchorCtr="0"/>
          <a:lstStyle/>
          <a:p>
            <a:pPr eaLnBrk="1" hangingPunct="1"/>
            <a:r>
              <a:rPr lang="zh-CN" altLang="en-US" dirty="0"/>
              <a:t>单向控制的缺点</a:t>
            </a:r>
            <a:endParaRPr lang="zh-CN" altLang="en-US" dirty="0"/>
          </a:p>
          <a:p>
            <a:pPr lvl="1" eaLnBrk="1" hangingPunct="1"/>
            <a:r>
              <a:rPr lang="zh-CN" altLang="en-US" sz="2800" b="1" dirty="0">
                <a:solidFill>
                  <a:srgbClr val="000000"/>
                </a:solidFill>
                <a:latin typeface="楷体_GB2312" pitchFamily="49" charset="-122"/>
                <a:ea typeface="楷体_GB2312" pitchFamily="49" charset="-122"/>
              </a:rPr>
              <a:t>不能保证下一数据传送之前让所有数据线和控制线的电平信号恢复成初始状态，从而可能造成错误，为此可采用异步请求</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回答式双向控制</a:t>
            </a:r>
            <a:endParaRPr lang="zh-CN" altLang="en-US" sz="2800" b="1" dirty="0">
              <a:solidFill>
                <a:srgbClr val="000000"/>
              </a:solidFill>
              <a:latin typeface="楷体_GB2312" pitchFamily="49" charset="-122"/>
              <a:ea typeface="楷体_GB2312" pitchFamily="49"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1379"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sp>
        <p:nvSpPr>
          <p:cNvPr id="101380" name="Rectangle 3"/>
          <p:cNvSpPr>
            <a:spLocks noGrp="1"/>
          </p:cNvSpPr>
          <p:nvPr>
            <p:ph idx="1" hasCustomPrompt="1"/>
          </p:nvPr>
        </p:nvSpPr>
        <p:spPr/>
        <p:txBody>
          <a:bodyPr vert="horz" wrap="square" lIns="91440" tIns="45720" rIns="91440" bIns="45720" anchor="t" anchorCtr="0"/>
          <a:lstStyle/>
          <a:p>
            <a:pPr eaLnBrk="1" hangingPunct="1"/>
            <a:r>
              <a:rPr lang="zh-CN" altLang="en-US" dirty="0"/>
              <a:t>双向源控非互锁</a:t>
            </a:r>
            <a:endParaRPr lang="zh-CN" altLang="en-US" dirty="0"/>
          </a:p>
          <a:p>
            <a:pPr lvl="1" eaLnBrk="1" hangingPunct="1"/>
            <a:r>
              <a:rPr lang="zh-CN" altLang="en-US" b="1" dirty="0">
                <a:latin typeface="楷体_GB2312" pitchFamily="49" charset="-122"/>
                <a:ea typeface="楷体_GB2312" pitchFamily="49" charset="-122"/>
              </a:rPr>
              <a:t>经</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1</a:t>
            </a:r>
            <a:r>
              <a:rPr lang="zh-CN" altLang="en-US" b="1" dirty="0">
                <a:latin typeface="楷体_GB2312" pitchFamily="49" charset="-122"/>
                <a:ea typeface="楷体_GB2312" pitchFamily="49" charset="-122"/>
              </a:rPr>
              <a:t>延迟后，发出</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数据准备</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，目的部件在</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1</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d1</a:t>
            </a:r>
            <a:r>
              <a:rPr lang="zh-CN" altLang="en-US" b="1" dirty="0">
                <a:latin typeface="楷体_GB2312" pitchFamily="49" charset="-122"/>
                <a:ea typeface="楷体_GB2312" pitchFamily="49" charset="-122"/>
              </a:rPr>
              <a:t>时刻接收数据后经校验未发生错误就发</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数据接受</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来响应，并返回到源部件，在</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1</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d1</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d2</a:t>
            </a:r>
            <a:r>
              <a:rPr lang="zh-CN" altLang="en-US" b="1" dirty="0">
                <a:latin typeface="楷体_GB2312" pitchFamily="49" charset="-122"/>
                <a:ea typeface="楷体_GB2312" pitchFamily="49" charset="-122"/>
              </a:rPr>
              <a:t>时刻去除原数据，在经</a:t>
            </a:r>
            <a:r>
              <a:rPr lang="en-US" altLang="zh-CN" b="1" dirty="0">
                <a:latin typeface="楷体_GB2312" pitchFamily="49" charset="-122"/>
                <a:ea typeface="楷体_GB2312" pitchFamily="49" charset="-122"/>
              </a:rPr>
              <a:t>t</a:t>
            </a:r>
            <a:r>
              <a:rPr lang="en-US" altLang="zh-CN" b="1" baseline="-25000" dirty="0">
                <a:latin typeface="楷体_GB2312" pitchFamily="49" charset="-122"/>
                <a:ea typeface="楷体_GB2312" pitchFamily="49" charset="-122"/>
              </a:rPr>
              <a:t>2</a:t>
            </a:r>
            <a:r>
              <a:rPr lang="zh-CN" altLang="en-US" b="1" dirty="0">
                <a:latin typeface="楷体_GB2312" pitchFamily="49" charset="-122"/>
                <a:ea typeface="楷体_GB2312" pitchFamily="49" charset="-122"/>
              </a:rPr>
              <a:t>时刻把新的数据放在数据线上，如果发生错误，</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数据出错</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代替</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数据接受</a:t>
            </a:r>
            <a:r>
              <a:rPr lang="zh-CN" altLang="en-US" b="1" dirty="0">
                <a:latin typeface="Arial" panose="020B0604020202020204" pitchFamily="34" charset="0"/>
                <a:ea typeface="楷体_GB2312" pitchFamily="49" charset="-122"/>
              </a:rPr>
              <a:t>”</a:t>
            </a:r>
            <a:r>
              <a:rPr lang="zh-CN" altLang="en-US" b="1" dirty="0">
                <a:latin typeface="楷体_GB2312" pitchFamily="49" charset="-122"/>
                <a:ea typeface="楷体_GB2312" pitchFamily="49" charset="-122"/>
              </a:rPr>
              <a:t>信号。</a:t>
            </a:r>
            <a:endParaRPr lang="en-US" altLang="zh-CN" b="1" dirty="0">
              <a:latin typeface="楷体_GB2312" pitchFamily="49" charset="-122"/>
              <a:ea typeface="楷体_GB2312" pitchFamily="49" charset="-122"/>
            </a:endParaRPr>
          </a:p>
          <a:p>
            <a:pPr lvl="1" eaLnBrk="1" hangingPunct="1"/>
            <a:endParaRPr lang="zh-CN" altLang="en-US" b="1" dirty="0">
              <a:latin typeface="楷体_GB2312" pitchFamily="49" charset="-122"/>
              <a:ea typeface="楷体_GB2312" pitchFamily="49" charset="-122"/>
            </a:endParaRPr>
          </a:p>
        </p:txBody>
      </p:sp>
      <p:pic>
        <p:nvPicPr>
          <p:cNvPr id="101381" name="Picture 4"/>
          <p:cNvPicPr>
            <a:picLocks noChangeAspect="1"/>
          </p:cNvPicPr>
          <p:nvPr/>
        </p:nvPicPr>
        <p:blipFill>
          <a:blip r:embed="rId1"/>
          <a:stretch>
            <a:fillRect/>
          </a:stretch>
        </p:blipFill>
        <p:spPr>
          <a:xfrm>
            <a:off x="1082675" y="4152900"/>
            <a:ext cx="7004050" cy="2243138"/>
          </a:xfrm>
          <a:prstGeom prst="rect">
            <a:avLst/>
          </a:prstGeom>
          <a:noFill/>
          <a:ln w="9525">
            <a:noFill/>
          </a:ln>
        </p:spPr>
      </p:pic>
      <p:sp>
        <p:nvSpPr>
          <p:cNvPr id="537605" name="AutoShape 5"/>
          <p:cNvSpPr/>
          <p:nvPr/>
        </p:nvSpPr>
        <p:spPr>
          <a:xfrm>
            <a:off x="6191250" y="4638675"/>
            <a:ext cx="1733550" cy="849313"/>
          </a:xfrm>
          <a:prstGeom prst="roundRect">
            <a:avLst>
              <a:gd name="adj" fmla="val 16667"/>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chemeClr val="hlink"/>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chemeClr val="hlink"/>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37605"/>
                                        </p:tgtEl>
                                        <p:attrNameLst>
                                          <p:attrName>style.visibility</p:attrName>
                                        </p:attrNameLst>
                                      </p:cBhvr>
                                      <p:to>
                                        <p:strVal val="visible"/>
                                      </p:to>
                                    </p:set>
                                    <p:animEffect transition="in" filter="checkerboard(across)">
                                      <p:cBhvr>
                                        <p:cTn id="7" dur="1000"/>
                                        <p:tgtEl>
                                          <p:spTgt spid="537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页脚占位符 4"/>
          <p:cNvSpPr txBox="1">
            <a:spLocks noGrp="1"/>
          </p:cNvSpPr>
          <p:nvPr>
            <p:ph type="ftr" sz="quarter" idx="11"/>
          </p:nvPr>
        </p:nvSpPr>
        <p:spPr/>
        <p:txBody>
          <a:bodyPr/>
          <a:lstStyle/>
          <a:p>
            <a:pPr marL="0" indent="0" algn="r" eaLnBrk="1" hangingPunct="1">
              <a:spcBef>
                <a:spcPct val="0"/>
              </a:spcBef>
              <a:buClrTx/>
              <a:buFontTx/>
              <a:buNone/>
            </a:pPr>
            <a:r>
              <a:rPr lang="en-US" altLang="zh-CN" sz="1000" b="0" dirty="0">
                <a:solidFill>
                  <a:schemeClr val="hlink"/>
                </a:solidFill>
                <a:latin typeface="Verdana" panose="020B0604030504040204" pitchFamily="34" charset="0"/>
                <a:ea typeface="Gulim" pitchFamily="34" charset="-127"/>
              </a:rPr>
              <a:t>Harbin Engineering University</a:t>
            </a:r>
            <a:endParaRPr lang="en-US" altLang="zh-CN" sz="1000" b="0" dirty="0">
              <a:solidFill>
                <a:schemeClr val="hlink"/>
              </a:solidFill>
              <a:latin typeface="Verdana" panose="020B0604030504040204" pitchFamily="34" charset="0"/>
              <a:ea typeface="Gulim" pitchFamily="34" charset="-127"/>
            </a:endParaRPr>
          </a:p>
        </p:txBody>
      </p:sp>
      <p:sp>
        <p:nvSpPr>
          <p:cNvPr id="102403" name="Rectangle 2"/>
          <p:cNvSpPr>
            <a:spLocks noGrp="1"/>
          </p:cNvSpPr>
          <p:nvPr>
            <p:ph type="title"/>
          </p:nvPr>
        </p:nvSpPr>
        <p:spPr/>
        <p:txBody>
          <a:bodyPr vert="horz" wrap="square" lIns="91440" tIns="45720" rIns="91440" bIns="45720" anchor="ctr" anchorCtr="0"/>
          <a:lstStyle/>
          <a:p>
            <a:pPr eaLnBrk="1" hangingPunct="1"/>
            <a:r>
              <a:rPr lang="en-US" altLang="zh-CN" sz="3200" dirty="0"/>
              <a:t>3.3.3 </a:t>
            </a:r>
            <a:r>
              <a:rPr lang="zh-CN" altLang="en-US" sz="3200" dirty="0"/>
              <a:t>总线的通信技术</a:t>
            </a:r>
            <a:r>
              <a:rPr lang="en-US" altLang="zh-CN" sz="3200" dirty="0"/>
              <a:t>——</a:t>
            </a:r>
            <a:r>
              <a:rPr lang="zh-CN" altLang="en-US" sz="3200" dirty="0"/>
              <a:t>异步通信</a:t>
            </a:r>
            <a:endParaRPr lang="zh-CN" altLang="en-US" sz="3200" dirty="0"/>
          </a:p>
        </p:txBody>
      </p:sp>
      <p:sp>
        <p:nvSpPr>
          <p:cNvPr id="102404" name="Rectangle 3"/>
          <p:cNvSpPr>
            <a:spLocks noGrp="1"/>
          </p:cNvSpPr>
          <p:nvPr>
            <p:ph idx="1" hasCustomPrompt="1"/>
          </p:nvPr>
        </p:nvSpPr>
        <p:spPr/>
        <p:txBody>
          <a:bodyPr vert="horz" wrap="square" lIns="91440" tIns="45720" rIns="91440" bIns="45720" anchor="t" anchorCtr="0"/>
          <a:lstStyle/>
          <a:p>
            <a:pPr eaLnBrk="1" hangingPunct="1"/>
            <a:r>
              <a:rPr lang="zh-CN" altLang="en-US" dirty="0"/>
              <a:t>双向源控非互锁</a:t>
            </a:r>
            <a:endParaRPr lang="zh-CN" altLang="en-US" dirty="0"/>
          </a:p>
          <a:p>
            <a:pPr lvl="1" eaLnBrk="1" hangingPunct="1"/>
            <a:r>
              <a:rPr lang="zh-CN" altLang="en-US" b="1" dirty="0">
                <a:latin typeface="楷体_GB2312" pitchFamily="49" charset="-122"/>
                <a:ea typeface="楷体_GB2312" pitchFamily="49" charset="-122"/>
              </a:rPr>
              <a:t>优点：</a:t>
            </a:r>
            <a:endParaRPr lang="en-US" altLang="zh-CN"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提供出错控制；</a:t>
            </a:r>
            <a:endParaRPr lang="en-US" altLang="zh-CN"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便于实现不同速度部件间的通讯。</a:t>
            </a:r>
            <a:endParaRPr lang="en-US" altLang="zh-CN" b="1" dirty="0">
              <a:latin typeface="楷体_GB2312" pitchFamily="49" charset="-122"/>
              <a:ea typeface="楷体_GB2312" pitchFamily="49" charset="-122"/>
            </a:endParaRPr>
          </a:p>
          <a:p>
            <a:pPr lvl="1" eaLnBrk="1" hangingPunct="1"/>
            <a:r>
              <a:rPr lang="zh-CN" altLang="en-US" b="1" dirty="0">
                <a:latin typeface="楷体_GB2312" pitchFamily="49" charset="-122"/>
                <a:ea typeface="楷体_GB2312" pitchFamily="49" charset="-122"/>
              </a:rPr>
              <a:t>缺点：</a:t>
            </a:r>
            <a:endParaRPr lang="en-US" altLang="zh-CN"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二次总线延迟，速度受损；</a:t>
            </a:r>
            <a:endParaRPr lang="en-US" altLang="zh-CN"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增加控制逻辑的负担；</a:t>
            </a:r>
            <a:endParaRPr lang="en-US" altLang="zh-CN" b="1" dirty="0">
              <a:latin typeface="楷体_GB2312" pitchFamily="49" charset="-122"/>
              <a:ea typeface="楷体_GB2312" pitchFamily="49" charset="-122"/>
            </a:endParaRPr>
          </a:p>
          <a:p>
            <a:pPr lvl="2" eaLnBrk="1" hangingPunct="1"/>
            <a:r>
              <a:rPr lang="zh-CN" altLang="en-US" b="1" dirty="0">
                <a:latin typeface="楷体_GB2312" pitchFamily="49" charset="-122"/>
                <a:ea typeface="楷体_GB2312" pitchFamily="49" charset="-122"/>
              </a:rPr>
              <a:t>如果总线传输延迟与通讯信号脉宽的比值不合适，就有可能出现在下一个“数据准备”到达目的端时，上一个“数据接收”仍处于高电平，从而造成下一个数据的接收错误。</a:t>
            </a:r>
            <a:endParaRPr lang="en-US" altLang="zh-CN" b="1" dirty="0">
              <a:latin typeface="楷体_GB2312" pitchFamily="49" charset="-122"/>
              <a:ea typeface="楷体_GB2312" pitchFamily="49" charset="-122"/>
            </a:endParaRPr>
          </a:p>
        </p:txBody>
      </p:sp>
    </p:spTree>
  </p:cSld>
  <p:clrMapOvr>
    <a:masterClrMapping/>
  </p:clrMapOvr>
</p:sld>
</file>

<file path=ppt/tags/tag1.xml><?xml version="1.0" encoding="utf-8"?>
<p:tagLst xmlns:p="http://schemas.openxmlformats.org/presentationml/2006/main">
  <p:tag name="KSO_WM_UNIT_TABLE_BEAUTIFY" val="smartTable{5dbb5b9b-5dda-40fd-a3fb-e251ab978adc}"/>
</p:tagLst>
</file>

<file path=ppt/tags/tag2.xml><?xml version="1.0" encoding="utf-8"?>
<p:tagLst xmlns:p="http://schemas.openxmlformats.org/presentationml/2006/main">
  <p:tag name="KSO_WM_UNIT_TABLE_BEAUTIFY" val="smartTable{15a96285-3696-42b5-8546-28dd07381e35}"/>
</p:tagLst>
</file>

<file path=ppt/tags/tag3.xml><?xml version="1.0" encoding="utf-8"?>
<p:tagLst xmlns:p="http://schemas.openxmlformats.org/presentationml/2006/main">
  <p:tag name="KSO_WM_UNIT_TABLE_BEAUTIFY" val="smartTable{85d6cc5e-3b6c-45bb-a3a4-6d0f045fff92}"/>
  <p:tag name="TABLE_ENDDRAG_ORIGIN_RECT" val="194*143"/>
  <p:tag name="TABLE_ENDDRAG_RECT" val="20*385*194*143"/>
</p:tagLst>
</file>

<file path=ppt/tags/tag4.xml><?xml version="1.0" encoding="utf-8"?>
<p:tagLst xmlns:p="http://schemas.openxmlformats.org/presentationml/2006/main">
  <p:tag name="KSO_WM_UNIT_PLACING_PICTURE_USER_VIEWPORT" val="{&quot;height&quot;:22440,&quot;width&quot;:10800}"/>
</p:tagLst>
</file>

<file path=ppt/theme/theme1.xml><?xml version="1.0" encoding="utf-8"?>
<a:theme xmlns:a="http://schemas.openxmlformats.org/drawingml/2006/main" name="Corporation">
  <a:themeElements>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fontScheme name="Corporation">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clrMap bg1="lt1" tx1="dk1" bg2="lt2" tx2="dk2" accent1="accent1" accent2="accent2" accent3="accent3" accent4="accent4" accent5="accent5" accent6="accent6" hlink="hlink" folHlink="folHlink"/>
    </a:extraClrScheme>
    <a:extraClrScheme>
      <a:clrScheme name="Corporation 2">
        <a:dk1>
          <a:srgbClr val="E1DC00"/>
        </a:dk1>
        <a:lt1>
          <a:srgbClr val="FFFFFF"/>
        </a:lt1>
        <a:dk2>
          <a:srgbClr val="DDDDDD"/>
        </a:dk2>
        <a:lt2>
          <a:srgbClr val="C0C0C0"/>
        </a:lt2>
        <a:accent1>
          <a:srgbClr val="008800"/>
        </a:accent1>
        <a:accent2>
          <a:srgbClr val="E0F5C7"/>
        </a:accent2>
        <a:accent3>
          <a:srgbClr val="FFFFFF"/>
        </a:accent3>
        <a:accent4>
          <a:srgbClr val="C0BC00"/>
        </a:accent4>
        <a:accent5>
          <a:srgbClr val="AAC3AA"/>
        </a:accent5>
        <a:accent6>
          <a:srgbClr val="CBDEB4"/>
        </a:accent6>
        <a:hlink>
          <a:srgbClr val="003300"/>
        </a:hlink>
        <a:folHlink>
          <a:srgbClr val="00CC66"/>
        </a:folHlink>
      </a:clrScheme>
      <a:clrMap bg1="lt1" tx1="dk1" bg2="lt2" tx2="dk2" accent1="accent1" accent2="accent2" accent3="accent3" accent4="accent4" accent5="accent5" accent6="accent6" hlink="hlink" folHlink="folHlink"/>
    </a:extraClrScheme>
    <a:extraClrScheme>
      <a:clrScheme name="Corporation 3">
        <a:dk1>
          <a:srgbClr val="00CC66"/>
        </a:dk1>
        <a:lt1>
          <a:srgbClr val="FFFFFF"/>
        </a:lt1>
        <a:dk2>
          <a:srgbClr val="DDDDDD"/>
        </a:dk2>
        <a:lt2>
          <a:srgbClr val="C0C0C0"/>
        </a:lt2>
        <a:accent1>
          <a:srgbClr val="BD9633"/>
        </a:accent1>
        <a:accent2>
          <a:srgbClr val="FFEDC9"/>
        </a:accent2>
        <a:accent3>
          <a:srgbClr val="FFFFFF"/>
        </a:accent3>
        <a:accent4>
          <a:srgbClr val="00AE56"/>
        </a:accent4>
        <a:accent5>
          <a:srgbClr val="DBC9AD"/>
        </a:accent5>
        <a:accent6>
          <a:srgbClr val="E7D7B6"/>
        </a:accent6>
        <a:hlink>
          <a:srgbClr val="68452A"/>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35605</Words>
  <Application>WPS 演示</Application>
  <PresentationFormat>全屏显示(4:3)</PresentationFormat>
  <Paragraphs>2938</Paragraphs>
  <Slides>226</Slides>
  <Notes>5</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78</vt:i4>
      </vt:variant>
      <vt:variant>
        <vt:lpstr>幻灯片标题</vt:lpstr>
      </vt:variant>
      <vt:variant>
        <vt:i4>226</vt:i4>
      </vt:variant>
    </vt:vector>
  </HeadingPairs>
  <TitlesOfParts>
    <vt:vector size="330" baseType="lpstr">
      <vt:lpstr>Arial</vt:lpstr>
      <vt:lpstr>宋体</vt:lpstr>
      <vt:lpstr>Wingdings</vt:lpstr>
      <vt:lpstr>Times New Roman</vt:lpstr>
      <vt:lpstr>楷体_GB2312</vt:lpstr>
      <vt:lpstr>新宋体</vt:lpstr>
      <vt:lpstr>Verdana</vt:lpstr>
      <vt:lpstr>Gulim</vt:lpstr>
      <vt:lpstr>Malgun Gothic</vt:lpstr>
      <vt:lpstr>黑体</vt:lpstr>
      <vt:lpstr>隶书</vt:lpstr>
      <vt:lpstr>Lucida Sans Unicode</vt:lpstr>
      <vt:lpstr>华文新魏</vt:lpstr>
      <vt:lpstr>微软雅黑</vt:lpstr>
      <vt:lpstr>Arial Unicode MS</vt:lpstr>
      <vt:lpstr>等线</vt:lpstr>
      <vt:lpstr>Tahoma</vt:lpstr>
      <vt:lpstr>Book Antiqua</vt:lpstr>
      <vt:lpstr>Garamond</vt:lpstr>
      <vt:lpstr>华文楷体</vt:lpstr>
      <vt:lpstr>华文隶书</vt:lpstr>
      <vt:lpstr>Symbol</vt:lpstr>
      <vt:lpstr>仿宋_GB2312</vt:lpstr>
      <vt:lpstr>仿宋</vt:lpstr>
      <vt:lpstr>楷体_GB2312</vt:lpstr>
      <vt:lpstr>Corporation</vt:lpstr>
      <vt:lpstr>Word.Document.8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Word.Document.8</vt:lpstr>
      <vt:lpstr>Equation.DSMT4</vt:lpstr>
      <vt:lpstr>Visio.Drawing.11</vt:lpstr>
      <vt:lpstr>Visio.Drawing.11</vt:lpstr>
      <vt:lpstr>Visio.Drawing.6</vt:lpstr>
      <vt:lpstr>Visio.Drawing.6</vt:lpstr>
      <vt:lpstr>Equation.3</vt:lpstr>
      <vt:lpstr>Visio.Drawing.6</vt:lpstr>
      <vt:lpstr>Visio.Drawing.11</vt:lpstr>
      <vt:lpstr>Visio.Drawing.11</vt:lpstr>
      <vt:lpstr>Visio.Drawing.11</vt:lpstr>
      <vt:lpstr>Visio.Drawing.6</vt:lpstr>
      <vt:lpstr>Equation.3</vt:lpstr>
      <vt:lpstr>Visio.Drawing.11</vt:lpstr>
      <vt:lpstr>Equation.3</vt:lpstr>
      <vt:lpstr>Visio.Drawing.6</vt:lpstr>
      <vt:lpstr>Visio.Drawing.6</vt:lpstr>
      <vt:lpstr>Equation.3</vt:lpstr>
      <vt:lpstr>Equation.3</vt:lpstr>
      <vt:lpstr>Visio.Drawing.6</vt:lpstr>
      <vt:lpstr>Equation.3</vt:lpstr>
      <vt:lpstr>Equation.3</vt:lpstr>
      <vt:lpstr>Equation.3</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Equation.DSMT4</vt:lpstr>
      <vt:lpstr>Visio.Drawing.6</vt:lpstr>
      <vt:lpstr>Visio.Drawing.11</vt:lpstr>
      <vt:lpstr>Visio.Drawing.6</vt:lpstr>
      <vt:lpstr>Visio.Drawing.6</vt:lpstr>
      <vt:lpstr>Equation.3</vt:lpstr>
      <vt:lpstr>Equation.DSMT4</vt:lpstr>
      <vt:lpstr>Equation.3</vt:lpstr>
      <vt:lpstr>Equation.DSMT4</vt:lpstr>
      <vt:lpstr>Equation.3</vt:lpstr>
      <vt:lpstr>Equation.3</vt:lpstr>
      <vt:lpstr>Equation.DSMT4</vt:lpstr>
      <vt:lpstr>Equation.3</vt:lpstr>
      <vt:lpstr>Equation.3</vt:lpstr>
      <vt:lpstr>Equation.3</vt:lpstr>
      <vt:lpstr>Word.Document.8</vt:lpstr>
      <vt:lpstr>Equation.3</vt:lpstr>
      <vt:lpstr>Word.Document.8</vt:lpstr>
      <vt:lpstr>Word.Document.8</vt:lpstr>
      <vt:lpstr>Word.Document.8</vt:lpstr>
      <vt:lpstr>Word.Document.8</vt:lpstr>
      <vt:lpstr>Paint.Picture</vt:lpstr>
      <vt:lpstr>Word.Document.8</vt:lpstr>
      <vt:lpstr>Word.Document.8</vt:lpstr>
      <vt:lpstr>Visio.Drawing.6</vt:lpstr>
      <vt:lpstr>Equation.3</vt:lpstr>
      <vt:lpstr>Equation.3</vt:lpstr>
      <vt:lpstr>计算机系统结构</vt:lpstr>
      <vt:lpstr>第3章 存储、中断、总线与输入/输出系统</vt:lpstr>
      <vt:lpstr>主要内容</vt:lpstr>
      <vt:lpstr>PowerPoint 演示文稿</vt:lpstr>
      <vt:lpstr>3.1.1 存储系统的基本要求 </vt:lpstr>
      <vt:lpstr>3.1.1 存储系统的基本要求</vt:lpstr>
      <vt:lpstr>3.1.1 存储系统的基本要求 </vt:lpstr>
      <vt:lpstr>3.1.1 存储系统的基本要求 </vt:lpstr>
      <vt:lpstr>3.1.1 存储系统的基本要求 </vt:lpstr>
      <vt:lpstr>3.1.1 存储系统的基本要求 </vt:lpstr>
      <vt:lpstr>单体单字存储器</vt:lpstr>
      <vt:lpstr>单体多字存储器</vt:lpstr>
      <vt:lpstr>单体多字存储器</vt:lpstr>
      <vt:lpstr>多体单字交叉存取存储器 </vt:lpstr>
      <vt:lpstr>多体单字交叉存取存储器</vt:lpstr>
      <vt:lpstr>多体交叉存储器</vt:lpstr>
      <vt:lpstr>PowerPoint 演示文稿</vt:lpstr>
      <vt:lpstr>PowerPoint 演示文稿</vt:lpstr>
      <vt:lpstr>模m低位交叉编址 </vt:lpstr>
      <vt:lpstr>模m高位交叉编址（更广义）</vt:lpstr>
      <vt:lpstr>PowerPoint 演示文稿</vt:lpstr>
      <vt:lpstr>模m高位交叉编址</vt:lpstr>
      <vt:lpstr>3.1.2 并行主存系统</vt:lpstr>
      <vt:lpstr>m个存储体分时启动</vt:lpstr>
      <vt:lpstr>m个存储体分时启动</vt:lpstr>
      <vt:lpstr>定量分析主存频宽与分体数m、转移概率λ的关系 </vt:lpstr>
      <vt:lpstr>定量分析主存频宽与分体数m、转移概率λ的关系 </vt:lpstr>
      <vt:lpstr>定量分析主存频宽与分体数m、转移概率λ的关系</vt:lpstr>
      <vt:lpstr>PowerPoint 演示文稿</vt:lpstr>
      <vt:lpstr>PowerPoint 演示文稿</vt:lpstr>
      <vt:lpstr>用归纳法证明</vt:lpstr>
      <vt:lpstr>用归纳法证明（续）</vt:lpstr>
      <vt:lpstr>说明</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3.2.2 中断的响应次序与处理次序</vt:lpstr>
      <vt:lpstr>3.2.2 中断的响应次序与处理次序</vt:lpstr>
      <vt:lpstr>3.2.2 中断的响应次序与处理次序</vt:lpstr>
      <vt:lpstr>3.2.2 中断的响应次序与处理次序</vt:lpstr>
      <vt:lpstr>3.2.2 中断的响应次序与处理次序</vt:lpstr>
      <vt:lpstr>3.2.2 中断的响应次序与处理次序</vt:lpstr>
      <vt:lpstr>3.2.2 中断的响应次序与处理次序</vt:lpstr>
      <vt:lpstr>PowerPoint 演示文稿</vt:lpstr>
      <vt:lpstr>PowerPoint 演示文稿</vt:lpstr>
      <vt:lpstr>PowerPoint 演示文稿</vt:lpstr>
      <vt:lpstr>PowerPoint 演示文稿</vt:lpstr>
      <vt:lpstr>PowerPoint 演示文稿</vt:lpstr>
      <vt:lpstr>PowerPoint 演示文稿</vt:lpstr>
      <vt:lpstr>中断系统要求掌握内容(1)</vt:lpstr>
      <vt:lpstr>中断系统要求掌握内容(2)-例1</vt:lpstr>
      <vt:lpstr>中断系统要求掌握内容(2)-例1</vt:lpstr>
      <vt:lpstr>中断系统要求掌握内容(2)-例1</vt:lpstr>
      <vt:lpstr>中断系统要求掌握内容(2)-例1</vt:lpstr>
      <vt:lpstr>中断系统要求掌握内容(2)-例2</vt:lpstr>
      <vt:lpstr>中断系统要求掌握内容(2)-例3</vt:lpstr>
      <vt:lpstr>中断系统要求掌握内容(2)-例3</vt:lpstr>
      <vt:lpstr>中断系统要求掌握内容(2)-例3</vt:lpstr>
      <vt:lpstr>中断系统要求掌握内容(2)-例3</vt:lpstr>
      <vt:lpstr>中断系统要求掌握内容(2)-例3</vt:lpstr>
      <vt:lpstr>主要内容</vt:lpstr>
      <vt:lpstr>PowerPoint 演示文稿</vt:lpstr>
      <vt:lpstr>PowerPoint 演示文稿</vt:lpstr>
      <vt:lpstr>总线的信息传送方式</vt:lpstr>
      <vt:lpstr>3.3.1 总线的分类</vt:lpstr>
      <vt:lpstr>3.3.1 总线的分类</vt:lpstr>
      <vt:lpstr>3.3.1 总线的分类</vt:lpstr>
      <vt:lpstr>3.3.1 总线的分类</vt:lpstr>
      <vt:lpstr>3.3.1 总线的分类</vt:lpstr>
      <vt:lpstr>3.3.1 总线的分类</vt:lpstr>
      <vt:lpstr>3.3.1 总线的分类</vt:lpstr>
      <vt:lpstr>3.3.1 总线的分类</vt:lpstr>
      <vt:lpstr>3.3.1 总线的分类</vt:lpstr>
      <vt:lpstr>3.3.1 总线的分类</vt:lpstr>
      <vt:lpstr>总线设计的考虑因素</vt:lpstr>
      <vt:lpstr>3.3.2 总线的控制方式</vt:lpstr>
      <vt:lpstr>串行链式查询</vt:lpstr>
      <vt:lpstr>串行链式查询</vt:lpstr>
      <vt:lpstr>集中式定时查询</vt:lpstr>
      <vt:lpstr>集中式定时查询</vt:lpstr>
      <vt:lpstr>PowerPoint 演示文稿</vt:lpstr>
      <vt:lpstr>集中式独立请求方式</vt:lpstr>
      <vt:lpstr>3.3.3 总线的通信技术</vt:lpstr>
      <vt:lpstr>PowerPoint 演示文稿</vt:lpstr>
      <vt:lpstr>PowerPoint 演示文稿</vt:lpstr>
      <vt:lpstr>PowerPoint 演示文稿</vt:lpstr>
      <vt:lpstr>3.3.3 总线的通信技术——同步通信</vt:lpstr>
      <vt:lpstr>3.3.3 总线的通信技术</vt:lpstr>
      <vt:lpstr>3.3.3 总线的通信技术——异步通信</vt:lpstr>
      <vt:lpstr>3.3.3 总线的通信技术——异步通信</vt:lpstr>
      <vt:lpstr>3.3.3 总线的通信技术——异步通信</vt:lpstr>
      <vt:lpstr>3.3.3 总线的通信技术——异步通信</vt:lpstr>
      <vt:lpstr>3.3.3 总线的通信技术——异步通信</vt:lpstr>
      <vt:lpstr>3.3.3 总线的通信技术——异步通信</vt:lpstr>
      <vt:lpstr>3.3.3 总线的通信技术——异步通信</vt:lpstr>
      <vt:lpstr>3.3.4 数据宽度与总线线数</vt:lpstr>
      <vt:lpstr>3.3.4 数据宽度与总线线数</vt:lpstr>
      <vt:lpstr>3.3.4 数据宽度与总线线数</vt:lpstr>
      <vt:lpstr>3.3.4 数据宽度与总线线数</vt:lpstr>
      <vt:lpstr>3.3.4 数据宽度与总线线数</vt:lpstr>
      <vt:lpstr>总线系统需要掌握的内容（1）</vt:lpstr>
      <vt:lpstr>总线系统需要掌握的内容（2）</vt:lpstr>
      <vt:lpstr>主要内容</vt:lpstr>
      <vt:lpstr>3.4.1 输入/输出系统概述</vt:lpstr>
      <vt:lpstr>3.4.1 输入/输出系统概述</vt:lpstr>
      <vt:lpstr>3.4.1 输入/输出系统概述</vt:lpstr>
      <vt:lpstr>3.4.1 输入/输出系统概述</vt:lpstr>
      <vt:lpstr>输入/输出系统概述</vt:lpstr>
      <vt:lpstr>3.4.1 输入/输出系统概述</vt:lpstr>
      <vt:lpstr>3.4.1 输入/输出系统概述</vt:lpstr>
      <vt:lpstr>3.4.1 输入/输出系统概述</vt:lpstr>
      <vt:lpstr>3.4.1 输入/输出系统概述</vt:lpstr>
      <vt:lpstr>3.4.1 输入/输出系统概述</vt:lpstr>
      <vt:lpstr>3.4.1 输入/输出系统概述</vt:lpstr>
      <vt:lpstr>3.4.1 输入/输出系统概述</vt:lpstr>
      <vt:lpstr>3.4.1 输入/输出系统概述</vt:lpstr>
      <vt:lpstr>3.4.1 输入/输出系统概述</vt:lpstr>
      <vt:lpstr>3.4.1 输入/输出系统概述</vt:lpstr>
      <vt:lpstr>3.4.1 输入/输出系统概述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三种通道特性的比较</vt:lpstr>
      <vt:lpstr>PowerPoint 演示文稿</vt:lpstr>
      <vt:lpstr>PowerPoint 演示文稿</vt:lpstr>
      <vt:lpstr>PowerPoint 演示文稿</vt:lpstr>
      <vt:lpstr> </vt:lpstr>
      <vt:lpstr> </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通道流量的设计重点知识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IO总线发展</vt:lpstr>
      <vt:lpstr>总线标准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目前主流总线标准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InfiniBand</vt:lpstr>
      <vt:lpstr>PowerPoint 演示文稿</vt:lpstr>
      <vt:lpstr>PowerPoint 演示文稿</vt:lpstr>
      <vt:lpstr>PowerPoint 演示文稿</vt:lpstr>
      <vt:lpstr>PowerPoint 演示文稿</vt:lpstr>
      <vt:lpstr>PowerPoint 演示文稿</vt:lpstr>
      <vt:lpstr>2． HyperTransport</vt:lpstr>
      <vt:lpstr>PowerPoint 演示文稿</vt:lpstr>
      <vt:lpstr>PowerPoint 演示文稿</vt:lpstr>
      <vt:lpstr>PowerPoint 演示文稿</vt:lpstr>
      <vt:lpstr>USB</vt:lpstr>
      <vt:lpstr>PowerPoint 演示文稿</vt:lpstr>
      <vt:lpstr>SCSI</vt:lpstr>
      <vt:lpstr>PowerPoint 演示文稿</vt:lpstr>
      <vt:lpstr>PowerPoint 演示文稿</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040TGp_time_mono</dc:title>
  <dc:creator>ThemeGallery</dc:creator>
  <cp:lastModifiedBy>申林山</cp:lastModifiedBy>
  <cp:revision>1560</cp:revision>
  <dcterms:created xsi:type="dcterms:W3CDTF">2003-08-21T08:11:00Z</dcterms:created>
  <dcterms:modified xsi:type="dcterms:W3CDTF">2022-03-27T07:04:01Z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45877B28E7C44BF297B8BD7E0FB82E4E</vt:lpwstr>
  </property>
  <property fmtid="{D5CDD505-2E9C-101B-9397-08002B2CF9AE}" pid="3" name="KSOProductBuildVer">
    <vt:lpwstr>2052-11.1.0.11365</vt:lpwstr>
  </property>
</Properties>
</file>